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6wZvJWOM3us9ZkAXG96xoHDq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b34796be3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b34796be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cb34796be3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93e7f6d24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c93e7f6d24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93e7f6d24_0_2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93e7f6d24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c93e7f6d24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93e7f6d24_0_1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93e7f6d24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c93e7f6d24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93e7f6d24_0_1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93e7f6d24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c93e7f6d24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c93e7f6d24_0_1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c93e7f6d24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c93e7f6d24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93e7f6d24_0_1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93e7f6d24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c93e7f6d24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b34796be3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b34796be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cb34796be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b34796be3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cb34796be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cb34796be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93e7f6d24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c93e7f6d24_0_1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b34796be3_0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b34796be3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cb34796be3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b34796be3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cb34796be3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cb34796be3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c93e7f6d24_0_1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c93e7f6d24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c93e7f6d24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93e7f6d24_0_1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93e7f6d24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c93e7f6d24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93e7f6d24_0_1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93e7f6d24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c93e7f6d24_0_1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b34796be3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b34796be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cb34796be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b34796be3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b34796be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cb34796be3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93e7f6d24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c93e7f6d24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93e7f6d24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c93e7f6d24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93e7f6d24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c93e7f6d24_0_1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93e7f6d24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c93e7f6d24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93e7f6d2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c93e7f6d24_0_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ctrTitle"/>
          </p:nvPr>
        </p:nvSpPr>
        <p:spPr>
          <a:xfrm>
            <a:off x="685800" y="1822696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4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43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44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45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title"/>
          </p:nvPr>
        </p:nvSpPr>
        <p:spPr>
          <a:xfrm>
            <a:off x="659075" y="1492775"/>
            <a:ext cx="2694600" cy="3353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 b="1" sz="2000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5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6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613864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close up of a sign&#10;&#10;Description automatically generated" id="37" name="Google Shape;3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6942" y="1627909"/>
            <a:ext cx="4410115" cy="360218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7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8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9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40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41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4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42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" name="Google Shape;14;p33"/>
          <p:cNvSpPr/>
          <p:nvPr/>
        </p:nvSpPr>
        <p:spPr>
          <a:xfrm>
            <a:off x="0" y="0"/>
            <a:ext cx="9144000" cy="565608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200" y="70537"/>
            <a:ext cx="2008498" cy="4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3"/>
          <p:cNvPicPr preferRelativeResize="0"/>
          <p:nvPr/>
        </p:nvPicPr>
        <p:blipFill rotWithShape="1">
          <a:blip r:embed="rId2">
            <a:alphaModFix/>
          </a:blip>
          <a:srcRect b="0" l="76311" r="0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547525" y="1670000"/>
            <a:ext cx="7788900" cy="3326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4800"/>
              <a:t>Manhattan, New York:</a:t>
            </a:r>
            <a:r>
              <a:rPr lang="en-US" sz="4800"/>
              <a:t> </a:t>
            </a:r>
            <a:r>
              <a:rPr i="1" lang="en-US" sz="3200"/>
              <a:t>Education, Wage, and Hours Worked</a:t>
            </a:r>
            <a:r>
              <a:rPr lang="en-US" sz="3200"/>
              <a:t> </a:t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2400"/>
              <a:t>By: Sylvia Pak</a:t>
            </a:r>
            <a:endParaRPr i="1" sz="2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4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3543300" y="63700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b34796be3_0_71"/>
          <p:cNvSpPr txBox="1"/>
          <p:nvPr>
            <p:ph idx="1" type="body"/>
          </p:nvPr>
        </p:nvSpPr>
        <p:spPr>
          <a:xfrm>
            <a:off x="786600" y="730550"/>
            <a:ext cx="7570800" cy="293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Project Description: Methods </a:t>
            </a:r>
            <a:endParaRPr sz="4400"/>
          </a:p>
        </p:txBody>
      </p:sp>
      <p:sp>
        <p:nvSpPr>
          <p:cNvPr id="170" name="Google Shape;170;g1cb34796be3_0_71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cb34796be3_0_71"/>
          <p:cNvSpPr txBox="1"/>
          <p:nvPr/>
        </p:nvSpPr>
        <p:spPr>
          <a:xfrm>
            <a:off x="786600" y="3928625"/>
            <a:ext cx="791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Selecting Mathematical and Computational Methods and Modeling Data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93e7f6d24_0_81"/>
          <p:cNvSpPr txBox="1"/>
          <p:nvPr>
            <p:ph type="title"/>
          </p:nvPr>
        </p:nvSpPr>
        <p:spPr>
          <a:xfrm>
            <a:off x="2329100" y="-66375"/>
            <a:ext cx="4939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>
                <a:solidFill>
                  <a:schemeClr val="lt1"/>
                </a:solidFill>
              </a:rPr>
              <a:t>Project Description: Methods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g1c93e7f6d24_0_81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1c93e7f6d24_0_81"/>
          <p:cNvSpPr txBox="1"/>
          <p:nvPr>
            <p:ph idx="1" type="body"/>
          </p:nvPr>
        </p:nvSpPr>
        <p:spPr>
          <a:xfrm>
            <a:off x="737325" y="2216183"/>
            <a:ext cx="78318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mean (average) for each Education Required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new column for average: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Wage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Per Week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Bar Graphs to visualize the average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/>
          </a:p>
        </p:txBody>
      </p:sp>
      <p:sp>
        <p:nvSpPr>
          <p:cNvPr id="179" name="Google Shape;179;g1c93e7f6d24_0_81"/>
          <p:cNvSpPr txBox="1"/>
          <p:nvPr/>
        </p:nvSpPr>
        <p:spPr>
          <a:xfrm>
            <a:off x="833150" y="1308188"/>
            <a:ext cx="79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Mathematical and Computational Methods 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Find Mean (Average)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93e7f6d24_0_200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g1c93e7f6d24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263" y="1042150"/>
            <a:ext cx="4453175" cy="12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c93e7f6d24_0_200"/>
          <p:cNvSpPr/>
          <p:nvPr/>
        </p:nvSpPr>
        <p:spPr>
          <a:xfrm>
            <a:off x="398800" y="1042138"/>
            <a:ext cx="2244900" cy="12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Average</a:t>
            </a:r>
            <a:endParaRPr/>
          </a:p>
        </p:txBody>
      </p:sp>
      <p:sp>
        <p:nvSpPr>
          <p:cNvPr id="188" name="Google Shape;188;g1c93e7f6d24_0_200"/>
          <p:cNvSpPr/>
          <p:nvPr/>
        </p:nvSpPr>
        <p:spPr>
          <a:xfrm>
            <a:off x="398800" y="2963900"/>
            <a:ext cx="2244900" cy="12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Hours Per Week</a:t>
            </a:r>
            <a:endParaRPr/>
          </a:p>
        </p:txBody>
      </p:sp>
      <p:sp>
        <p:nvSpPr>
          <p:cNvPr id="189" name="Google Shape;189;g1c93e7f6d24_0_200"/>
          <p:cNvSpPr/>
          <p:nvPr/>
        </p:nvSpPr>
        <p:spPr>
          <a:xfrm>
            <a:off x="479125" y="4684175"/>
            <a:ext cx="2244900" cy="121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Wage</a:t>
            </a:r>
            <a:endParaRPr/>
          </a:p>
        </p:txBody>
      </p:sp>
      <p:pic>
        <p:nvPicPr>
          <p:cNvPr id="190" name="Google Shape;190;g1c93e7f6d24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813" y="2420800"/>
            <a:ext cx="5103203" cy="189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c93e7f6d24_0_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025" y="4435624"/>
            <a:ext cx="5103200" cy="171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93e7f6d24_0_16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g1c93e7f6d24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25" y="1343937"/>
            <a:ext cx="6317725" cy="43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93e7f6d24_0_18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g1c93e7f6d24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00" y="1026650"/>
            <a:ext cx="7317400" cy="51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93e7f6d24_0_16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g1c93e7f6d24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25" y="983950"/>
            <a:ext cx="8096900" cy="513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93e7f6d24_0_17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g1c93e7f6d24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50" y="905275"/>
            <a:ext cx="758190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b34796be3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g1cb34796be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75" y="909401"/>
            <a:ext cx="7362650" cy="50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cb34796be3_0_1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g1cb34796be3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25" y="903450"/>
            <a:ext cx="7029126" cy="4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c93e7f6d24_0_153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1c93e7f6d24_0_153"/>
          <p:cNvSpPr txBox="1"/>
          <p:nvPr>
            <p:ph idx="1" type="body"/>
          </p:nvPr>
        </p:nvSpPr>
        <p:spPr>
          <a:xfrm>
            <a:off x="672777" y="1230038"/>
            <a:ext cx="7931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Mathematical/ Algorithms for Predictions: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Multiple Linear Regression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Change Education Required Column into integers 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Education Level is ordinal data. 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Kernel</a:t>
            </a:r>
            <a:r>
              <a:rPr lang="en-US" sz="1800"/>
              <a:t> Density Estimator  (KDE) Plots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Heat Map (Correlation)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Decision Tree (Categorical Classification)</a:t>
            </a:r>
            <a:endParaRPr sz="1800"/>
          </a:p>
          <a:p>
            <a:pPr indent="0" lvl="0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/>
          </a:p>
        </p:txBody>
      </p:sp>
      <p:sp>
        <p:nvSpPr>
          <p:cNvPr id="240" name="Google Shape;240;g1c93e7f6d24_0_153"/>
          <p:cNvSpPr txBox="1"/>
          <p:nvPr/>
        </p:nvSpPr>
        <p:spPr>
          <a:xfrm>
            <a:off x="2499225" y="68438"/>
            <a:ext cx="60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Mathematical and Computational Methods</a:t>
            </a:r>
            <a:endParaRPr b="1" sz="2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936700" y="561225"/>
            <a:ext cx="26640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3250" y="1232100"/>
            <a:ext cx="8377500" cy="4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07109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602"/>
              <a:t>Examine NYC’s  Manhattan open positions and job descriptions</a:t>
            </a:r>
            <a:endParaRPr sz="2602"/>
          </a:p>
          <a:p>
            <a:pPr indent="-307109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602"/>
              <a:t>Purpose - Does education </a:t>
            </a:r>
            <a:r>
              <a:rPr lang="en-US" sz="2602"/>
              <a:t>impact: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hourly wage 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hours worked per week</a:t>
            </a:r>
            <a:endParaRPr sz="2602"/>
          </a:p>
          <a:p>
            <a:pPr indent="-307109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602"/>
              <a:t>Models used: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Clean data, find average of wage and hours per week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Bar charts 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Multiple Linear Regression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Kernel Density Estimator (KDE) plots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Split data into testing and training sets </a:t>
            </a:r>
            <a:endParaRPr sz="2602"/>
          </a:p>
          <a:p>
            <a:pPr indent="-307109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2602"/>
              <a:t>Decision Tree </a:t>
            </a:r>
            <a:r>
              <a:rPr lang="en-US" sz="2602"/>
              <a:t>Classifier</a:t>
            </a:r>
            <a:endParaRPr sz="2602"/>
          </a:p>
          <a:p>
            <a:pPr indent="-307109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602"/>
              <a:t>Results:</a:t>
            </a:r>
            <a:endParaRPr sz="2602"/>
          </a:p>
          <a:p>
            <a:pPr indent="-307109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602"/>
              <a:t>High School Diploma = Less than average wage and hours</a:t>
            </a:r>
            <a:endParaRPr sz="2602"/>
          </a:p>
          <a:p>
            <a:pPr indent="-307109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602"/>
              <a:t>Associate’s Degree = Higher wage and  less hours than average</a:t>
            </a:r>
            <a:endParaRPr sz="2602"/>
          </a:p>
          <a:p>
            <a:pPr indent="-307109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2602"/>
              <a:t>Bachelor’s &amp; Master’s Degree = Above average wage and hours</a:t>
            </a:r>
            <a:endParaRPr sz="2602"/>
          </a:p>
          <a:p>
            <a:pPr indent="0" lvl="0" marL="9144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b34796be3_0_9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1cb34796be3_0_94"/>
          <p:cNvSpPr txBox="1"/>
          <p:nvPr/>
        </p:nvSpPr>
        <p:spPr>
          <a:xfrm>
            <a:off x="767550" y="958225"/>
            <a:ext cx="77478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Multiple Linear Regression</a:t>
            </a:r>
            <a:endParaRPr i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Find relationship between:</a:t>
            </a:r>
            <a:endParaRPr i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828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Education Required (Dependant variable)</a:t>
            </a:r>
            <a:endParaRPr i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828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Wage (Independent variable)</a:t>
            </a:r>
            <a:endParaRPr i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828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Average Hours Per Week (Independent variable)</a:t>
            </a:r>
            <a:endParaRPr i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2" marL="18288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romanLcPeriod"/>
            </a:pP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  Score: .37740… (this is low, use another method)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b34796be3_0_29"/>
          <p:cNvSpPr txBox="1"/>
          <p:nvPr>
            <p:ph type="title"/>
          </p:nvPr>
        </p:nvSpPr>
        <p:spPr>
          <a:xfrm>
            <a:off x="782250" y="657775"/>
            <a:ext cx="7704600" cy="83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Kernel</a:t>
            </a:r>
            <a:r>
              <a:rPr lang="en-US"/>
              <a:t> Density Estimate (KDE) Plot</a:t>
            </a:r>
            <a:endParaRPr/>
          </a:p>
        </p:txBody>
      </p:sp>
      <p:sp>
        <p:nvSpPr>
          <p:cNvPr id="254" name="Google Shape;254;g1cb34796be3_0_29"/>
          <p:cNvSpPr txBox="1"/>
          <p:nvPr>
            <p:ph idx="1" type="body"/>
          </p:nvPr>
        </p:nvSpPr>
        <p:spPr>
          <a:xfrm>
            <a:off x="691200" y="163397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Based on both plots: </a:t>
            </a:r>
            <a:endParaRPr sz="2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/>
              <a:t>Majority of the data is from High School Diploma </a:t>
            </a:r>
            <a:endParaRPr sz="2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2300"/>
              <a:t>Lowest for wage and hours per week. </a:t>
            </a:r>
            <a:endParaRPr sz="23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-US" sz="2300"/>
              <a:t>Degrees &gt; High School Diploma = Less density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AutoNum type="arabicPeriod"/>
            </a:pPr>
            <a:r>
              <a:rPr lang="en-US" sz="2700"/>
              <a:t>Positive correlation for Education in relation to wage and weekly work hours.</a:t>
            </a:r>
            <a:endParaRPr sz="2700"/>
          </a:p>
        </p:txBody>
      </p:sp>
      <p:sp>
        <p:nvSpPr>
          <p:cNvPr id="255" name="Google Shape;255;g1cb34796be3_0_29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93e7f6d24_0_19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g1c93e7f6d24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838" y="878220"/>
            <a:ext cx="4813475" cy="4824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c93e7f6d24_0_195"/>
          <p:cNvSpPr txBox="1"/>
          <p:nvPr/>
        </p:nvSpPr>
        <p:spPr>
          <a:xfrm>
            <a:off x="2258625" y="64425"/>
            <a:ext cx="66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KDE Plot: Average Wage and </a:t>
            </a: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Education</a:t>
            </a:r>
            <a:r>
              <a:rPr b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Required</a:t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g1c93e7f6d24_0_195"/>
          <p:cNvSpPr txBox="1"/>
          <p:nvPr/>
        </p:nvSpPr>
        <p:spPr>
          <a:xfrm>
            <a:off x="334450" y="2176475"/>
            <a:ext cx="35454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AutoNum type="arabicPeriod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isualize and show the probability density of the Average Hourly Wage in relation to Education Requirement.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93e7f6d24_0_17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g1c93e7f6d24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050" y="1228275"/>
            <a:ext cx="4775525" cy="4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c93e7f6d24_0_175"/>
          <p:cNvSpPr txBox="1"/>
          <p:nvPr/>
        </p:nvSpPr>
        <p:spPr>
          <a:xfrm>
            <a:off x="698125" y="766575"/>
            <a:ext cx="80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KDE Plot: Average Hours Per Week and Education Required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g1c93e7f6d24_0_175"/>
          <p:cNvSpPr txBox="1"/>
          <p:nvPr/>
        </p:nvSpPr>
        <p:spPr>
          <a:xfrm>
            <a:off x="164250" y="2340750"/>
            <a:ext cx="3916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AutoNum type="arabicPeriod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Visualize and show the probability density of the Average Hours Per Week  in relation to Education Requirement.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93e7f6d24_0_18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0" name="Google Shape;280;g1c93e7f6d24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50" y="1913400"/>
            <a:ext cx="5533174" cy="42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c93e7f6d24_0_180"/>
          <p:cNvSpPr txBox="1"/>
          <p:nvPr/>
        </p:nvSpPr>
        <p:spPr>
          <a:xfrm>
            <a:off x="2997825" y="0"/>
            <a:ext cx="506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Heat Map: Correlation</a:t>
            </a:r>
            <a:endParaRPr b="1"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Google Shape;282;g1c93e7f6d24_0_180"/>
          <p:cNvSpPr txBox="1"/>
          <p:nvPr/>
        </p:nvSpPr>
        <p:spPr>
          <a:xfrm>
            <a:off x="1232025" y="889750"/>
            <a:ext cx="68307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AutoNum type="arabicPeriod"/>
            </a:pPr>
            <a:r>
              <a:rPr b="1" lang="en-US" sz="1500">
                <a:latin typeface="Georgia"/>
                <a:ea typeface="Georgia"/>
                <a:cs typeface="Georgia"/>
                <a:sym typeface="Georgia"/>
              </a:rPr>
              <a:t>Average Wage and Education higher than .5 correlation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Font typeface="Georgia"/>
              <a:buAutoNum type="arabicPeriod"/>
            </a:pPr>
            <a:r>
              <a:rPr b="1" lang="en-US" sz="1500">
                <a:latin typeface="Georgia"/>
                <a:ea typeface="Georgia"/>
                <a:cs typeface="Georgia"/>
                <a:sym typeface="Georgia"/>
              </a:rPr>
              <a:t>Average Hours Per Week and Education show lower than .5 correlation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cb34796be3_0_6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g1cb34796be3_0_62"/>
          <p:cNvSpPr txBox="1"/>
          <p:nvPr/>
        </p:nvSpPr>
        <p:spPr>
          <a:xfrm>
            <a:off x="2337750" y="0"/>
            <a:ext cx="412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Decision Tree: Explanation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g1cb34796be3_0_62"/>
          <p:cNvSpPr txBox="1"/>
          <p:nvPr/>
        </p:nvSpPr>
        <p:spPr>
          <a:xfrm>
            <a:off x="636450" y="1601600"/>
            <a:ext cx="78711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Accuracy: 0.75/ 75%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Tree breakdown based on Education category is above or below the average of the data.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Position openings requiring Associate's Degree and higher offers above average wages.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Associate’s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degree requirement  is above average for wage and below average for hours per week.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Georgia"/>
              <a:buChar char="●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Bachelor's Degree requirement has higher wages and higher average work hours per week.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b34796be3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g1cb34796be3_0_45"/>
          <p:cNvSpPr txBox="1"/>
          <p:nvPr/>
        </p:nvSpPr>
        <p:spPr>
          <a:xfrm>
            <a:off x="3529400" y="0"/>
            <a:ext cx="412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Decision Tree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8" name="Google Shape;298;g1cb34796be3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937" y="410450"/>
            <a:ext cx="6394137" cy="62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93e7f6d24_0_75"/>
          <p:cNvSpPr txBox="1"/>
          <p:nvPr>
            <p:ph type="title"/>
          </p:nvPr>
        </p:nvSpPr>
        <p:spPr>
          <a:xfrm>
            <a:off x="2329100" y="-66375"/>
            <a:ext cx="4939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>
                <a:solidFill>
                  <a:schemeClr val="lt1"/>
                </a:solidFill>
              </a:rPr>
              <a:t>Project Description: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g1c93e7f6d24_0_75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g1c93e7f6d24_0_75"/>
          <p:cNvSpPr txBox="1"/>
          <p:nvPr>
            <p:ph idx="1" type="body"/>
          </p:nvPr>
        </p:nvSpPr>
        <p:spPr>
          <a:xfrm>
            <a:off x="672777" y="1354938"/>
            <a:ext cx="7931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Associate’s Degree = Above average wage, less hours than degrees higher</a:t>
            </a:r>
            <a:endParaRPr sz="2000"/>
          </a:p>
          <a:p>
            <a:pPr indent="-355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High School Diploma = Below average hourly wage and hours</a:t>
            </a:r>
            <a:endParaRPr sz="2000"/>
          </a:p>
          <a:p>
            <a:pPr indent="-355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Bachelor’s Degree = Above average wage and hours</a:t>
            </a:r>
            <a:endParaRPr sz="2000"/>
          </a:p>
          <a:p>
            <a:pPr indent="-355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Master’s Degree = </a:t>
            </a:r>
            <a:r>
              <a:rPr lang="en-US" sz="2000"/>
              <a:t>Above average wage and hours</a:t>
            </a:r>
            <a:endParaRPr sz="2000"/>
          </a:p>
          <a:p>
            <a:pPr indent="-3556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/>
              <a:t>Less hourly wage than Associate’s and Bachelor’s Degrees</a:t>
            </a:r>
            <a:endParaRPr sz="2000"/>
          </a:p>
          <a:p>
            <a:pPr indent="-3556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SzPts val="2000"/>
              <a:buAutoNum type="alphaLcPeriod"/>
            </a:pPr>
            <a:r>
              <a:rPr lang="en-US" sz="2000"/>
              <a:t>More hours worked than Associate’s and near similar hours of work to Bachelor’s Degree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c93e7f6d24_0_69"/>
          <p:cNvSpPr txBox="1"/>
          <p:nvPr>
            <p:ph type="title"/>
          </p:nvPr>
        </p:nvSpPr>
        <p:spPr>
          <a:xfrm>
            <a:off x="2329100" y="-66375"/>
            <a:ext cx="4939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>
                <a:solidFill>
                  <a:schemeClr val="lt1"/>
                </a:solidFill>
              </a:rPr>
              <a:t>Project Description :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g1c93e7f6d24_0_69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g1c93e7f6d24_0_69"/>
          <p:cNvSpPr txBox="1"/>
          <p:nvPr>
            <p:ph idx="1" type="body"/>
          </p:nvPr>
        </p:nvSpPr>
        <p:spPr>
          <a:xfrm>
            <a:off x="672777" y="1354938"/>
            <a:ext cx="7931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The accuracy for the decision tree is 75%, higher than 50%. </a:t>
            </a:r>
            <a:endParaRPr sz="18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Tree Breakdown: if Education category is above or below the average of the data. </a:t>
            </a:r>
            <a:endParaRPr sz="18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Associate's Degree has a higher average hourly wage and below hours work per week compared to Bachelor’s and Master’s. </a:t>
            </a:r>
            <a:endParaRPr sz="18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Bachelor's Degree has higher wages and higher average work hours per week. </a:t>
            </a:r>
            <a:endParaRPr sz="1800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type="title"/>
          </p:nvPr>
        </p:nvSpPr>
        <p:spPr>
          <a:xfrm>
            <a:off x="897600" y="712525"/>
            <a:ext cx="7348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897602" y="1534563"/>
            <a:ext cx="7931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en-US" sz="1800"/>
              <a:t>Importance of the study:</a:t>
            </a:r>
            <a:endParaRPr i="1"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US" sz="1800"/>
              <a:t>Show if education is an important factor in work life balance in terms of less hours of work per week and higher hourly wages. </a:t>
            </a:r>
            <a:endParaRPr i="1"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US" sz="1800"/>
              <a:t>The study shows that the open positions requiring an Associate's Degree is the most promising degree requirement of the four.</a:t>
            </a:r>
            <a:endParaRPr i="1"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-75" y="537450"/>
            <a:ext cx="9144000" cy="537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b="1" lang="en-US" sz="2100" u="sng">
                <a:solidFill>
                  <a:schemeClr val="dk1"/>
                </a:solidFill>
              </a:rPr>
              <a:t>Introduction</a:t>
            </a:r>
            <a:endParaRPr b="1" sz="2100" u="sng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59150" y="1468775"/>
            <a:ext cx="8692200" cy="480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457200" marR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Examine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Manhattan, New York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the </a:t>
            </a:r>
            <a:r>
              <a:rPr i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City of New York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data.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34340" lvl="0" marL="457200" marR="18288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data to determine if </a:t>
            </a: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Higher Education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imperative for </a:t>
            </a:r>
            <a:r>
              <a:rPr b="1" lang="en-US" sz="180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increasing wages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working less hours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specific to </a:t>
            </a:r>
            <a:r>
              <a:rPr b="1" lang="en-U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Manhattan, NY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Workflow &amp; Process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49" lvl="0" marL="50291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AutoNum type="arabicPeriod"/>
            </a:pP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Prepare and clean data to specify Manhattan.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49" lvl="0" marL="502919" marR="18288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AutoNum type="arabicPeriod"/>
            </a:pP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 Education Requirement to the # of hours worked and hourly pay using the mean (average).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49" lvl="0" marL="502919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AutoNum type="arabicPeriod"/>
            </a:pP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 the data using computational methods and data visualizations: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0850" lvl="1" marL="14859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AutoNum type="alphaL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Bar graphs, KDE plots, Multiple Regression, Train-Test split data, and Decision Tree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2691450" y="416100"/>
            <a:ext cx="37611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3543300" y="60544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606302" y="1354938"/>
            <a:ext cx="7931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i="1" sz="16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rPr b="1" i="1" lang="en-US" sz="2362"/>
              <a:t>- United States, NYC Open Data. Https://Data.cityofnewyork.us/Business/Workforce1-Job-Listing/ay9k-Vznm, Department of Small Business Services (SBS), 2020. https://data.cityofnewyork.us/resource/ay9k-vznm.json. </a:t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t/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rPr b="1" i="1" lang="en-US" sz="2362"/>
              <a:t>- Deisenroth, M. P., Faisal, A. A.,, Ong, C. S. (2020). Mathematics for Machine Learning. Cambridge University Press.</a:t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t/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rPr b="1" i="1" lang="en-US" sz="2362"/>
              <a:t>- Bishop, Christopher M. 2006. *Pattern Recognition and Machine Learning*. Springer.</a:t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t/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rPr b="1" i="1" lang="en-US" sz="2362"/>
              <a:t>- Bubeck, Sébastien. 2015. Convex Optimization: Algorithms and Complexity. *Foundations and Trends in Machine Learning*, **8**(3-4), 231–357.</a:t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t/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rPr b="1" i="1" lang="en-US" sz="2362"/>
              <a:t>- Scikit-learn: Machine Learning in Python, Pedregosa et al., JMLR 12, pp. 2825-2830, 2011.</a:t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553"/>
              <a:buFont typeface="Arial"/>
              <a:buNone/>
            </a:pPr>
            <a:r>
              <a:rPr b="1" i="1" lang="en-US" sz="2362"/>
              <a:t>- Burkov, Adriy. 2019. "The Hundred-Page Machine Learning Book". Andriy Burkov.</a:t>
            </a:r>
            <a:endParaRPr b="1" i="1" sz="2362"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i="1" sz="16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b="1" i="1" sz="1600">
              <a:solidFill>
                <a:srgbClr val="7F7F7F"/>
              </a:solidFill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667252" y="6419513"/>
            <a:ext cx="19046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35433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59075" y="1492775"/>
            <a:ext cx="26946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/>
              <a:t>The Problem (Context)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60600" y="1844700"/>
            <a:ext cx="8478000" cy="435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Can</a:t>
            </a:r>
            <a:r>
              <a:rPr lang="en-US" sz="1800"/>
              <a:t> certain educational background impact the number of hours worked per week and hourly wage?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Can we use the given data to determine if higher education leads to better </a:t>
            </a:r>
            <a:r>
              <a:rPr b="1" lang="en-US" sz="1800" u="sng">
                <a:solidFill>
                  <a:schemeClr val="accent1"/>
                </a:solidFill>
              </a:rPr>
              <a:t>“Work-Life Balance”</a:t>
            </a:r>
            <a:r>
              <a:rPr lang="en-US" sz="1800"/>
              <a:t> in terms of </a:t>
            </a:r>
            <a:r>
              <a:rPr b="1" lang="en-US" sz="1800"/>
              <a:t>higher wages</a:t>
            </a:r>
            <a:r>
              <a:rPr lang="en-US" sz="1800"/>
              <a:t> and </a:t>
            </a:r>
            <a:r>
              <a:rPr b="1" lang="en-US" sz="1800"/>
              <a:t>less work hours</a:t>
            </a:r>
            <a:r>
              <a:rPr lang="en-US" sz="1800"/>
              <a:t>?</a:t>
            </a:r>
            <a:endParaRPr sz="1800"/>
          </a:p>
          <a:p>
            <a:pPr indent="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Understanding job descriptions in Manhattan, NY: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Insight to what is the expectation of open positions</a:t>
            </a:r>
            <a:endParaRPr sz="1800"/>
          </a:p>
          <a:p>
            <a:pPr indent="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/>
          </a:p>
        </p:txBody>
      </p:sp>
      <p:sp>
        <p:nvSpPr>
          <p:cNvPr id="125" name="Google Shape;125;p21"/>
          <p:cNvSpPr/>
          <p:nvPr/>
        </p:nvSpPr>
        <p:spPr>
          <a:xfrm>
            <a:off x="2130600" y="768025"/>
            <a:ext cx="4572000" cy="698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What’s the Problem?</a:t>
            </a:r>
            <a:endParaRPr b="1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70750" y="721925"/>
            <a:ext cx="7830000" cy="724800"/>
          </a:xfrm>
          <a:prstGeom prst="rect">
            <a:avLst/>
          </a:prstGeom>
          <a:solidFill>
            <a:srgbClr val="FFF2CC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/>
              <a:t>Purpose of the Study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70750" y="1671675"/>
            <a:ext cx="7830000" cy="39132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40201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1900"/>
              <a:t>Education</a:t>
            </a:r>
            <a:r>
              <a:rPr lang="en-US" sz="1900"/>
              <a:t> and its </a:t>
            </a:r>
            <a:r>
              <a:rPr b="1" i="1" lang="en-US" sz="1900"/>
              <a:t>impact</a:t>
            </a:r>
            <a:r>
              <a:rPr b="1" lang="en-US" sz="1900"/>
              <a:t> </a:t>
            </a:r>
            <a:r>
              <a:rPr lang="en-US" sz="1900"/>
              <a:t>on </a:t>
            </a:r>
            <a:r>
              <a:rPr b="1" lang="en-US" sz="1900" u="sng"/>
              <a:t>work-life balance</a:t>
            </a:r>
            <a:r>
              <a:rPr lang="en-US" sz="1900"/>
              <a:t>. </a:t>
            </a:r>
            <a:endParaRPr sz="1900"/>
          </a:p>
          <a:p>
            <a:pPr indent="-340201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1900"/>
              <a:t>less work hours </a:t>
            </a:r>
            <a:endParaRPr sz="1900"/>
          </a:p>
          <a:p>
            <a:pPr indent="-340201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1900"/>
              <a:t>higher hourly pay </a:t>
            </a:r>
            <a:endParaRPr sz="1900"/>
          </a:p>
          <a:p>
            <a:pPr indent="-340201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900"/>
              <a:t>If higher education is needed to minimize the wage gap in Manhattan, NY. </a:t>
            </a:r>
            <a:endParaRPr sz="1900"/>
          </a:p>
          <a:p>
            <a:pPr indent="-340201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900"/>
              <a:t>Desired Outcome: </a:t>
            </a:r>
            <a:endParaRPr sz="1900"/>
          </a:p>
          <a:p>
            <a:pPr indent="-340201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1900"/>
              <a:t>Having a Bachelor’s Degree allows higher wages and less work</a:t>
            </a:r>
            <a:endParaRPr sz="1900"/>
          </a:p>
          <a:p>
            <a:pPr indent="-340201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1900"/>
              <a:t>Society’s emphasis on </a:t>
            </a:r>
            <a:r>
              <a:rPr lang="en-US" sz="1900"/>
              <a:t>further</a:t>
            </a:r>
            <a:r>
              <a:rPr lang="en-US" sz="1900"/>
              <a:t> education, specifically college</a:t>
            </a:r>
            <a:endParaRPr sz="1900"/>
          </a:p>
          <a:p>
            <a:pPr indent="-340201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sz="1900"/>
              <a:t>Master’s Degree is very expensive. We want to avoid expenses.</a:t>
            </a:r>
            <a:endParaRPr sz="1900"/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259000" y="-109500"/>
            <a:ext cx="56787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>
                <a:solidFill>
                  <a:schemeClr val="lt1"/>
                </a:solidFill>
              </a:rPr>
              <a:t>Project Description: 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06300" y="1315549"/>
            <a:ext cx="7931400" cy="3940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What the study will try to measure: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Individuals with a Bachelor's degree will be offered: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Higher wage and work less hours than those with a High School Diploma and/or </a:t>
            </a:r>
            <a:r>
              <a:rPr lang="en-US" sz="1800"/>
              <a:t>Associate's</a:t>
            </a:r>
            <a:r>
              <a:rPr lang="en-US" sz="1800"/>
              <a:t> Degree. </a:t>
            </a:r>
            <a:endParaRPr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Master's Degree will have higher wages and more hours of work. 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Major Question: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Is Education correlated to wage and hours of work per week?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93e7f6d24_0_144"/>
          <p:cNvSpPr txBox="1"/>
          <p:nvPr>
            <p:ph type="title"/>
          </p:nvPr>
        </p:nvSpPr>
        <p:spPr>
          <a:xfrm>
            <a:off x="2329100" y="-66375"/>
            <a:ext cx="4939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>
                <a:solidFill>
                  <a:schemeClr val="lt1"/>
                </a:solidFill>
              </a:rPr>
              <a:t>Project Description: 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g1c93e7f6d24_0_144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1c93e7f6d24_0_144"/>
          <p:cNvSpPr txBox="1"/>
          <p:nvPr>
            <p:ph idx="1" type="body"/>
          </p:nvPr>
        </p:nvSpPr>
        <p:spPr>
          <a:xfrm>
            <a:off x="672777" y="1354938"/>
            <a:ext cx="7931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-US" sz="1800"/>
              <a:t>Use City of New York Data:</a:t>
            </a:r>
            <a:endParaRPr i="1" sz="18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429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i="1" lang="en-US" sz="1800"/>
              <a:t>The data includes:</a:t>
            </a:r>
            <a:endParaRPr i="1" sz="1800"/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i="1" lang="en-US" sz="1800"/>
              <a:t>All New York boroughs</a:t>
            </a:r>
            <a:endParaRPr i="1" sz="1800"/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i="1" lang="en-US" sz="1800"/>
              <a:t>Positions</a:t>
            </a:r>
            <a:endParaRPr i="1" sz="1800"/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i="1" lang="en-US" sz="1800"/>
              <a:t>Education </a:t>
            </a:r>
            <a:r>
              <a:rPr i="1" lang="en-US" sz="1800"/>
              <a:t>requirements</a:t>
            </a:r>
            <a:endParaRPr i="1" sz="1800"/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i="1" lang="en-US" sz="1800"/>
              <a:t>Wage</a:t>
            </a:r>
            <a:endParaRPr i="1" sz="1800"/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i="1" lang="en-US" sz="1800"/>
              <a:t>Hours per week</a:t>
            </a:r>
            <a:endParaRPr i="1" sz="1800"/>
          </a:p>
          <a:p>
            <a:pPr indent="-3429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i="1" lang="en-US" sz="1800"/>
              <a:t>etc</a:t>
            </a:r>
            <a:endParaRPr i="1" sz="1800"/>
          </a:p>
        </p:txBody>
      </p:sp>
      <p:sp>
        <p:nvSpPr>
          <p:cNvPr id="147" name="Google Shape;147;g1c93e7f6d24_0_144"/>
          <p:cNvSpPr txBox="1"/>
          <p:nvPr/>
        </p:nvSpPr>
        <p:spPr>
          <a:xfrm>
            <a:off x="2329100" y="768325"/>
            <a:ext cx="40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Map The System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93e7f6d24_0_137"/>
          <p:cNvSpPr txBox="1"/>
          <p:nvPr>
            <p:ph type="title"/>
          </p:nvPr>
        </p:nvSpPr>
        <p:spPr>
          <a:xfrm>
            <a:off x="2329100" y="-66375"/>
            <a:ext cx="4939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>
                <a:solidFill>
                  <a:schemeClr val="lt1"/>
                </a:solidFill>
              </a:rPr>
              <a:t>Project Description: 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g1c93e7f6d24_0_137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g1c93e7f6d24_0_137"/>
          <p:cNvSpPr txBox="1"/>
          <p:nvPr>
            <p:ph idx="1" type="body"/>
          </p:nvPr>
        </p:nvSpPr>
        <p:spPr>
          <a:xfrm>
            <a:off x="734300" y="1342588"/>
            <a:ext cx="8129100" cy="4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649"/>
              <a:buNone/>
            </a:pPr>
            <a:r>
              <a:rPr i="1" lang="en-US" sz="2231"/>
              <a:t>Clean the data set to show:</a:t>
            </a:r>
            <a:endParaRPr i="1" sz="2231"/>
          </a:p>
          <a:p>
            <a:pPr indent="-33843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-US" sz="2231"/>
              <a:t>Borough - Manhattan</a:t>
            </a:r>
            <a:endParaRPr i="1" sz="2231"/>
          </a:p>
          <a:p>
            <a:pPr indent="-33843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-US" sz="2231"/>
              <a:t>WageMin</a:t>
            </a:r>
            <a:endParaRPr i="1" sz="2231"/>
          </a:p>
          <a:p>
            <a:pPr indent="-33843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-US" sz="2231"/>
              <a:t>Education Required </a:t>
            </a:r>
            <a:endParaRPr i="1" sz="2231"/>
          </a:p>
          <a:p>
            <a:pPr indent="-33843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i="1" lang="en-US" sz="2231"/>
              <a:t>Which education level is listed</a:t>
            </a:r>
            <a:endParaRPr i="1" sz="2231"/>
          </a:p>
          <a:p>
            <a:pPr indent="-338436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i="1" lang="en-US" sz="2231"/>
              <a:t>Remove none values. These are values that are not </a:t>
            </a:r>
            <a:r>
              <a:rPr i="1" lang="en-US" sz="2231"/>
              <a:t>specific</a:t>
            </a:r>
            <a:r>
              <a:rPr i="1" lang="en-US" sz="2231"/>
              <a:t>.</a:t>
            </a:r>
            <a:endParaRPr i="1" sz="2231"/>
          </a:p>
          <a:p>
            <a:pPr indent="-33843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-US" sz="2231"/>
              <a:t>Min Hours Per Week</a:t>
            </a:r>
            <a:endParaRPr i="1" sz="2231"/>
          </a:p>
          <a:p>
            <a:pPr indent="-33843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-US" sz="2231"/>
              <a:t>Max Hours Per Week</a:t>
            </a:r>
            <a:endParaRPr i="1" sz="223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31"/>
              <a:t>Clear data of:</a:t>
            </a:r>
            <a:endParaRPr i="1" sz="2231"/>
          </a:p>
          <a:p>
            <a:pPr indent="-33843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-US" sz="2231"/>
              <a:t>Null values</a:t>
            </a:r>
            <a:endParaRPr i="1" sz="2231"/>
          </a:p>
          <a:p>
            <a:pPr indent="-338436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i="1" lang="en-US" sz="2231"/>
              <a:t>Columns not related to study</a:t>
            </a:r>
            <a:endParaRPr i="1" sz="223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155" name="Google Shape;155;g1c93e7f6d24_0_137"/>
          <p:cNvSpPr txBox="1"/>
          <p:nvPr/>
        </p:nvSpPr>
        <p:spPr>
          <a:xfrm>
            <a:off x="2329100" y="768338"/>
            <a:ext cx="40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Define Suitable Metrics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93e7f6d24_0_130"/>
          <p:cNvSpPr txBox="1"/>
          <p:nvPr>
            <p:ph type="title"/>
          </p:nvPr>
        </p:nvSpPr>
        <p:spPr>
          <a:xfrm>
            <a:off x="2329100" y="-66375"/>
            <a:ext cx="4939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</a:pPr>
            <a:r>
              <a:rPr lang="en-US">
                <a:solidFill>
                  <a:schemeClr val="lt1"/>
                </a:solidFill>
              </a:rPr>
              <a:t>Project Description: 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g1c93e7f6d24_0_130"/>
          <p:cNvSpPr txBox="1"/>
          <p:nvPr>
            <p:ph idx="12" type="sldNum"/>
          </p:nvPr>
        </p:nvSpPr>
        <p:spPr>
          <a:xfrm>
            <a:off x="354330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1c93e7f6d24_0_130"/>
          <p:cNvSpPr txBox="1"/>
          <p:nvPr>
            <p:ph idx="1" type="body"/>
          </p:nvPr>
        </p:nvSpPr>
        <p:spPr>
          <a:xfrm>
            <a:off x="743202" y="1425838"/>
            <a:ext cx="79314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Clean data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Calculate the mean of wages and hours per week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Create bar graphs of average - for visualization purpose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Education Requirement changed to numerical values - ordinal data</a:t>
            </a:r>
            <a:endParaRPr sz="1800"/>
          </a:p>
          <a:p>
            <a:pPr indent="-342900" lvl="1" marL="9144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Need this to perform:</a:t>
            </a:r>
            <a:endParaRPr sz="1800"/>
          </a:p>
          <a:p>
            <a:pPr indent="-342900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eriod"/>
            </a:pPr>
            <a:r>
              <a:rPr lang="en-US" sz="1800"/>
              <a:t>Multiple Linear Regression</a:t>
            </a:r>
            <a:endParaRPr sz="1800"/>
          </a:p>
          <a:p>
            <a:pPr indent="-342900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eriod"/>
            </a:pPr>
            <a:r>
              <a:rPr lang="en-US" sz="1800"/>
              <a:t>Bar charts and KDE plots</a:t>
            </a:r>
            <a:endParaRPr sz="1800"/>
          </a:p>
          <a:p>
            <a:pPr indent="-342900" lvl="2" marL="1371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eriod"/>
            </a:pPr>
            <a:r>
              <a:rPr lang="en-US" sz="1800"/>
              <a:t>Split data into testing and training sets </a:t>
            </a:r>
            <a:endParaRPr sz="1800"/>
          </a:p>
          <a:p>
            <a:pPr indent="-342900" lvl="2" marL="1371600" rtl="0" algn="l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SzPts val="1800"/>
              <a:buAutoNum type="romanLcPeriod"/>
            </a:pPr>
            <a:r>
              <a:rPr lang="en-US" sz="1800"/>
              <a:t>Decision Tree Classifier</a:t>
            </a:r>
            <a:endParaRPr sz="1800"/>
          </a:p>
        </p:txBody>
      </p:sp>
      <p:sp>
        <p:nvSpPr>
          <p:cNvPr id="163" name="Google Shape;163;g1c93e7f6d24_0_130"/>
          <p:cNvSpPr txBox="1"/>
          <p:nvPr/>
        </p:nvSpPr>
        <p:spPr>
          <a:xfrm>
            <a:off x="2329100" y="768338"/>
            <a:ext cx="40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Selecting Modeling Tools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2018-05-02T06:36:22Z</dcterms:created>
  <dc:creator>Nikita Setia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0x0101006B263F31426BAD46BE99CEC0C0042B64</vt:lpwstr>
  </property>
  <property fmtid="{D5CDD505-2E9C-101B-9397-08002B2CF9AE}" pid="3" name="ArticulateGUID">
    <vt:lpwstr>7AE49B2D-E1FC-4777-8BD0-A849B95DF428</vt:lpwstr>
  </property>
  <property fmtid="{D5CDD505-2E9C-101B-9397-08002B2CF9AE}" pid="4" name="ArticulatePath">
    <vt:lpwstr>Dartmouth Thayer_Data Science_Module 10_Final Project Template</vt:lpwstr>
  </property>
</Properties>
</file>