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E64958C-35F8-4E90-8D6F-001E95552F05}" type="slidenum">
              <a:t>&lt;#&gt;</a:t>
            </a:fld>
          </a:p>
        </p:txBody>
      </p:sp>
      <p:sp>
        <p:nvSpPr>
          <p:cNvPr id="4" name="PlaceHolder 3"/>
          <p:cNvSpPr>
            <a:spLocks noGrp="1"/>
          </p:cNvSpPr>
          <p:nvPr>
            <p:ph type="dt" idx="3"/>
          </p:nvPr>
        </p:nvSpPr>
        <p:spPr/>
        <p:txBody>
          <a:bodyPr/>
          <a:p>
            <a:r>
              <a:rPr lang="tr-T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endParaRPr b="0" lang="tr-TR" sz="3200" spc="-1" strike="noStrike">
              <a:latin typeface="Arial"/>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tr-T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A7DFB25-90BA-4AB7-9ED5-D1388FE3834A}" type="slidenum">
              <a:t>&lt;#&gt;</a:t>
            </a:fld>
          </a:p>
        </p:txBody>
      </p:sp>
      <p:sp>
        <p:nvSpPr>
          <p:cNvPr id="7" name="PlaceHolder 6"/>
          <p:cNvSpPr>
            <a:spLocks noGrp="1"/>
          </p:cNvSpPr>
          <p:nvPr>
            <p:ph type="dt" idx="3"/>
          </p:nvPr>
        </p:nvSpPr>
        <p:spPr/>
        <p:txBody>
          <a:bodyPr/>
          <a:p>
            <a:r>
              <a:rPr lang="tr-T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831E372-A811-402F-8647-D6D9FAEB6E48}" type="slidenum">
              <a:t>&lt;#&gt;</a:t>
            </a:fld>
          </a:p>
        </p:txBody>
      </p:sp>
      <p:sp>
        <p:nvSpPr>
          <p:cNvPr id="9" name="PlaceHolder 8"/>
          <p:cNvSpPr>
            <a:spLocks noGrp="1"/>
          </p:cNvSpPr>
          <p:nvPr>
            <p:ph type="dt" idx="3"/>
          </p:nvPr>
        </p:nvSpPr>
        <p:spPr/>
        <p:txBody>
          <a:bodyPr/>
          <a:p>
            <a:r>
              <a:rPr lang="tr-T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endParaRPr b="0" lang="tr-TR" sz="3200" spc="-1" strike="noStrike">
              <a:latin typeface="Arial"/>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endParaRPr b="0" lang="tr-TR" sz="3200" spc="-1" strike="noStrike">
              <a:latin typeface="Arial"/>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endParaRPr b="0" lang="tr-TR" sz="3200" spc="-1" strike="noStrike">
              <a:latin typeface="Arial"/>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endParaRPr b="0" lang="tr-TR" sz="3200" spc="-1" strike="noStrike">
              <a:latin typeface="Arial"/>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endParaRPr b="0" lang="tr-TR" sz="3200" spc="-1" strike="noStrike">
              <a:latin typeface="Arial"/>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endParaRPr b="0" lang="tr-TR"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3F9DBA3-5B63-4B8A-9A76-EDEE23F5BB74}" type="slidenum">
              <a:t>&lt;#&gt;</a:t>
            </a:fld>
          </a:p>
        </p:txBody>
      </p:sp>
      <p:sp>
        <p:nvSpPr>
          <p:cNvPr id="11" name="PlaceHolder 10"/>
          <p:cNvSpPr>
            <a:spLocks noGrp="1"/>
          </p:cNvSpPr>
          <p:nvPr>
            <p:ph type="dt" idx="3"/>
          </p:nvPr>
        </p:nvSpPr>
        <p:spPr/>
        <p:txBody>
          <a:bodyPr/>
          <a:p>
            <a:r>
              <a:rPr lang="tr-T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algn="ctr">
              <a:buNone/>
            </a:pPr>
            <a:endParaRPr b="0" lang="tr-T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39F70BE-800A-40F2-B2E3-9474E701AC61}"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endParaRPr b="0" lang="tr-T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CE20970-9FF9-4BA0-90FB-07189D7F5C70}"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tr-TR" sz="3200" spc="-1" strike="noStrike">
              <a:latin typeface="Arial"/>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tr-T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8FCB3CE-D67D-4C7E-A1DA-4CFC8717EC4C}" type="slidenum">
              <a:t>&lt;#&gt;</a:t>
            </a:fld>
          </a:p>
        </p:txBody>
      </p:sp>
      <p:sp>
        <p:nvSpPr>
          <p:cNvPr id="7" name="PlaceHolder 6"/>
          <p:cNvSpPr>
            <a:spLocks noGrp="1"/>
          </p:cNvSpPr>
          <p:nvPr>
            <p:ph type="dt" idx="3"/>
          </p:nvPr>
        </p:nvSpPr>
        <p:spPr/>
        <p:txBody>
          <a:bodyPr/>
          <a:p>
            <a:r>
              <a:rPr lang="tr-T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A6A808D-F294-4F39-8989-2B7A98AD69DD}" type="slidenum">
              <a:t>&lt;#&gt;</a:t>
            </a:fld>
          </a:p>
        </p:txBody>
      </p:sp>
      <p:sp>
        <p:nvSpPr>
          <p:cNvPr id="5" name="PlaceHolder 4"/>
          <p:cNvSpPr>
            <a:spLocks noGrp="1"/>
          </p:cNvSpPr>
          <p:nvPr>
            <p:ph type="dt" idx="3"/>
          </p:nvPr>
        </p:nvSpPr>
        <p:spPr/>
        <p:txBody>
          <a:bodyPr/>
          <a:p>
            <a:r>
              <a:rPr lang="tr-T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buNone/>
            </a:pPr>
            <a:endParaRPr b="0" lang="tr-TR"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22492BF-5A12-4D17-BB50-361D90AED33E}" type="slidenum">
              <a:t>&lt;#&gt;</a:t>
            </a:fld>
          </a:p>
        </p:txBody>
      </p:sp>
      <p:sp>
        <p:nvSpPr>
          <p:cNvPr id="5" name="PlaceHolder 4"/>
          <p:cNvSpPr>
            <a:spLocks noGrp="1"/>
          </p:cNvSpPr>
          <p:nvPr>
            <p:ph type="dt" idx="3"/>
          </p:nvPr>
        </p:nvSpPr>
        <p:spPr/>
        <p:txBody>
          <a:bodyPr/>
          <a:p>
            <a:r>
              <a:rPr lang="tr-T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tr-TR" sz="3200" spc="-1" strike="noStrike">
              <a:latin typeface="Arial"/>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C673F7C-0477-4715-BE9C-B038F2BA78EB}" type="slidenum">
              <a:t>&lt;#&gt;</a:t>
            </a:fld>
          </a:p>
        </p:txBody>
      </p:sp>
      <p:sp>
        <p:nvSpPr>
          <p:cNvPr id="8" name="PlaceHolder 7"/>
          <p:cNvSpPr>
            <a:spLocks noGrp="1"/>
          </p:cNvSpPr>
          <p:nvPr>
            <p:ph type="dt" idx="3"/>
          </p:nvPr>
        </p:nvSpPr>
        <p:spPr/>
        <p:txBody>
          <a:bodyPr/>
          <a:p>
            <a:r>
              <a:rPr lang="tr-T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tr-TR" sz="3200" spc="-1" strike="noStrike">
              <a:latin typeface="Arial"/>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2FC6A84-CF4D-42F3-AB67-62DB2553D7C8}" type="slidenum">
              <a:t>&lt;#&gt;</a:t>
            </a:fld>
          </a:p>
        </p:txBody>
      </p:sp>
      <p:sp>
        <p:nvSpPr>
          <p:cNvPr id="8" name="PlaceHolder 7"/>
          <p:cNvSpPr>
            <a:spLocks noGrp="1"/>
          </p:cNvSpPr>
          <p:nvPr>
            <p:ph type="dt" idx="3"/>
          </p:nvPr>
        </p:nvSpPr>
        <p:spPr/>
        <p:txBody>
          <a:bodyPr/>
          <a:p>
            <a:r>
              <a:rPr lang="tr-T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endParaRPr b="0" lang="tr-TR" sz="4400" spc="-1" strike="noStrike">
              <a:latin typeface="Arial"/>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tr-TR" sz="3200" spc="-1" strike="noStrike">
              <a:latin typeface="Arial"/>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tr-T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30FCC38-3B45-47E4-8183-0DAF83783DF8}" type="slidenum">
              <a:t>&lt;#&gt;</a:t>
            </a:fld>
          </a:p>
        </p:txBody>
      </p:sp>
      <p:sp>
        <p:nvSpPr>
          <p:cNvPr id="8" name="PlaceHolder 7"/>
          <p:cNvSpPr>
            <a:spLocks noGrp="1"/>
          </p:cNvSpPr>
          <p:nvPr>
            <p:ph type="dt" idx="3"/>
          </p:nvPr>
        </p:nvSpPr>
        <p:spPr/>
        <p:txBody>
          <a:bodyPr/>
          <a:p>
            <a:r>
              <a:rPr lang="tr-T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tr-TR" sz="1400" spc="-1" strike="noStrike">
                <a:latin typeface="Times New Roman"/>
              </a:defRPr>
            </a:lvl1pPr>
          </a:lstStyle>
          <a:p>
            <a:pPr algn="ctr">
              <a:lnSpc>
                <a:spcPct val="100000"/>
              </a:lnSpc>
              <a:buNone/>
            </a:pPr>
            <a:r>
              <a:rPr b="0" lang="tr-TR" sz="1400" spc="-1" strike="noStrike">
                <a:latin typeface="Times New Roman"/>
              </a:rPr>
              <a:t>&lt;footer&gt;</a:t>
            </a:r>
            <a:endParaRPr b="0" lang="tr-TR" sz="1400" spc="-1" strike="noStrike">
              <a:latin typeface="Times New Roman"/>
            </a:endParaRPr>
          </a:p>
        </p:txBody>
      </p:sp>
      <p:sp>
        <p:nvSpPr>
          <p:cNvPr id="1" name="PlaceHolder 2"/>
          <p:cNvSpPr>
            <a:spLocks noGrp="1"/>
          </p:cNvSpPr>
          <p:nvPr>
            <p:ph type="sldNum" idx="2"/>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9BD4D4EE-4AA9-443B-9325-01A26856715F}" type="slidenum">
              <a:rPr b="0" lang="en-US" sz="1200" spc="-1" strike="noStrike">
                <a:solidFill>
                  <a:srgbClr val="8b8b8b"/>
                </a:solidFill>
                <a:latin typeface="Calibri"/>
              </a:rPr>
              <a:t>&lt;number&gt;</a:t>
            </a:fld>
            <a:endParaRPr b="0" lang="tr-TR" sz="1200" spc="-1" strike="noStrike">
              <a:latin typeface="Times New Roman"/>
            </a:endParaRPr>
          </a:p>
        </p:txBody>
      </p:sp>
      <p:sp>
        <p:nvSpPr>
          <p:cNvPr id="2" name="PlaceHolder 3"/>
          <p:cNvSpPr>
            <a:spLocks noGrp="1"/>
          </p:cNvSpPr>
          <p:nvPr>
            <p:ph type="dt" idx="3"/>
          </p:nvPr>
        </p:nvSpPr>
        <p:spPr>
          <a:xfrm>
            <a:off x="457200" y="6356520"/>
            <a:ext cx="2133000" cy="364320"/>
          </a:xfrm>
          <a:prstGeom prst="rect">
            <a:avLst/>
          </a:prstGeom>
          <a:noFill/>
          <a:ln w="0">
            <a:noFill/>
          </a:ln>
        </p:spPr>
        <p:txBody>
          <a:bodyPr lIns="90000" rIns="90000" tIns="45000" bIns="45000" anchor="ctr">
            <a:noAutofit/>
          </a:bodyPr>
          <a:lstStyle>
            <a:lvl1pPr>
              <a:defRPr b="0" lang="tr-TR" sz="1400" spc="-1" strike="noStrike">
                <a:latin typeface="Times New Roman"/>
              </a:defRPr>
            </a:lvl1pPr>
          </a:lstStyle>
          <a:p>
            <a:r>
              <a:rPr b="0" lang="tr-TR" sz="1400" spc="-1" strike="noStrike">
                <a:latin typeface="Times New Roman"/>
              </a:rPr>
              <a:t>&lt;date/time&gt;</a:t>
            </a:r>
            <a:endParaRPr b="0" lang="tr-TR" sz="1400" spc="-1" strike="noStrike">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algn="ctr">
              <a:buNone/>
            </a:pPr>
            <a:r>
              <a:rPr b="0" lang="tr-TR" sz="4400" spc="-1" strike="noStrike">
                <a:latin typeface="Arial"/>
              </a:rPr>
              <a:t>Ana başlık metnini düzenlemek için tıklayın</a:t>
            </a:r>
            <a:endParaRPr b="0" lang="tr-TR" sz="4400" spc="-1" strike="noStrike">
              <a:latin typeface="Arial"/>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e6d2"/>
        </a:solidFill>
      </p:bgPr>
    </p:bg>
    <p:spTree>
      <p:nvGrpSpPr>
        <p:cNvPr id="1" name=""/>
        <p:cNvGrpSpPr/>
        <p:nvPr/>
      </p:nvGrpSpPr>
      <p:grpSpPr>
        <a:xfrm>
          <a:off x="0" y="0"/>
          <a:ext cx="0" cy="0"/>
          <a:chOff x="0" y="0"/>
          <a:chExt cx="0" cy="0"/>
        </a:xfrm>
      </p:grpSpPr>
      <p:sp>
        <p:nvSpPr>
          <p:cNvPr id="41" name="AutoShape 2"/>
          <p:cNvSpPr/>
          <p:nvPr/>
        </p:nvSpPr>
        <p:spPr>
          <a:xfrm>
            <a:off x="1028880" y="2336400"/>
            <a:ext cx="14936760" cy="6921000"/>
          </a:xfrm>
          <a:prstGeom prst="rect">
            <a:avLst/>
          </a:prstGeom>
          <a:solidFill>
            <a:srgbClr val="000000"/>
          </a:solidFill>
          <a:ln w="0">
            <a:noFill/>
          </a:ln>
        </p:spPr>
        <p:style>
          <a:lnRef idx="0"/>
          <a:fillRef idx="0"/>
          <a:effectRef idx="0"/>
          <a:fontRef idx="minor"/>
        </p:style>
      </p:sp>
      <p:sp>
        <p:nvSpPr>
          <p:cNvPr id="42" name="AutoShape 3"/>
          <p:cNvSpPr/>
          <p:nvPr/>
        </p:nvSpPr>
        <p:spPr>
          <a:xfrm>
            <a:off x="1217880" y="2131560"/>
            <a:ext cx="14937840" cy="6940080"/>
          </a:xfrm>
          <a:prstGeom prst="rect">
            <a:avLst/>
          </a:prstGeom>
          <a:solidFill>
            <a:srgbClr val="ffffff"/>
          </a:solidFill>
          <a:ln w="0">
            <a:noFill/>
          </a:ln>
        </p:spPr>
        <p:style>
          <a:lnRef idx="0"/>
          <a:fillRef idx="0"/>
          <a:effectRef idx="0"/>
          <a:fontRef idx="minor"/>
        </p:style>
      </p:sp>
      <p:pic>
        <p:nvPicPr>
          <p:cNvPr id="43" name="Picture 4" descr=""/>
          <p:cNvPicPr/>
          <p:nvPr/>
        </p:nvPicPr>
        <p:blipFill>
          <a:blip r:embed="rId1"/>
          <a:stretch/>
        </p:blipFill>
        <p:spPr>
          <a:xfrm rot="5400000">
            <a:off x="15876720" y="7748280"/>
            <a:ext cx="2613600" cy="404640"/>
          </a:xfrm>
          <a:prstGeom prst="rect">
            <a:avLst/>
          </a:prstGeom>
          <a:ln w="0">
            <a:noFill/>
          </a:ln>
        </p:spPr>
      </p:pic>
      <p:pic>
        <p:nvPicPr>
          <p:cNvPr id="44" name="Picture 5" descr=""/>
          <p:cNvPicPr/>
          <p:nvPr/>
        </p:nvPicPr>
        <p:blipFill>
          <a:blip r:embed="rId2"/>
          <a:stretch/>
        </p:blipFill>
        <p:spPr>
          <a:xfrm>
            <a:off x="1028880" y="1028880"/>
            <a:ext cx="2604240" cy="376920"/>
          </a:xfrm>
          <a:prstGeom prst="rect">
            <a:avLst/>
          </a:prstGeom>
          <a:ln w="0">
            <a:noFill/>
          </a:ln>
        </p:spPr>
      </p:pic>
      <p:grpSp>
        <p:nvGrpSpPr>
          <p:cNvPr id="45" name="Group 6"/>
          <p:cNvGrpSpPr/>
          <p:nvPr/>
        </p:nvGrpSpPr>
        <p:grpSpPr>
          <a:xfrm>
            <a:off x="2037240" y="3007080"/>
            <a:ext cx="13299120" cy="5389200"/>
            <a:chOff x="2037240" y="3007080"/>
            <a:chExt cx="13299120" cy="5389200"/>
          </a:xfrm>
        </p:grpSpPr>
        <p:sp>
          <p:nvSpPr>
            <p:cNvPr id="46" name="TextBox 7"/>
            <p:cNvSpPr/>
            <p:nvPr/>
          </p:nvSpPr>
          <p:spPr>
            <a:xfrm>
              <a:off x="2037240" y="3007080"/>
              <a:ext cx="13299120" cy="3600720"/>
            </a:xfrm>
            <a:prstGeom prst="rect">
              <a:avLst/>
            </a:prstGeom>
            <a:noFill/>
            <a:ln w="0">
              <a:noFill/>
            </a:ln>
          </p:spPr>
          <p:style>
            <a:lnRef idx="0"/>
            <a:fillRef idx="0"/>
            <a:effectRef idx="0"/>
            <a:fontRef idx="minor"/>
          </p:style>
          <p:txBody>
            <a:bodyPr lIns="0" rIns="0" tIns="0" bIns="0" anchor="t">
              <a:spAutoFit/>
            </a:bodyPr>
            <a:p>
              <a:pPr>
                <a:lnSpc>
                  <a:spcPts val="14176"/>
                </a:lnSpc>
                <a:buNone/>
              </a:pPr>
              <a:r>
                <a:rPr b="0" lang="en-US" sz="13500" spc="-137" strike="noStrike">
                  <a:solidFill>
                    <a:srgbClr val="000000"/>
                  </a:solidFill>
                  <a:latin typeface="HK Grotesk Bold Bold"/>
                  <a:ea typeface="DejaVu Sans"/>
                </a:rPr>
                <a:t>AHMET</a:t>
              </a:r>
              <a:endParaRPr b="0" lang="tr-TR" sz="13500" spc="-1" strike="noStrike">
                <a:latin typeface="Arial"/>
              </a:endParaRPr>
            </a:p>
            <a:p>
              <a:pPr>
                <a:lnSpc>
                  <a:spcPts val="14176"/>
                </a:lnSpc>
                <a:buNone/>
              </a:pPr>
              <a:r>
                <a:rPr b="0" lang="en-US" sz="13500" spc="-137" strike="noStrike">
                  <a:solidFill>
                    <a:srgbClr val="000000"/>
                  </a:solidFill>
                  <a:latin typeface="HK Grotesk Bold Bold"/>
                  <a:ea typeface="DejaVu Sans"/>
                </a:rPr>
                <a:t>   </a:t>
              </a:r>
              <a:r>
                <a:rPr b="0" lang="en-US" sz="13500" spc="-137" strike="noStrike">
                  <a:solidFill>
                    <a:srgbClr val="000000"/>
                  </a:solidFill>
                  <a:latin typeface="HK Grotesk Bold Bold"/>
                  <a:ea typeface="DejaVu Sans"/>
                </a:rPr>
                <a:t>ALTAY</a:t>
              </a:r>
              <a:endParaRPr b="0" lang="tr-TR" sz="13500" spc="-1" strike="noStrike">
                <a:latin typeface="Arial"/>
              </a:endParaRPr>
            </a:p>
          </p:txBody>
        </p:sp>
        <p:sp>
          <p:nvSpPr>
            <p:cNvPr id="47" name="TextBox 8"/>
            <p:cNvSpPr/>
            <p:nvPr/>
          </p:nvSpPr>
          <p:spPr>
            <a:xfrm>
              <a:off x="2037240" y="6774480"/>
              <a:ext cx="13299120" cy="1621800"/>
            </a:xfrm>
            <a:prstGeom prst="rect">
              <a:avLst/>
            </a:prstGeom>
            <a:noFill/>
            <a:ln w="0">
              <a:noFill/>
            </a:ln>
          </p:spPr>
          <p:style>
            <a:lnRef idx="0"/>
            <a:fillRef idx="0"/>
            <a:effectRef idx="0"/>
            <a:fontRef idx="minor"/>
          </p:style>
          <p:txBody>
            <a:bodyPr lIns="0" rIns="0" tIns="0" bIns="0" anchor="t">
              <a:spAutoFit/>
            </a:bodyPr>
            <a:p>
              <a:pPr>
                <a:lnSpc>
                  <a:spcPts val="4258"/>
                </a:lnSpc>
                <a:buNone/>
              </a:pPr>
              <a:r>
                <a:rPr b="0" lang="en-US" sz="3000" spc="-32" strike="noStrike">
                  <a:solidFill>
                    <a:srgbClr val="000000"/>
                  </a:solidFill>
                  <a:latin typeface="Clear Sans Regular"/>
                  <a:ea typeface="DejaVu Sans"/>
                </a:rPr>
                <a:t>Techcareer.net - AI Using in Python Bootcamp Demo Day</a:t>
              </a:r>
              <a:endParaRPr b="0" lang="tr-TR" sz="3000" spc="-1" strike="noStrike">
                <a:latin typeface="Arial"/>
              </a:endParaRPr>
            </a:p>
            <a:p>
              <a:pPr>
                <a:lnSpc>
                  <a:spcPts val="4258"/>
                </a:lnSpc>
                <a:buNone/>
              </a:pPr>
              <a:endParaRPr b="0" lang="tr-TR" sz="1800" spc="-1" strike="noStrike">
                <a:latin typeface="Arial"/>
              </a:endParaRPr>
            </a:p>
            <a:p>
              <a:pPr>
                <a:lnSpc>
                  <a:spcPts val="4258"/>
                </a:lnSpc>
                <a:buNone/>
                <a:tabLst>
                  <a:tab algn="l" pos="0"/>
                </a:tabLst>
              </a:pPr>
              <a:r>
                <a:rPr b="0" lang="en-US" sz="3000" spc="-32" strike="noStrike">
                  <a:solidFill>
                    <a:srgbClr val="000000"/>
                  </a:solidFill>
                  <a:latin typeface="Clear Sans Regular"/>
                  <a:ea typeface="DejaVu Sans"/>
                </a:rPr>
                <a:t>K-Means Algoritması ile Kredi Kartı Müşterilerinin Sınıflandırılması</a:t>
              </a:r>
              <a:endParaRPr b="0" lang="tr-TR" sz="3000" spc="-1" strike="noStrike">
                <a:latin typeface="Arial"/>
              </a:endParaRPr>
            </a:p>
          </p:txBody>
        </p:sp>
      </p:grpSp>
      <p:pic>
        <p:nvPicPr>
          <p:cNvPr id="48" name="Picture 9" descr=""/>
          <p:cNvPicPr/>
          <p:nvPr/>
        </p:nvPicPr>
        <p:blipFill>
          <a:blip r:embed="rId3"/>
          <a:stretch/>
        </p:blipFill>
        <p:spPr>
          <a:xfrm rot="1417800">
            <a:off x="13794840" y="703800"/>
            <a:ext cx="3362040" cy="24541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AutoShape 2"/>
          <p:cNvSpPr/>
          <p:nvPr/>
        </p:nvSpPr>
        <p:spPr>
          <a:xfrm>
            <a:off x="10236960" y="2503800"/>
            <a:ext cx="7254360" cy="7054560"/>
          </a:xfrm>
          <a:prstGeom prst="rect">
            <a:avLst/>
          </a:prstGeom>
          <a:solidFill>
            <a:srgbClr val="1ce6d2"/>
          </a:solidFill>
          <a:ln w="0">
            <a:noFill/>
          </a:ln>
        </p:spPr>
        <p:style>
          <a:lnRef idx="0"/>
          <a:fillRef idx="0"/>
          <a:effectRef idx="0"/>
          <a:fontRef idx="minor"/>
        </p:style>
      </p:sp>
      <p:sp>
        <p:nvSpPr>
          <p:cNvPr id="50" name="AutoShape 3"/>
          <p:cNvSpPr/>
          <p:nvPr/>
        </p:nvSpPr>
        <p:spPr>
          <a:xfrm>
            <a:off x="1333080" y="2241360"/>
            <a:ext cx="15925680" cy="7016040"/>
          </a:xfrm>
          <a:prstGeom prst="rect">
            <a:avLst/>
          </a:prstGeom>
          <a:solidFill>
            <a:srgbClr val="000000"/>
          </a:solidFill>
          <a:ln w="0">
            <a:noFill/>
          </a:ln>
        </p:spPr>
        <p:style>
          <a:lnRef idx="0"/>
          <a:fillRef idx="0"/>
          <a:effectRef idx="0"/>
          <a:fontRef idx="minor"/>
        </p:style>
      </p:sp>
      <p:sp>
        <p:nvSpPr>
          <p:cNvPr id="51" name="AutoShape 4"/>
          <p:cNvSpPr/>
          <p:nvPr/>
        </p:nvSpPr>
        <p:spPr>
          <a:xfrm>
            <a:off x="1028880" y="1028880"/>
            <a:ext cx="8815320" cy="8024040"/>
          </a:xfrm>
          <a:prstGeom prst="rect">
            <a:avLst/>
          </a:prstGeom>
          <a:solidFill>
            <a:srgbClr val="1ce6d2"/>
          </a:solidFill>
          <a:ln w="0">
            <a:noFill/>
          </a:ln>
        </p:spPr>
        <p:style>
          <a:lnRef idx="0"/>
          <a:fillRef idx="0"/>
          <a:effectRef idx="0"/>
          <a:fontRef idx="minor"/>
        </p:style>
      </p:sp>
      <p:pic>
        <p:nvPicPr>
          <p:cNvPr id="52" name="Picture 5" descr=""/>
          <p:cNvPicPr/>
          <p:nvPr/>
        </p:nvPicPr>
        <p:blipFill>
          <a:blip r:embed="rId1"/>
          <a:stretch/>
        </p:blipFill>
        <p:spPr>
          <a:xfrm>
            <a:off x="14644800" y="1028880"/>
            <a:ext cx="2613600" cy="404640"/>
          </a:xfrm>
          <a:prstGeom prst="rect">
            <a:avLst/>
          </a:prstGeom>
          <a:ln w="0">
            <a:noFill/>
          </a:ln>
        </p:spPr>
      </p:pic>
      <p:sp>
        <p:nvSpPr>
          <p:cNvPr id="53" name="TextBox 6"/>
          <p:cNvSpPr/>
          <p:nvPr/>
        </p:nvSpPr>
        <p:spPr>
          <a:xfrm>
            <a:off x="1876320" y="4393080"/>
            <a:ext cx="9059040" cy="1600200"/>
          </a:xfrm>
          <a:prstGeom prst="rect">
            <a:avLst/>
          </a:prstGeom>
          <a:noFill/>
          <a:ln w="0">
            <a:noFill/>
          </a:ln>
        </p:spPr>
        <p:style>
          <a:lnRef idx="0"/>
          <a:fillRef idx="0"/>
          <a:effectRef idx="0"/>
          <a:fontRef idx="minor"/>
        </p:style>
        <p:txBody>
          <a:bodyPr lIns="0" rIns="0" tIns="0" bIns="0" anchor="t">
            <a:spAutoFit/>
          </a:bodyPr>
          <a:p>
            <a:pPr>
              <a:lnSpc>
                <a:spcPts val="12600"/>
              </a:lnSpc>
              <a:buNone/>
            </a:pPr>
            <a:r>
              <a:rPr b="0" lang="en-US" sz="11000" spc="-120" strike="noStrike">
                <a:solidFill>
                  <a:srgbClr val="000000"/>
                </a:solidFill>
                <a:latin typeface="HK Grotesk Bold Bold"/>
                <a:ea typeface="DejaVu Sans"/>
              </a:rPr>
              <a:t>VERİ SETİ</a:t>
            </a:r>
            <a:endParaRPr b="0" lang="tr-TR" sz="11000" spc="-1" strike="noStrike">
              <a:latin typeface="Arial"/>
            </a:endParaRPr>
          </a:p>
        </p:txBody>
      </p:sp>
      <p:sp>
        <p:nvSpPr>
          <p:cNvPr id="54" name="TextBox 7"/>
          <p:cNvSpPr/>
          <p:nvPr/>
        </p:nvSpPr>
        <p:spPr>
          <a:xfrm>
            <a:off x="10249920" y="3936600"/>
            <a:ext cx="6742440" cy="3777480"/>
          </a:xfrm>
          <a:prstGeom prst="rect">
            <a:avLst/>
          </a:prstGeom>
          <a:noFill/>
          <a:ln w="0">
            <a:noFill/>
          </a:ln>
        </p:spPr>
        <p:style>
          <a:lnRef idx="0"/>
          <a:fillRef idx="0"/>
          <a:effectRef idx="0"/>
          <a:fontRef idx="minor"/>
        </p:style>
        <p:txBody>
          <a:bodyPr lIns="0" rIns="0" tIns="0" bIns="0" anchor="t">
            <a:spAutoFit/>
          </a:bodyPr>
          <a:p>
            <a:pPr algn="just">
              <a:lnSpc>
                <a:spcPts val="3305"/>
              </a:lnSpc>
              <a:buNone/>
            </a:pPr>
            <a:r>
              <a:rPr b="0" lang="en-US" sz="2320" spc="-24" strike="noStrike">
                <a:solidFill>
                  <a:srgbClr val="f6f6f6"/>
                </a:solidFill>
                <a:latin typeface="Clear Sans Regular"/>
                <a:ea typeface="DejaVu Sans"/>
              </a:rPr>
              <a:t>Kaggle'dan alınan ‘CC_GENERAL.csv’ veri seti son 6 ayda yaklaşık 9000 aktif kredi kartı sahibinin kullanım davranışını 18 özellik kullanarak özetlemektedir. Veri seti incelenmiş ve ‘NaN’ değerler mean() fonksiyonuyla bulunduğu özelliğin ortalaması alınarak doldurulmuştur. Bu işlemin ardından veri setimiz histogram olarak görselleştirilmiştir.</a:t>
            </a:r>
            <a:endParaRPr b="0" lang="tr-TR" sz="2320" spc="-1" strike="noStrike">
              <a:latin typeface="Arial"/>
            </a:endParaRPr>
          </a:p>
          <a:p>
            <a:pPr>
              <a:lnSpc>
                <a:spcPts val="3305"/>
              </a:lnSpc>
              <a:buNone/>
              <a:tabLst>
                <a:tab algn="l" pos="0"/>
              </a:tabLst>
            </a:pP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e6d2"/>
        </a:solidFill>
      </p:bgPr>
    </p:bg>
    <p:spTree>
      <p:nvGrpSpPr>
        <p:cNvPr id="1" name=""/>
        <p:cNvGrpSpPr/>
        <p:nvPr/>
      </p:nvGrpSpPr>
      <p:grpSpPr>
        <a:xfrm>
          <a:off x="0" y="0"/>
          <a:ext cx="0" cy="0"/>
          <a:chOff x="0" y="0"/>
          <a:chExt cx="0" cy="0"/>
        </a:xfrm>
      </p:grpSpPr>
      <p:grpSp>
        <p:nvGrpSpPr>
          <p:cNvPr id="55" name="Group 3"/>
          <p:cNvGrpSpPr/>
          <p:nvPr/>
        </p:nvGrpSpPr>
        <p:grpSpPr>
          <a:xfrm>
            <a:off x="10152000" y="8640000"/>
            <a:ext cx="7505640" cy="1559160"/>
            <a:chOff x="10152000" y="8640000"/>
            <a:chExt cx="7505640" cy="1559160"/>
          </a:xfrm>
        </p:grpSpPr>
        <p:sp>
          <p:nvSpPr>
            <p:cNvPr id="56" name="Freeform 2"/>
            <p:cNvSpPr/>
            <p:nvPr/>
          </p:nvSpPr>
          <p:spPr>
            <a:xfrm>
              <a:off x="10152000" y="8640000"/>
              <a:ext cx="7505640" cy="1559160"/>
            </a:xfrm>
            <a:custGeom>
              <a:avLst/>
              <a:gdLst/>
              <a:ahLst/>
              <a:rect l="l" t="t" r="r" b="b"/>
              <a:pathLst>
                <a:path w="2066136" h="1916952">
                  <a:moveTo>
                    <a:pt x="0" y="0"/>
                  </a:moveTo>
                  <a:lnTo>
                    <a:pt x="2066136" y="0"/>
                  </a:lnTo>
                  <a:lnTo>
                    <a:pt x="2066136" y="1916952"/>
                  </a:lnTo>
                  <a:lnTo>
                    <a:pt x="0" y="1916952"/>
                  </a:lnTo>
                  <a:close/>
                </a:path>
              </a:pathLst>
            </a:custGeom>
            <a:solidFill>
              <a:srgbClr val="000000"/>
            </a:solidFill>
            <a:ln w="0">
              <a:noFill/>
            </a:ln>
          </p:spPr>
          <p:style>
            <a:lnRef idx="0"/>
            <a:fillRef idx="0"/>
            <a:effectRef idx="0"/>
            <a:fontRef idx="minor"/>
          </p:style>
        </p:sp>
      </p:grpSp>
      <p:grpSp>
        <p:nvGrpSpPr>
          <p:cNvPr id="57" name="Group 1"/>
          <p:cNvGrpSpPr/>
          <p:nvPr/>
        </p:nvGrpSpPr>
        <p:grpSpPr>
          <a:xfrm>
            <a:off x="360000" y="8640000"/>
            <a:ext cx="8459640" cy="1559160"/>
            <a:chOff x="360000" y="8640000"/>
            <a:chExt cx="8459640" cy="1559160"/>
          </a:xfrm>
        </p:grpSpPr>
        <p:sp>
          <p:nvSpPr>
            <p:cNvPr id="58" name="Freeform 1"/>
            <p:cNvSpPr/>
            <p:nvPr/>
          </p:nvSpPr>
          <p:spPr>
            <a:xfrm>
              <a:off x="360000" y="8640000"/>
              <a:ext cx="8459640" cy="1559160"/>
            </a:xfrm>
            <a:custGeom>
              <a:avLst/>
              <a:gdLst/>
              <a:ahLst/>
              <a:rect l="l" t="t" r="r" b="b"/>
              <a:pathLst>
                <a:path w="2066136" h="1916952">
                  <a:moveTo>
                    <a:pt x="0" y="0"/>
                  </a:moveTo>
                  <a:lnTo>
                    <a:pt x="2066136" y="0"/>
                  </a:lnTo>
                  <a:lnTo>
                    <a:pt x="2066136" y="1916952"/>
                  </a:lnTo>
                  <a:lnTo>
                    <a:pt x="0" y="1916952"/>
                  </a:lnTo>
                  <a:close/>
                </a:path>
              </a:pathLst>
            </a:custGeom>
            <a:solidFill>
              <a:srgbClr val="000000"/>
            </a:solidFill>
            <a:ln w="0">
              <a:noFill/>
            </a:ln>
          </p:spPr>
          <p:style>
            <a:lnRef idx="0"/>
            <a:fillRef idx="0"/>
            <a:effectRef idx="0"/>
            <a:fontRef idx="minor"/>
          </p:style>
        </p:sp>
      </p:grpSp>
      <p:grpSp>
        <p:nvGrpSpPr>
          <p:cNvPr id="59" name="Group 2"/>
          <p:cNvGrpSpPr/>
          <p:nvPr/>
        </p:nvGrpSpPr>
        <p:grpSpPr>
          <a:xfrm>
            <a:off x="359640" y="4573440"/>
            <a:ext cx="3931200" cy="3647160"/>
            <a:chOff x="359640" y="4573440"/>
            <a:chExt cx="3931200" cy="3647160"/>
          </a:xfrm>
        </p:grpSpPr>
        <p:sp>
          <p:nvSpPr>
            <p:cNvPr id="60" name="Freeform 3"/>
            <p:cNvSpPr/>
            <p:nvPr/>
          </p:nvSpPr>
          <p:spPr>
            <a:xfrm>
              <a:off x="359640" y="4573440"/>
              <a:ext cx="3931200" cy="3647160"/>
            </a:xfrm>
            <a:custGeom>
              <a:avLst/>
              <a:gdLst/>
              <a:ahLst/>
              <a:rect l="l" t="t" r="r" b="b"/>
              <a:pathLst>
                <a:path w="2066136" h="1916952">
                  <a:moveTo>
                    <a:pt x="0" y="0"/>
                  </a:moveTo>
                  <a:lnTo>
                    <a:pt x="2066136" y="0"/>
                  </a:lnTo>
                  <a:lnTo>
                    <a:pt x="2066136" y="1916952"/>
                  </a:lnTo>
                  <a:lnTo>
                    <a:pt x="0" y="1916952"/>
                  </a:lnTo>
                  <a:close/>
                </a:path>
              </a:pathLst>
            </a:custGeom>
            <a:solidFill>
              <a:srgbClr val="000000"/>
            </a:solidFill>
            <a:ln w="0">
              <a:noFill/>
            </a:ln>
          </p:spPr>
          <p:style>
            <a:lnRef idx="0"/>
            <a:fillRef idx="0"/>
            <a:effectRef idx="0"/>
            <a:fontRef idx="minor"/>
          </p:style>
        </p:sp>
      </p:grpSp>
      <p:grpSp>
        <p:nvGrpSpPr>
          <p:cNvPr id="61" name="Group 4"/>
          <p:cNvGrpSpPr/>
          <p:nvPr/>
        </p:nvGrpSpPr>
        <p:grpSpPr>
          <a:xfrm>
            <a:off x="4881600" y="4573440"/>
            <a:ext cx="3951360" cy="3647160"/>
            <a:chOff x="4881600" y="4573440"/>
            <a:chExt cx="3951360" cy="3647160"/>
          </a:xfrm>
        </p:grpSpPr>
        <p:sp>
          <p:nvSpPr>
            <p:cNvPr id="62" name="Freeform 5"/>
            <p:cNvSpPr/>
            <p:nvPr/>
          </p:nvSpPr>
          <p:spPr>
            <a:xfrm>
              <a:off x="4881600" y="4573440"/>
              <a:ext cx="3951360" cy="3647160"/>
            </a:xfrm>
            <a:custGeom>
              <a:avLst/>
              <a:gdLst/>
              <a:ahLst/>
              <a:rect l="l" t="t" r="r" b="b"/>
              <a:pathLst>
                <a:path w="2076737" h="1916952">
                  <a:moveTo>
                    <a:pt x="0" y="0"/>
                  </a:moveTo>
                  <a:lnTo>
                    <a:pt x="2076737" y="0"/>
                  </a:lnTo>
                  <a:lnTo>
                    <a:pt x="2076737" y="1916952"/>
                  </a:lnTo>
                  <a:lnTo>
                    <a:pt x="0" y="1916952"/>
                  </a:lnTo>
                  <a:close/>
                </a:path>
              </a:pathLst>
            </a:custGeom>
            <a:solidFill>
              <a:srgbClr val="000000"/>
            </a:solidFill>
            <a:ln w="0">
              <a:noFill/>
            </a:ln>
          </p:spPr>
          <p:style>
            <a:lnRef idx="0"/>
            <a:fillRef idx="0"/>
            <a:effectRef idx="0"/>
            <a:fontRef idx="minor"/>
          </p:style>
        </p:sp>
      </p:grpSp>
      <p:grpSp>
        <p:nvGrpSpPr>
          <p:cNvPr id="63" name="Group 6"/>
          <p:cNvGrpSpPr/>
          <p:nvPr/>
        </p:nvGrpSpPr>
        <p:grpSpPr>
          <a:xfrm>
            <a:off x="540000" y="8460360"/>
            <a:ext cx="8609760" cy="1599120"/>
            <a:chOff x="540000" y="8460360"/>
            <a:chExt cx="8609760" cy="1599120"/>
          </a:xfrm>
        </p:grpSpPr>
        <p:sp>
          <p:nvSpPr>
            <p:cNvPr id="64" name="Freeform 7"/>
            <p:cNvSpPr/>
            <p:nvPr/>
          </p:nvSpPr>
          <p:spPr>
            <a:xfrm rot="16200000">
              <a:off x="4045320" y="4955040"/>
              <a:ext cx="1599120" cy="8609760"/>
            </a:xfrm>
            <a:custGeom>
              <a:avLst/>
              <a:gdLst/>
              <a:ahLst/>
              <a:rect l="l" t="t" r="r" b="b"/>
              <a:pathLst>
                <a:path w="430785" h="2318204">
                  <a:moveTo>
                    <a:pt x="0" y="0"/>
                  </a:moveTo>
                  <a:lnTo>
                    <a:pt x="430785" y="0"/>
                  </a:lnTo>
                  <a:lnTo>
                    <a:pt x="430785" y="2318204"/>
                  </a:lnTo>
                  <a:lnTo>
                    <a:pt x="0" y="2318204"/>
                  </a:lnTo>
                  <a:close/>
                </a:path>
              </a:pathLst>
            </a:custGeom>
            <a:solidFill>
              <a:srgbClr val="ffffff"/>
            </a:solidFill>
            <a:ln w="0">
              <a:noFill/>
            </a:ln>
          </p:spPr>
          <p:style>
            <a:lnRef idx="0"/>
            <a:fillRef idx="0"/>
            <a:effectRef idx="0"/>
            <a:fontRef idx="minor"/>
          </p:style>
        </p:sp>
      </p:grpSp>
      <p:grpSp>
        <p:nvGrpSpPr>
          <p:cNvPr id="65" name="Group 8"/>
          <p:cNvGrpSpPr/>
          <p:nvPr/>
        </p:nvGrpSpPr>
        <p:grpSpPr>
          <a:xfrm>
            <a:off x="10152000" y="455400"/>
            <a:ext cx="7505280" cy="7765200"/>
            <a:chOff x="10152000" y="455400"/>
            <a:chExt cx="7505280" cy="7765200"/>
          </a:xfrm>
        </p:grpSpPr>
        <p:sp>
          <p:nvSpPr>
            <p:cNvPr id="66" name="Freeform 9"/>
            <p:cNvSpPr/>
            <p:nvPr/>
          </p:nvSpPr>
          <p:spPr>
            <a:xfrm>
              <a:off x="10152000" y="455400"/>
              <a:ext cx="7505280" cy="7765200"/>
            </a:xfrm>
            <a:custGeom>
              <a:avLst/>
              <a:gdLst/>
              <a:ahLst/>
              <a:rect l="l" t="t" r="r" b="b"/>
              <a:pathLst>
                <a:path w="1932064" h="2001759">
                  <a:moveTo>
                    <a:pt x="0" y="0"/>
                  </a:moveTo>
                  <a:lnTo>
                    <a:pt x="1932064" y="0"/>
                  </a:lnTo>
                  <a:lnTo>
                    <a:pt x="1932064" y="2001759"/>
                  </a:lnTo>
                  <a:lnTo>
                    <a:pt x="0" y="2001759"/>
                  </a:lnTo>
                  <a:close/>
                </a:path>
              </a:pathLst>
            </a:custGeom>
            <a:solidFill>
              <a:srgbClr val="000000"/>
            </a:solidFill>
            <a:ln w="0">
              <a:noFill/>
            </a:ln>
          </p:spPr>
          <p:style>
            <a:lnRef idx="0"/>
            <a:fillRef idx="0"/>
            <a:effectRef idx="0"/>
            <a:fontRef idx="minor"/>
          </p:style>
        </p:sp>
      </p:grpSp>
      <p:grpSp>
        <p:nvGrpSpPr>
          <p:cNvPr id="67" name="Group 10"/>
          <p:cNvGrpSpPr/>
          <p:nvPr/>
        </p:nvGrpSpPr>
        <p:grpSpPr>
          <a:xfrm>
            <a:off x="10324800" y="8460360"/>
            <a:ext cx="7534440" cy="1598040"/>
            <a:chOff x="10324800" y="8460360"/>
            <a:chExt cx="7534440" cy="1598040"/>
          </a:xfrm>
        </p:grpSpPr>
        <p:sp>
          <p:nvSpPr>
            <p:cNvPr id="68" name="Freeform 11"/>
            <p:cNvSpPr/>
            <p:nvPr/>
          </p:nvSpPr>
          <p:spPr>
            <a:xfrm rot="16200000">
              <a:off x="13293000" y="5492160"/>
              <a:ext cx="1598040" cy="7534440"/>
            </a:xfrm>
            <a:custGeom>
              <a:avLst/>
              <a:gdLst/>
              <a:ahLst/>
              <a:rect l="l" t="t" r="r" b="b"/>
              <a:pathLst>
                <a:path w="448412" h="2142095">
                  <a:moveTo>
                    <a:pt x="0" y="0"/>
                  </a:moveTo>
                  <a:lnTo>
                    <a:pt x="448412" y="0"/>
                  </a:lnTo>
                  <a:lnTo>
                    <a:pt x="448412" y="2142095"/>
                  </a:lnTo>
                  <a:lnTo>
                    <a:pt x="0" y="2142095"/>
                  </a:lnTo>
                  <a:close/>
                </a:path>
              </a:pathLst>
            </a:custGeom>
            <a:solidFill>
              <a:srgbClr val="ffffff"/>
            </a:solidFill>
            <a:ln w="0">
              <a:noFill/>
            </a:ln>
          </p:spPr>
          <p:style>
            <a:lnRef idx="0"/>
            <a:fillRef idx="0"/>
            <a:effectRef idx="0"/>
            <a:fontRef idx="minor"/>
          </p:style>
        </p:sp>
      </p:grpSp>
      <p:grpSp>
        <p:nvGrpSpPr>
          <p:cNvPr id="69" name="Group 12"/>
          <p:cNvGrpSpPr/>
          <p:nvPr/>
        </p:nvGrpSpPr>
        <p:grpSpPr>
          <a:xfrm>
            <a:off x="359640" y="455400"/>
            <a:ext cx="3931200" cy="3709800"/>
            <a:chOff x="359640" y="455400"/>
            <a:chExt cx="3931200" cy="3709800"/>
          </a:xfrm>
        </p:grpSpPr>
        <p:sp>
          <p:nvSpPr>
            <p:cNvPr id="70" name="Freeform 13"/>
            <p:cNvSpPr/>
            <p:nvPr/>
          </p:nvSpPr>
          <p:spPr>
            <a:xfrm>
              <a:off x="359640" y="455400"/>
              <a:ext cx="3931200" cy="3709800"/>
            </a:xfrm>
            <a:custGeom>
              <a:avLst/>
              <a:gdLst/>
              <a:ahLst/>
              <a:rect l="l" t="t" r="r" b="b"/>
              <a:pathLst>
                <a:path w="2066136" h="1949945">
                  <a:moveTo>
                    <a:pt x="0" y="0"/>
                  </a:moveTo>
                  <a:lnTo>
                    <a:pt x="2066136" y="0"/>
                  </a:lnTo>
                  <a:lnTo>
                    <a:pt x="2066136" y="1949945"/>
                  </a:lnTo>
                  <a:lnTo>
                    <a:pt x="0" y="1949945"/>
                  </a:lnTo>
                  <a:close/>
                </a:path>
              </a:pathLst>
            </a:custGeom>
            <a:solidFill>
              <a:srgbClr val="000000"/>
            </a:solidFill>
            <a:ln w="0">
              <a:noFill/>
            </a:ln>
          </p:spPr>
          <p:style>
            <a:lnRef idx="0"/>
            <a:fillRef idx="0"/>
            <a:effectRef idx="0"/>
            <a:fontRef idx="minor"/>
          </p:style>
        </p:sp>
      </p:grpSp>
      <p:pic>
        <p:nvPicPr>
          <p:cNvPr id="71" name="Picture 14" descr=""/>
          <p:cNvPicPr/>
          <p:nvPr/>
        </p:nvPicPr>
        <p:blipFill>
          <a:blip r:embed="rId1"/>
          <a:stretch/>
        </p:blipFill>
        <p:spPr>
          <a:xfrm>
            <a:off x="561960" y="216720"/>
            <a:ext cx="3980160" cy="3691440"/>
          </a:xfrm>
          <a:prstGeom prst="rect">
            <a:avLst/>
          </a:prstGeom>
          <a:ln w="0">
            <a:noFill/>
          </a:ln>
        </p:spPr>
      </p:pic>
      <p:grpSp>
        <p:nvGrpSpPr>
          <p:cNvPr id="72" name="Group 15"/>
          <p:cNvGrpSpPr/>
          <p:nvPr/>
        </p:nvGrpSpPr>
        <p:grpSpPr>
          <a:xfrm>
            <a:off x="4881600" y="455400"/>
            <a:ext cx="4062600" cy="3709800"/>
            <a:chOff x="4881600" y="455400"/>
            <a:chExt cx="4062600" cy="3709800"/>
          </a:xfrm>
        </p:grpSpPr>
        <p:sp>
          <p:nvSpPr>
            <p:cNvPr id="73" name="Freeform 16"/>
            <p:cNvSpPr/>
            <p:nvPr/>
          </p:nvSpPr>
          <p:spPr>
            <a:xfrm>
              <a:off x="4881600" y="455400"/>
              <a:ext cx="4062600" cy="3709800"/>
            </a:xfrm>
            <a:custGeom>
              <a:avLst/>
              <a:gdLst/>
              <a:ahLst/>
              <a:rect l="l" t="t" r="r" b="b"/>
              <a:pathLst>
                <a:path w="2135221" h="1949945">
                  <a:moveTo>
                    <a:pt x="0" y="0"/>
                  </a:moveTo>
                  <a:lnTo>
                    <a:pt x="2135221" y="0"/>
                  </a:lnTo>
                  <a:lnTo>
                    <a:pt x="2135221" y="1949945"/>
                  </a:lnTo>
                  <a:lnTo>
                    <a:pt x="0" y="1949945"/>
                  </a:lnTo>
                  <a:close/>
                </a:path>
              </a:pathLst>
            </a:custGeom>
            <a:solidFill>
              <a:srgbClr val="000000"/>
            </a:solidFill>
            <a:ln w="0">
              <a:noFill/>
            </a:ln>
          </p:spPr>
          <p:style>
            <a:lnRef idx="0"/>
            <a:fillRef idx="0"/>
            <a:effectRef idx="0"/>
            <a:fontRef idx="minor"/>
          </p:style>
        </p:sp>
      </p:grpSp>
      <p:pic>
        <p:nvPicPr>
          <p:cNvPr id="74" name="Picture 17" descr=""/>
          <p:cNvPicPr/>
          <p:nvPr/>
        </p:nvPicPr>
        <p:blipFill>
          <a:blip r:embed="rId2"/>
          <a:stretch/>
        </p:blipFill>
        <p:spPr>
          <a:xfrm>
            <a:off x="5139720" y="216720"/>
            <a:ext cx="4003560" cy="3691440"/>
          </a:xfrm>
          <a:prstGeom prst="rect">
            <a:avLst/>
          </a:prstGeom>
          <a:ln w="0">
            <a:noFill/>
          </a:ln>
        </p:spPr>
      </p:pic>
      <p:pic>
        <p:nvPicPr>
          <p:cNvPr id="75" name="Picture 18" descr=""/>
          <p:cNvPicPr/>
          <p:nvPr/>
        </p:nvPicPr>
        <p:blipFill>
          <a:blip r:embed="rId3"/>
          <a:stretch/>
        </p:blipFill>
        <p:spPr>
          <a:xfrm>
            <a:off x="561960" y="4411800"/>
            <a:ext cx="3980160" cy="3586680"/>
          </a:xfrm>
          <a:prstGeom prst="rect">
            <a:avLst/>
          </a:prstGeom>
          <a:ln w="0">
            <a:noFill/>
          </a:ln>
        </p:spPr>
      </p:pic>
      <p:pic>
        <p:nvPicPr>
          <p:cNvPr id="76" name="Picture 19" descr=""/>
          <p:cNvPicPr/>
          <p:nvPr/>
        </p:nvPicPr>
        <p:blipFill>
          <a:blip r:embed="rId4"/>
          <a:srcRect l="0" t="840" r="0" b="840"/>
          <a:stretch/>
        </p:blipFill>
        <p:spPr>
          <a:xfrm>
            <a:off x="5139720" y="4411800"/>
            <a:ext cx="4003560" cy="3586680"/>
          </a:xfrm>
          <a:prstGeom prst="rect">
            <a:avLst/>
          </a:prstGeom>
          <a:ln w="0">
            <a:noFill/>
          </a:ln>
        </p:spPr>
      </p:pic>
      <p:pic>
        <p:nvPicPr>
          <p:cNvPr id="77" name="Picture 20" descr=""/>
          <p:cNvPicPr/>
          <p:nvPr/>
        </p:nvPicPr>
        <p:blipFill>
          <a:blip r:embed="rId5"/>
          <a:stretch/>
        </p:blipFill>
        <p:spPr>
          <a:xfrm>
            <a:off x="10324800" y="216720"/>
            <a:ext cx="7533720" cy="7782120"/>
          </a:xfrm>
          <a:prstGeom prst="rect">
            <a:avLst/>
          </a:prstGeom>
          <a:ln w="0">
            <a:noFill/>
          </a:ln>
        </p:spPr>
      </p:pic>
      <p:grpSp>
        <p:nvGrpSpPr>
          <p:cNvPr id="78" name="Group 21"/>
          <p:cNvGrpSpPr/>
          <p:nvPr/>
        </p:nvGrpSpPr>
        <p:grpSpPr>
          <a:xfrm>
            <a:off x="721440" y="8746560"/>
            <a:ext cx="8098200" cy="746280"/>
            <a:chOff x="721440" y="8746560"/>
            <a:chExt cx="8098200" cy="746280"/>
          </a:xfrm>
        </p:grpSpPr>
        <p:sp>
          <p:nvSpPr>
            <p:cNvPr id="79" name="TextBox 22"/>
            <p:cNvSpPr/>
            <p:nvPr/>
          </p:nvSpPr>
          <p:spPr>
            <a:xfrm>
              <a:off x="721440" y="8746560"/>
              <a:ext cx="8098200" cy="362880"/>
            </a:xfrm>
            <a:prstGeom prst="rect">
              <a:avLst/>
            </a:prstGeom>
            <a:noFill/>
            <a:ln w="0">
              <a:noFill/>
            </a:ln>
          </p:spPr>
          <p:style>
            <a:lnRef idx="0"/>
            <a:fillRef idx="0"/>
            <a:effectRef idx="0"/>
            <a:fontRef idx="minor"/>
          </p:style>
          <p:txBody>
            <a:bodyPr lIns="0" rIns="0" tIns="0" bIns="0" anchor="t">
              <a:spAutoFit/>
            </a:bodyPr>
            <a:p>
              <a:pPr>
                <a:lnSpc>
                  <a:spcPts val="2860"/>
                </a:lnSpc>
                <a:buNone/>
                <a:tabLst>
                  <a:tab algn="l" pos="0"/>
                </a:tabLst>
              </a:pPr>
              <a:r>
                <a:rPr b="0" lang="en-US" sz="2200" spc="-24" strike="noStrike">
                  <a:solidFill>
                    <a:srgbClr val="000000"/>
                  </a:solidFill>
                  <a:latin typeface="HK Grotesk Bold Bold"/>
                  <a:ea typeface="DejaVu Sans"/>
                </a:rPr>
                <a:t>Histogram</a:t>
              </a:r>
              <a:endParaRPr b="0" lang="tr-TR" sz="2200" spc="-1" strike="noStrike">
                <a:latin typeface="Arial"/>
              </a:endParaRPr>
            </a:p>
          </p:txBody>
        </p:sp>
        <p:sp>
          <p:nvSpPr>
            <p:cNvPr id="80" name="TextBox 23"/>
            <p:cNvSpPr/>
            <p:nvPr/>
          </p:nvSpPr>
          <p:spPr>
            <a:xfrm>
              <a:off x="721440" y="9222840"/>
              <a:ext cx="8098200" cy="270000"/>
            </a:xfrm>
            <a:prstGeom prst="rect">
              <a:avLst/>
            </a:prstGeom>
            <a:noFill/>
            <a:ln w="0">
              <a:noFill/>
            </a:ln>
          </p:spPr>
          <p:style>
            <a:lnRef idx="0"/>
            <a:fillRef idx="0"/>
            <a:effectRef idx="0"/>
            <a:fontRef idx="minor"/>
          </p:style>
          <p:txBody>
            <a:bodyPr lIns="0" rIns="0" tIns="0" bIns="0" anchor="t">
              <a:spAutoFit/>
            </a:bodyPr>
            <a:p>
              <a:pPr algn="just">
                <a:lnSpc>
                  <a:spcPts val="2129"/>
                </a:lnSpc>
                <a:buNone/>
                <a:tabLst>
                  <a:tab algn="l" pos="0"/>
                </a:tabLst>
              </a:pPr>
              <a:r>
                <a:rPr b="0" lang="en-US" sz="1500" spc="-1" strike="noStrike">
                  <a:solidFill>
                    <a:srgbClr val="000000"/>
                  </a:solidFill>
                  <a:latin typeface="Clear Sans Regular"/>
                  <a:ea typeface="DejaVu Sans"/>
                </a:rPr>
                <a:t>Bazı özelliklerin </a:t>
              </a:r>
              <a:r>
                <a:rPr b="0" lang="en-US" sz="1500" spc="-1" strike="noStrike">
                  <a:solidFill>
                    <a:srgbClr val="000000"/>
                  </a:solidFill>
                  <a:latin typeface="Clear Sans Regular Italics"/>
                  <a:ea typeface="DejaVu Sans"/>
                </a:rPr>
                <a:t>hist()</a:t>
              </a:r>
              <a:r>
                <a:rPr b="0" lang="en-US" sz="1500" spc="-1" strike="noStrike">
                  <a:solidFill>
                    <a:srgbClr val="000000"/>
                  </a:solidFill>
                  <a:latin typeface="Clear Sans Regular"/>
                  <a:ea typeface="DejaVu Sans"/>
                </a:rPr>
                <a:t> fonksiyonu kullanılarak elde edilen histogram çıktıları yukarıdaki gibidir.</a:t>
              </a:r>
              <a:endParaRPr b="0" lang="tr-TR" sz="1500" spc="-1" strike="noStrike">
                <a:latin typeface="Arial"/>
              </a:endParaRPr>
            </a:p>
          </p:txBody>
        </p:sp>
      </p:grpSp>
      <p:grpSp>
        <p:nvGrpSpPr>
          <p:cNvPr id="81" name="Group 24"/>
          <p:cNvGrpSpPr/>
          <p:nvPr/>
        </p:nvGrpSpPr>
        <p:grpSpPr>
          <a:xfrm>
            <a:off x="10579680" y="8640000"/>
            <a:ext cx="6519960" cy="1287000"/>
            <a:chOff x="10579680" y="8640000"/>
            <a:chExt cx="6519960" cy="1287000"/>
          </a:xfrm>
        </p:grpSpPr>
        <p:sp>
          <p:nvSpPr>
            <p:cNvPr id="82" name="TextBox 25"/>
            <p:cNvSpPr/>
            <p:nvPr/>
          </p:nvSpPr>
          <p:spPr>
            <a:xfrm>
              <a:off x="10579680" y="8640000"/>
              <a:ext cx="6519960" cy="362880"/>
            </a:xfrm>
            <a:prstGeom prst="rect">
              <a:avLst/>
            </a:prstGeom>
            <a:noFill/>
            <a:ln w="0">
              <a:noFill/>
            </a:ln>
          </p:spPr>
          <p:style>
            <a:lnRef idx="0"/>
            <a:fillRef idx="0"/>
            <a:effectRef idx="0"/>
            <a:fontRef idx="minor"/>
          </p:style>
          <p:txBody>
            <a:bodyPr lIns="0" rIns="0" tIns="0" bIns="0" anchor="t">
              <a:spAutoFit/>
            </a:bodyPr>
            <a:p>
              <a:pPr>
                <a:lnSpc>
                  <a:spcPts val="2860"/>
                </a:lnSpc>
                <a:buNone/>
                <a:tabLst>
                  <a:tab algn="l" pos="0"/>
                </a:tabLst>
              </a:pPr>
              <a:r>
                <a:rPr b="0" lang="en-US" sz="2200" spc="-24" strike="noStrike">
                  <a:solidFill>
                    <a:srgbClr val="000000"/>
                  </a:solidFill>
                  <a:latin typeface="HK Grotesk Bold Bold"/>
                  <a:ea typeface="DejaVu Sans"/>
                </a:rPr>
                <a:t>Korelasyon</a:t>
              </a:r>
              <a:endParaRPr b="0" lang="tr-TR" sz="2200" spc="-1" strike="noStrike">
                <a:latin typeface="Arial"/>
              </a:endParaRPr>
            </a:p>
          </p:txBody>
        </p:sp>
        <p:sp>
          <p:nvSpPr>
            <p:cNvPr id="83" name="TextBox 26"/>
            <p:cNvSpPr/>
            <p:nvPr/>
          </p:nvSpPr>
          <p:spPr>
            <a:xfrm>
              <a:off x="10579680" y="9116280"/>
              <a:ext cx="6519960" cy="810720"/>
            </a:xfrm>
            <a:prstGeom prst="rect">
              <a:avLst/>
            </a:prstGeom>
            <a:noFill/>
            <a:ln w="0">
              <a:noFill/>
            </a:ln>
          </p:spPr>
          <p:style>
            <a:lnRef idx="0"/>
            <a:fillRef idx="0"/>
            <a:effectRef idx="0"/>
            <a:fontRef idx="minor"/>
          </p:style>
          <p:txBody>
            <a:bodyPr lIns="0" rIns="0" tIns="0" bIns="0" anchor="t">
              <a:spAutoFit/>
            </a:bodyPr>
            <a:p>
              <a:pPr algn="just">
                <a:lnSpc>
                  <a:spcPts val="2129"/>
                </a:lnSpc>
                <a:buNone/>
                <a:tabLst>
                  <a:tab algn="l" pos="0"/>
                </a:tabLst>
              </a:pPr>
              <a:r>
                <a:rPr b="0" lang="en-US" sz="1500" spc="-1" strike="noStrike">
                  <a:solidFill>
                    <a:srgbClr val="000000"/>
                  </a:solidFill>
                  <a:latin typeface="Clear Sans Regular"/>
                  <a:ea typeface="DejaVu Sans"/>
                </a:rPr>
                <a:t>Verilerin birbirleriyle ilişkilerinin nasıl olduğuna bakılması için </a:t>
              </a:r>
              <a:r>
                <a:rPr b="0" lang="en-US" sz="1500" spc="-1" strike="noStrike">
                  <a:solidFill>
                    <a:srgbClr val="000000"/>
                  </a:solidFill>
                  <a:latin typeface="Clear Sans Regular Italics"/>
                  <a:ea typeface="DejaVu Sans"/>
                </a:rPr>
                <a:t>corr() </a:t>
              </a:r>
              <a:r>
                <a:rPr b="0" lang="en-US" sz="1500" spc="-1" strike="noStrike">
                  <a:solidFill>
                    <a:srgbClr val="000000"/>
                  </a:solidFill>
                  <a:latin typeface="Clear Sans Regular"/>
                  <a:ea typeface="DejaVu Sans"/>
                </a:rPr>
                <a:t>fonksiyonu kullanılmıştır. Ardından </a:t>
              </a:r>
              <a:r>
                <a:rPr b="0" lang="en-US" sz="1500" spc="-1" strike="noStrike">
                  <a:solidFill>
                    <a:srgbClr val="000000"/>
                  </a:solidFill>
                  <a:latin typeface="Clear Sans Regular Italics"/>
                  <a:ea typeface="DejaVu Sans"/>
                </a:rPr>
                <a:t>heatmap() </a:t>
              </a:r>
              <a:r>
                <a:rPr b="0" lang="en-US" sz="1500" spc="-1" strike="noStrike">
                  <a:solidFill>
                    <a:srgbClr val="000000"/>
                  </a:solidFill>
                  <a:latin typeface="Clear Sans Regular"/>
                  <a:ea typeface="DejaVu Sans"/>
                </a:rPr>
                <a:t> ile bu ilişkinin görselleştirilmesi sağlanmıştır.</a:t>
              </a:r>
              <a:endParaRPr b="0" lang="tr-TR" sz="1500" spc="-1" strike="noStrike">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6f6"/>
        </a:solidFill>
      </p:bgPr>
    </p:bg>
    <p:spTree>
      <p:nvGrpSpPr>
        <p:cNvPr id="1" name=""/>
        <p:cNvGrpSpPr/>
        <p:nvPr/>
      </p:nvGrpSpPr>
      <p:grpSpPr>
        <a:xfrm>
          <a:off x="0" y="0"/>
          <a:ext cx="0" cy="0"/>
          <a:chOff x="0" y="0"/>
          <a:chExt cx="0" cy="0"/>
        </a:xfrm>
      </p:grpSpPr>
      <p:sp>
        <p:nvSpPr>
          <p:cNvPr id="84" name="AutoShape 2"/>
          <p:cNvSpPr/>
          <p:nvPr/>
        </p:nvSpPr>
        <p:spPr>
          <a:xfrm>
            <a:off x="231480" y="1257120"/>
            <a:ext cx="8068680" cy="3885480"/>
          </a:xfrm>
          <a:prstGeom prst="rect">
            <a:avLst/>
          </a:prstGeom>
          <a:solidFill>
            <a:srgbClr val="000000"/>
          </a:solidFill>
          <a:ln w="0">
            <a:noFill/>
          </a:ln>
        </p:spPr>
        <p:style>
          <a:lnRef idx="0"/>
          <a:fillRef idx="0"/>
          <a:effectRef idx="0"/>
          <a:fontRef idx="minor"/>
        </p:style>
      </p:sp>
      <p:sp>
        <p:nvSpPr>
          <p:cNvPr id="85" name="AutoShape 3"/>
          <p:cNvSpPr/>
          <p:nvPr/>
        </p:nvSpPr>
        <p:spPr>
          <a:xfrm>
            <a:off x="2575440" y="1028880"/>
            <a:ext cx="6086160" cy="3813840"/>
          </a:xfrm>
          <a:prstGeom prst="rect">
            <a:avLst/>
          </a:prstGeom>
          <a:solidFill>
            <a:srgbClr val="1ce6d2"/>
          </a:solidFill>
          <a:ln w="0">
            <a:noFill/>
          </a:ln>
        </p:spPr>
        <p:style>
          <a:lnRef idx="0"/>
          <a:fillRef idx="0"/>
          <a:effectRef idx="0"/>
          <a:fontRef idx="minor"/>
        </p:style>
      </p:sp>
      <p:sp>
        <p:nvSpPr>
          <p:cNvPr id="86" name="AutoShape 4"/>
          <p:cNvSpPr/>
          <p:nvPr/>
        </p:nvSpPr>
        <p:spPr>
          <a:xfrm>
            <a:off x="9144000" y="1257120"/>
            <a:ext cx="7608960" cy="3885480"/>
          </a:xfrm>
          <a:prstGeom prst="rect">
            <a:avLst/>
          </a:prstGeom>
          <a:solidFill>
            <a:srgbClr val="000000"/>
          </a:solidFill>
          <a:ln w="0">
            <a:noFill/>
          </a:ln>
        </p:spPr>
        <p:style>
          <a:lnRef idx="0"/>
          <a:fillRef idx="0"/>
          <a:effectRef idx="0"/>
          <a:fontRef idx="minor"/>
        </p:style>
      </p:sp>
      <p:sp>
        <p:nvSpPr>
          <p:cNvPr id="87" name="AutoShape 5"/>
          <p:cNvSpPr/>
          <p:nvPr/>
        </p:nvSpPr>
        <p:spPr>
          <a:xfrm>
            <a:off x="11626200" y="1028880"/>
            <a:ext cx="6131520" cy="3813840"/>
          </a:xfrm>
          <a:prstGeom prst="rect">
            <a:avLst/>
          </a:prstGeom>
          <a:solidFill>
            <a:srgbClr val="1ce6d2"/>
          </a:solidFill>
          <a:ln w="0">
            <a:noFill/>
          </a:ln>
        </p:spPr>
        <p:style>
          <a:lnRef idx="0"/>
          <a:fillRef idx="0"/>
          <a:effectRef idx="0"/>
          <a:fontRef idx="minor"/>
        </p:style>
      </p:sp>
      <p:sp>
        <p:nvSpPr>
          <p:cNvPr id="88" name="AutoShape 6"/>
          <p:cNvSpPr/>
          <p:nvPr/>
        </p:nvSpPr>
        <p:spPr>
          <a:xfrm>
            <a:off x="231480" y="5672160"/>
            <a:ext cx="7608960" cy="3844800"/>
          </a:xfrm>
          <a:prstGeom prst="rect">
            <a:avLst/>
          </a:prstGeom>
          <a:solidFill>
            <a:srgbClr val="000000"/>
          </a:solidFill>
          <a:ln w="0">
            <a:noFill/>
          </a:ln>
        </p:spPr>
        <p:style>
          <a:lnRef idx="0"/>
          <a:fillRef idx="0"/>
          <a:effectRef idx="0"/>
          <a:fontRef idx="minor"/>
        </p:style>
      </p:sp>
      <p:sp>
        <p:nvSpPr>
          <p:cNvPr id="89" name="AutoShape 7"/>
          <p:cNvSpPr/>
          <p:nvPr/>
        </p:nvSpPr>
        <p:spPr>
          <a:xfrm>
            <a:off x="2575440" y="5443560"/>
            <a:ext cx="6086160" cy="3813840"/>
          </a:xfrm>
          <a:prstGeom prst="rect">
            <a:avLst/>
          </a:prstGeom>
          <a:solidFill>
            <a:srgbClr val="1ce6d2"/>
          </a:solidFill>
          <a:ln w="0">
            <a:noFill/>
          </a:ln>
        </p:spPr>
        <p:style>
          <a:lnRef idx="0"/>
          <a:fillRef idx="0"/>
          <a:effectRef idx="0"/>
          <a:fontRef idx="minor"/>
        </p:style>
      </p:sp>
      <p:sp>
        <p:nvSpPr>
          <p:cNvPr id="90" name="AutoShape 8"/>
          <p:cNvSpPr/>
          <p:nvPr/>
        </p:nvSpPr>
        <p:spPr>
          <a:xfrm>
            <a:off x="9144000" y="5672160"/>
            <a:ext cx="7608960" cy="3844800"/>
          </a:xfrm>
          <a:prstGeom prst="rect">
            <a:avLst/>
          </a:prstGeom>
          <a:solidFill>
            <a:srgbClr val="000000"/>
          </a:solidFill>
          <a:ln w="0">
            <a:noFill/>
          </a:ln>
        </p:spPr>
        <p:style>
          <a:lnRef idx="0"/>
          <a:fillRef idx="0"/>
          <a:effectRef idx="0"/>
          <a:fontRef idx="minor"/>
        </p:style>
      </p:sp>
      <p:sp>
        <p:nvSpPr>
          <p:cNvPr id="91" name="AutoShape 9"/>
          <p:cNvSpPr/>
          <p:nvPr/>
        </p:nvSpPr>
        <p:spPr>
          <a:xfrm>
            <a:off x="11626200" y="5443560"/>
            <a:ext cx="6131520" cy="3813840"/>
          </a:xfrm>
          <a:prstGeom prst="rect">
            <a:avLst/>
          </a:prstGeom>
          <a:solidFill>
            <a:srgbClr val="1ce6d2"/>
          </a:solidFill>
          <a:ln w="0">
            <a:noFill/>
          </a:ln>
        </p:spPr>
        <p:style>
          <a:lnRef idx="0"/>
          <a:fillRef idx="0"/>
          <a:effectRef idx="0"/>
          <a:fontRef idx="minor"/>
        </p:style>
      </p:sp>
      <p:pic>
        <p:nvPicPr>
          <p:cNvPr id="92" name="Picture 10" descr=""/>
          <p:cNvPicPr/>
          <p:nvPr/>
        </p:nvPicPr>
        <p:blipFill>
          <a:blip r:embed="rId1"/>
          <a:srcRect l="0" t="993" r="3574" b="687"/>
          <a:stretch/>
        </p:blipFill>
        <p:spPr>
          <a:xfrm>
            <a:off x="2693520" y="1119240"/>
            <a:ext cx="5849640" cy="3633120"/>
          </a:xfrm>
          <a:prstGeom prst="rect">
            <a:avLst/>
          </a:prstGeom>
          <a:ln w="0">
            <a:noFill/>
          </a:ln>
        </p:spPr>
      </p:pic>
      <p:pic>
        <p:nvPicPr>
          <p:cNvPr id="93" name="Picture 11" descr=""/>
          <p:cNvPicPr/>
          <p:nvPr/>
        </p:nvPicPr>
        <p:blipFill>
          <a:blip r:embed="rId2"/>
          <a:srcRect l="0" t="408" r="3120" b="408"/>
          <a:stretch/>
        </p:blipFill>
        <p:spPr>
          <a:xfrm>
            <a:off x="2693520" y="5533920"/>
            <a:ext cx="5849640" cy="3633120"/>
          </a:xfrm>
          <a:prstGeom prst="rect">
            <a:avLst/>
          </a:prstGeom>
          <a:ln w="0">
            <a:noFill/>
          </a:ln>
        </p:spPr>
      </p:pic>
      <p:pic>
        <p:nvPicPr>
          <p:cNvPr id="94" name="Picture 12" descr=""/>
          <p:cNvPicPr/>
          <p:nvPr/>
        </p:nvPicPr>
        <p:blipFill>
          <a:blip r:embed="rId3"/>
          <a:stretch/>
        </p:blipFill>
        <p:spPr>
          <a:xfrm>
            <a:off x="11794320" y="1119240"/>
            <a:ext cx="5821920" cy="3633120"/>
          </a:xfrm>
          <a:prstGeom prst="rect">
            <a:avLst/>
          </a:prstGeom>
          <a:ln w="0">
            <a:noFill/>
          </a:ln>
        </p:spPr>
      </p:pic>
      <p:pic>
        <p:nvPicPr>
          <p:cNvPr id="95" name="Picture 13" descr=""/>
          <p:cNvPicPr/>
          <p:nvPr/>
        </p:nvPicPr>
        <p:blipFill>
          <a:blip r:embed="rId4"/>
          <a:stretch/>
        </p:blipFill>
        <p:spPr>
          <a:xfrm>
            <a:off x="11794320" y="5532480"/>
            <a:ext cx="5821920" cy="3634560"/>
          </a:xfrm>
          <a:prstGeom prst="rect">
            <a:avLst/>
          </a:prstGeom>
          <a:ln w="0">
            <a:noFill/>
          </a:ln>
        </p:spPr>
      </p:pic>
      <p:grpSp>
        <p:nvGrpSpPr>
          <p:cNvPr id="96" name="Group 14"/>
          <p:cNvGrpSpPr/>
          <p:nvPr/>
        </p:nvGrpSpPr>
        <p:grpSpPr>
          <a:xfrm>
            <a:off x="392760" y="1809000"/>
            <a:ext cx="1946880" cy="2268720"/>
            <a:chOff x="392760" y="1809000"/>
            <a:chExt cx="1946880" cy="2268720"/>
          </a:xfrm>
        </p:grpSpPr>
        <p:sp>
          <p:nvSpPr>
            <p:cNvPr id="97" name="TextBox 15"/>
            <p:cNvSpPr/>
            <p:nvPr/>
          </p:nvSpPr>
          <p:spPr>
            <a:xfrm>
              <a:off x="392760" y="1809000"/>
              <a:ext cx="1946880" cy="975240"/>
            </a:xfrm>
            <a:prstGeom prst="rect">
              <a:avLst/>
            </a:prstGeom>
            <a:noFill/>
            <a:ln w="0">
              <a:noFill/>
            </a:ln>
          </p:spPr>
          <p:style>
            <a:lnRef idx="0"/>
            <a:fillRef idx="0"/>
            <a:effectRef idx="0"/>
            <a:fontRef idx="minor"/>
          </p:style>
          <p:txBody>
            <a:bodyPr lIns="0" rIns="0" tIns="0" bIns="0" anchor="t">
              <a:spAutoFit/>
            </a:bodyPr>
            <a:p>
              <a:pPr>
                <a:lnSpc>
                  <a:spcPts val="3841"/>
                </a:lnSpc>
                <a:buNone/>
                <a:tabLst>
                  <a:tab algn="l" pos="0"/>
                </a:tabLst>
              </a:pPr>
              <a:r>
                <a:rPr b="0" lang="en-US" sz="3200" spc="-1" strike="noStrike">
                  <a:solidFill>
                    <a:srgbClr val="ffffff"/>
                  </a:solidFill>
                  <a:latin typeface="HK Grotesk Bold Bold"/>
                  <a:ea typeface="DejaVu Sans"/>
                </a:rPr>
                <a:t>Küme Sayısı</a:t>
              </a:r>
              <a:endParaRPr b="0" lang="tr-TR" sz="3200" spc="-1" strike="noStrike">
                <a:latin typeface="Arial"/>
              </a:endParaRPr>
            </a:p>
          </p:txBody>
        </p:sp>
        <p:sp>
          <p:nvSpPr>
            <p:cNvPr id="98" name="TextBox 16"/>
            <p:cNvSpPr/>
            <p:nvPr/>
          </p:nvSpPr>
          <p:spPr>
            <a:xfrm>
              <a:off x="392760" y="2980440"/>
              <a:ext cx="1946880" cy="1097280"/>
            </a:xfrm>
            <a:prstGeom prst="rect">
              <a:avLst/>
            </a:prstGeom>
            <a:noFill/>
            <a:ln w="0">
              <a:noFill/>
            </a:ln>
          </p:spPr>
          <p:style>
            <a:lnRef idx="0"/>
            <a:fillRef idx="0"/>
            <a:effectRef idx="0"/>
            <a:fontRef idx="minor"/>
          </p:style>
          <p:txBody>
            <a:bodyPr lIns="0" rIns="0" tIns="0" bIns="0" anchor="t">
              <a:spAutoFit/>
            </a:bodyPr>
            <a:p>
              <a:pPr>
                <a:lnSpc>
                  <a:spcPts val="2160"/>
                </a:lnSpc>
                <a:buNone/>
              </a:pPr>
              <a:r>
                <a:rPr b="0" lang="en-US" sz="1500" spc="-1" strike="noStrike">
                  <a:solidFill>
                    <a:srgbClr val="ffffff"/>
                  </a:solidFill>
                  <a:latin typeface="HK Grotesk Bold Bold"/>
                  <a:ea typeface="DejaVu Sans"/>
                </a:rPr>
                <a:t>Elbow Metodu kullanılarak küme sayısı 8 olarak belirlenmiştir</a:t>
              </a:r>
              <a:endParaRPr b="0" lang="tr-TR" sz="1500" spc="-1" strike="noStrike">
                <a:latin typeface="Arial"/>
              </a:endParaRPr>
            </a:p>
          </p:txBody>
        </p:sp>
      </p:grpSp>
      <p:grpSp>
        <p:nvGrpSpPr>
          <p:cNvPr id="99" name="Group 17"/>
          <p:cNvGrpSpPr/>
          <p:nvPr/>
        </p:nvGrpSpPr>
        <p:grpSpPr>
          <a:xfrm>
            <a:off x="9285840" y="1417320"/>
            <a:ext cx="2233800" cy="2848680"/>
            <a:chOff x="9285840" y="1417320"/>
            <a:chExt cx="2233800" cy="2848680"/>
          </a:xfrm>
        </p:grpSpPr>
        <p:sp>
          <p:nvSpPr>
            <p:cNvPr id="100" name="TextBox 18"/>
            <p:cNvSpPr/>
            <p:nvPr/>
          </p:nvSpPr>
          <p:spPr>
            <a:xfrm>
              <a:off x="9285840" y="1417320"/>
              <a:ext cx="2058120" cy="487440"/>
            </a:xfrm>
            <a:prstGeom prst="rect">
              <a:avLst/>
            </a:prstGeom>
            <a:noFill/>
            <a:ln w="0">
              <a:noFill/>
            </a:ln>
          </p:spPr>
          <p:style>
            <a:lnRef idx="0"/>
            <a:fillRef idx="0"/>
            <a:effectRef idx="0"/>
            <a:fontRef idx="minor"/>
          </p:style>
          <p:txBody>
            <a:bodyPr lIns="0" rIns="0" tIns="0" bIns="0" anchor="t">
              <a:spAutoFit/>
            </a:bodyPr>
            <a:p>
              <a:pPr>
                <a:lnSpc>
                  <a:spcPts val="3841"/>
                </a:lnSpc>
                <a:buNone/>
                <a:tabLst>
                  <a:tab algn="l" pos="0"/>
                </a:tabLst>
              </a:pPr>
              <a:r>
                <a:rPr b="0" lang="en-US" sz="3200" spc="-1" strike="noStrike">
                  <a:solidFill>
                    <a:srgbClr val="ffffff"/>
                  </a:solidFill>
                  <a:latin typeface="HK Grotesk Bold Bold"/>
                  <a:ea typeface="DejaVu Sans"/>
                </a:rPr>
                <a:t>PCA</a:t>
              </a:r>
              <a:endParaRPr b="0" lang="tr-TR" sz="3200" spc="-1" strike="noStrike">
                <a:latin typeface="Arial"/>
              </a:endParaRPr>
            </a:p>
          </p:txBody>
        </p:sp>
        <p:sp>
          <p:nvSpPr>
            <p:cNvPr id="101" name="TextBox 19"/>
            <p:cNvSpPr/>
            <p:nvPr/>
          </p:nvSpPr>
          <p:spPr>
            <a:xfrm>
              <a:off x="9285840" y="1980000"/>
              <a:ext cx="2233800" cy="2286000"/>
            </a:xfrm>
            <a:prstGeom prst="rect">
              <a:avLst/>
            </a:prstGeom>
            <a:noFill/>
            <a:ln w="0">
              <a:noFill/>
            </a:ln>
          </p:spPr>
          <p:style>
            <a:lnRef idx="0"/>
            <a:fillRef idx="0"/>
            <a:effectRef idx="0"/>
            <a:fontRef idx="minor"/>
          </p:style>
          <p:txBody>
            <a:bodyPr lIns="0" rIns="0" tIns="0" bIns="0" anchor="t">
              <a:spAutoFit/>
            </a:bodyPr>
            <a:p>
              <a:pPr>
                <a:lnSpc>
                  <a:spcPts val="1800"/>
                </a:lnSpc>
                <a:buNone/>
              </a:pPr>
              <a:r>
                <a:rPr b="0" lang="en-US" sz="1400" spc="-1" strike="noStrike">
                  <a:solidFill>
                    <a:srgbClr val="ffffff"/>
                  </a:solidFill>
                  <a:latin typeface="HK Grotesk Bold Bold"/>
                  <a:ea typeface="DejaVu Sans"/>
                </a:rPr>
                <a:t>Veri setinin çok boyutlu olduğundan varyansının büyük kısmını koruyacağı şekilde boyutunun küçültülmesi gerekmektedir. Ancak biz görselleştirme yapacağımızdan boyutu 2 seçilmiştir.</a:t>
              </a:r>
              <a:endParaRPr b="0" lang="tr-TR" sz="1400" spc="-1" strike="noStrike">
                <a:latin typeface="Arial"/>
              </a:endParaRPr>
            </a:p>
          </p:txBody>
        </p:sp>
      </p:grpSp>
      <p:grpSp>
        <p:nvGrpSpPr>
          <p:cNvPr id="102" name="Group 20"/>
          <p:cNvGrpSpPr/>
          <p:nvPr/>
        </p:nvGrpSpPr>
        <p:grpSpPr>
          <a:xfrm>
            <a:off x="392760" y="6107400"/>
            <a:ext cx="1946880" cy="3103560"/>
            <a:chOff x="392760" y="6107400"/>
            <a:chExt cx="1946880" cy="3103560"/>
          </a:xfrm>
        </p:grpSpPr>
        <p:sp>
          <p:nvSpPr>
            <p:cNvPr id="103" name="TextBox 21"/>
            <p:cNvSpPr/>
            <p:nvPr/>
          </p:nvSpPr>
          <p:spPr>
            <a:xfrm>
              <a:off x="392760" y="6107400"/>
              <a:ext cx="1946880" cy="975240"/>
            </a:xfrm>
            <a:prstGeom prst="rect">
              <a:avLst/>
            </a:prstGeom>
            <a:noFill/>
            <a:ln w="0">
              <a:noFill/>
            </a:ln>
          </p:spPr>
          <p:style>
            <a:lnRef idx="0"/>
            <a:fillRef idx="0"/>
            <a:effectRef idx="0"/>
            <a:fontRef idx="minor"/>
          </p:style>
          <p:txBody>
            <a:bodyPr lIns="0" rIns="0" tIns="0" bIns="0" anchor="t">
              <a:spAutoFit/>
            </a:bodyPr>
            <a:p>
              <a:pPr>
                <a:lnSpc>
                  <a:spcPts val="3841"/>
                </a:lnSpc>
                <a:buNone/>
                <a:tabLst>
                  <a:tab algn="l" pos="0"/>
                </a:tabLst>
              </a:pPr>
              <a:r>
                <a:rPr b="0" lang="en-US" sz="3200" spc="-1" strike="noStrike">
                  <a:solidFill>
                    <a:srgbClr val="ffffff"/>
                  </a:solidFill>
                  <a:latin typeface="HK Grotesk Bold Bold"/>
                  <a:ea typeface="DejaVu Sans"/>
                </a:rPr>
                <a:t>Küme Sayısı</a:t>
              </a:r>
              <a:endParaRPr b="0" lang="tr-TR" sz="3200" spc="-1" strike="noStrike">
                <a:latin typeface="Arial"/>
              </a:endParaRPr>
            </a:p>
          </p:txBody>
        </p:sp>
        <p:sp>
          <p:nvSpPr>
            <p:cNvPr id="104" name="TextBox 22"/>
            <p:cNvSpPr/>
            <p:nvPr/>
          </p:nvSpPr>
          <p:spPr>
            <a:xfrm>
              <a:off x="392760" y="7290720"/>
              <a:ext cx="1946880" cy="1920240"/>
            </a:xfrm>
            <a:prstGeom prst="rect">
              <a:avLst/>
            </a:prstGeom>
            <a:noFill/>
            <a:ln w="0">
              <a:noFill/>
            </a:ln>
          </p:spPr>
          <p:style>
            <a:lnRef idx="0"/>
            <a:fillRef idx="0"/>
            <a:effectRef idx="0"/>
            <a:fontRef idx="minor"/>
          </p:style>
          <p:txBody>
            <a:bodyPr lIns="0" rIns="0" tIns="0" bIns="0" anchor="t">
              <a:spAutoFit/>
            </a:bodyPr>
            <a:p>
              <a:pPr>
                <a:lnSpc>
                  <a:spcPts val="2160"/>
                </a:lnSpc>
                <a:buNone/>
              </a:pPr>
              <a:r>
                <a:rPr b="0" lang="en-US" sz="1600" spc="-1" strike="noStrike">
                  <a:solidFill>
                    <a:srgbClr val="ffffff"/>
                  </a:solidFill>
                  <a:latin typeface="HK Grotesk Bold Bold"/>
                  <a:ea typeface="DejaVu Sans"/>
                </a:rPr>
                <a:t>Oluşturulan kümelerdeki eleman sayısı yine histogram kullanılarak görsel hale getirilmiştir.</a:t>
              </a:r>
              <a:endParaRPr b="0" lang="tr-TR" sz="1600" spc="-1" strike="noStrike">
                <a:latin typeface="Arial"/>
              </a:endParaRPr>
            </a:p>
          </p:txBody>
        </p:sp>
      </p:grpSp>
      <p:grpSp>
        <p:nvGrpSpPr>
          <p:cNvPr id="105" name="Group 23"/>
          <p:cNvGrpSpPr/>
          <p:nvPr/>
        </p:nvGrpSpPr>
        <p:grpSpPr>
          <a:xfrm>
            <a:off x="9285840" y="6191640"/>
            <a:ext cx="2058120" cy="2346480"/>
            <a:chOff x="9285840" y="6191640"/>
            <a:chExt cx="2058120" cy="2346480"/>
          </a:xfrm>
        </p:grpSpPr>
        <p:sp>
          <p:nvSpPr>
            <p:cNvPr id="106" name="TextBox 24"/>
            <p:cNvSpPr/>
            <p:nvPr/>
          </p:nvSpPr>
          <p:spPr>
            <a:xfrm>
              <a:off x="9285840" y="6191640"/>
              <a:ext cx="2058120" cy="487440"/>
            </a:xfrm>
            <a:prstGeom prst="rect">
              <a:avLst/>
            </a:prstGeom>
            <a:noFill/>
            <a:ln w="0">
              <a:noFill/>
            </a:ln>
          </p:spPr>
          <p:style>
            <a:lnRef idx="0"/>
            <a:fillRef idx="0"/>
            <a:effectRef idx="0"/>
            <a:fontRef idx="minor"/>
          </p:style>
          <p:txBody>
            <a:bodyPr lIns="0" rIns="0" tIns="0" bIns="0" anchor="t">
              <a:spAutoFit/>
            </a:bodyPr>
            <a:p>
              <a:pPr>
                <a:lnSpc>
                  <a:spcPts val="3841"/>
                </a:lnSpc>
                <a:buNone/>
                <a:tabLst>
                  <a:tab algn="l" pos="0"/>
                </a:tabLst>
              </a:pPr>
              <a:r>
                <a:rPr b="0" lang="en-US" sz="3200" spc="-1" strike="noStrike">
                  <a:solidFill>
                    <a:srgbClr val="ffffff"/>
                  </a:solidFill>
                  <a:latin typeface="HK Grotesk Bold Bold"/>
                  <a:ea typeface="DejaVu Sans"/>
                </a:rPr>
                <a:t>PCA</a:t>
              </a:r>
              <a:endParaRPr b="0" lang="tr-TR" sz="3200" spc="-1" strike="noStrike">
                <a:latin typeface="Arial"/>
              </a:endParaRPr>
            </a:p>
          </p:txBody>
        </p:sp>
        <p:sp>
          <p:nvSpPr>
            <p:cNvPr id="107" name="TextBox 25"/>
            <p:cNvSpPr/>
            <p:nvPr/>
          </p:nvSpPr>
          <p:spPr>
            <a:xfrm>
              <a:off x="9285840" y="6892200"/>
              <a:ext cx="2058120" cy="1645920"/>
            </a:xfrm>
            <a:prstGeom prst="rect">
              <a:avLst/>
            </a:prstGeom>
            <a:noFill/>
            <a:ln w="0">
              <a:noFill/>
            </a:ln>
          </p:spPr>
          <p:style>
            <a:lnRef idx="0"/>
            <a:fillRef idx="0"/>
            <a:effectRef idx="0"/>
            <a:fontRef idx="minor"/>
          </p:style>
          <p:txBody>
            <a:bodyPr lIns="0" rIns="0" tIns="0" bIns="0" anchor="t">
              <a:spAutoFit/>
            </a:bodyPr>
            <a:p>
              <a:pPr>
                <a:lnSpc>
                  <a:spcPts val="2160"/>
                </a:lnSpc>
                <a:buNone/>
              </a:pPr>
              <a:r>
                <a:rPr b="0" lang="en-US" sz="1600" spc="-1" strike="noStrike">
                  <a:solidFill>
                    <a:srgbClr val="ffffff"/>
                  </a:solidFill>
                  <a:latin typeface="HK Grotesk Bold Bold"/>
                  <a:ea typeface="DejaVu Sans"/>
                </a:rPr>
                <a:t>Boyut küçültme sonrası verimizi seçtiğimiz küme sayısına göre görsel hale getirilmiştir.</a:t>
              </a:r>
              <a:endParaRPr b="0" lang="tr-TR" sz="1600" spc="-1" strike="noStrike">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e6d2"/>
        </a:solidFill>
      </p:bgPr>
    </p:bg>
    <p:spTree>
      <p:nvGrpSpPr>
        <p:cNvPr id="1" name=""/>
        <p:cNvGrpSpPr/>
        <p:nvPr/>
      </p:nvGrpSpPr>
      <p:grpSpPr>
        <a:xfrm>
          <a:off x="0" y="0"/>
          <a:ext cx="0" cy="0"/>
          <a:chOff x="0" y="0"/>
          <a:chExt cx="0" cy="0"/>
        </a:xfrm>
      </p:grpSpPr>
      <p:grpSp>
        <p:nvGrpSpPr>
          <p:cNvPr id="108" name="Group 2"/>
          <p:cNvGrpSpPr/>
          <p:nvPr/>
        </p:nvGrpSpPr>
        <p:grpSpPr>
          <a:xfrm>
            <a:off x="1024200" y="7842600"/>
            <a:ext cx="1618920" cy="1409400"/>
            <a:chOff x="1024200" y="7842600"/>
            <a:chExt cx="1618920" cy="1409400"/>
          </a:xfrm>
        </p:grpSpPr>
        <p:pic>
          <p:nvPicPr>
            <p:cNvPr id="109" name="Picture 3" descr=""/>
            <p:cNvPicPr/>
            <p:nvPr/>
          </p:nvPicPr>
          <p:blipFill>
            <a:blip r:embed="rId1"/>
            <a:stretch/>
          </p:blipFill>
          <p:spPr>
            <a:xfrm rot="10800000">
              <a:off x="1024200" y="7842600"/>
              <a:ext cx="1409400" cy="1409400"/>
            </a:xfrm>
            <a:prstGeom prst="rect">
              <a:avLst/>
            </a:prstGeom>
            <a:ln w="0">
              <a:noFill/>
            </a:ln>
          </p:spPr>
        </p:pic>
        <p:grpSp>
          <p:nvGrpSpPr>
            <p:cNvPr id="110" name="Group 4"/>
            <p:cNvGrpSpPr/>
            <p:nvPr/>
          </p:nvGrpSpPr>
          <p:grpSpPr>
            <a:xfrm>
              <a:off x="2224800" y="8327880"/>
              <a:ext cx="418320" cy="438480"/>
              <a:chOff x="2224800" y="8327880"/>
              <a:chExt cx="418320" cy="438480"/>
            </a:xfrm>
          </p:grpSpPr>
          <p:sp>
            <p:nvSpPr>
              <p:cNvPr id="111" name="Freeform 5"/>
              <p:cNvSpPr/>
              <p:nvPr/>
            </p:nvSpPr>
            <p:spPr>
              <a:xfrm rot="10800000">
                <a:off x="2224800" y="8327880"/>
                <a:ext cx="418320" cy="438480"/>
              </a:xfrm>
              <a:custGeom>
                <a:avLst/>
                <a:gdLst/>
                <a:ah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a:ln w="0">
                <a:noFill/>
              </a:ln>
            </p:spPr>
            <p:style>
              <a:lnRef idx="0"/>
              <a:fillRef idx="0"/>
              <a:effectRef idx="0"/>
              <a:fontRef idx="minor"/>
            </p:style>
          </p:sp>
        </p:grpSp>
      </p:grpSp>
      <p:pic>
        <p:nvPicPr>
          <p:cNvPr id="112" name="Picture 6" descr=""/>
          <p:cNvPicPr/>
          <p:nvPr/>
        </p:nvPicPr>
        <p:blipFill>
          <a:blip r:embed="rId2"/>
          <a:stretch/>
        </p:blipFill>
        <p:spPr>
          <a:xfrm>
            <a:off x="1028880" y="1028880"/>
            <a:ext cx="1613520" cy="1177560"/>
          </a:xfrm>
          <a:prstGeom prst="rect">
            <a:avLst/>
          </a:prstGeom>
          <a:ln w="0">
            <a:noFill/>
          </a:ln>
        </p:spPr>
      </p:pic>
      <p:pic>
        <p:nvPicPr>
          <p:cNvPr id="113" name="Picture 7" descr=""/>
          <p:cNvPicPr/>
          <p:nvPr/>
        </p:nvPicPr>
        <p:blipFill>
          <a:blip r:embed="rId3"/>
          <a:stretch/>
        </p:blipFill>
        <p:spPr>
          <a:xfrm>
            <a:off x="15644880" y="8079840"/>
            <a:ext cx="1613520" cy="1177560"/>
          </a:xfrm>
          <a:prstGeom prst="rect">
            <a:avLst/>
          </a:prstGeom>
          <a:ln w="0">
            <a:noFill/>
          </a:ln>
        </p:spPr>
      </p:pic>
      <p:grpSp>
        <p:nvGrpSpPr>
          <p:cNvPr id="114" name="Group 8"/>
          <p:cNvGrpSpPr/>
          <p:nvPr/>
        </p:nvGrpSpPr>
        <p:grpSpPr>
          <a:xfrm>
            <a:off x="15639480" y="1035000"/>
            <a:ext cx="1618920" cy="1409400"/>
            <a:chOff x="15639480" y="1035000"/>
            <a:chExt cx="1618920" cy="1409400"/>
          </a:xfrm>
        </p:grpSpPr>
        <p:pic>
          <p:nvPicPr>
            <p:cNvPr id="115" name="Picture 9" descr=""/>
            <p:cNvPicPr/>
            <p:nvPr/>
          </p:nvPicPr>
          <p:blipFill>
            <a:blip r:embed="rId4"/>
            <a:stretch/>
          </p:blipFill>
          <p:spPr>
            <a:xfrm>
              <a:off x="15849000" y="1035000"/>
              <a:ext cx="1409400" cy="1409400"/>
            </a:xfrm>
            <a:prstGeom prst="rect">
              <a:avLst/>
            </a:prstGeom>
            <a:ln w="0">
              <a:noFill/>
            </a:ln>
          </p:spPr>
        </p:pic>
        <p:grpSp>
          <p:nvGrpSpPr>
            <p:cNvPr id="116" name="Group 10"/>
            <p:cNvGrpSpPr/>
            <p:nvPr/>
          </p:nvGrpSpPr>
          <p:grpSpPr>
            <a:xfrm>
              <a:off x="15639480" y="1520640"/>
              <a:ext cx="418320" cy="438480"/>
              <a:chOff x="15639480" y="1520640"/>
              <a:chExt cx="418320" cy="438480"/>
            </a:xfrm>
          </p:grpSpPr>
          <p:sp>
            <p:nvSpPr>
              <p:cNvPr id="117" name="Freeform 11"/>
              <p:cNvSpPr/>
              <p:nvPr/>
            </p:nvSpPr>
            <p:spPr>
              <a:xfrm>
                <a:off x="15639480" y="1520640"/>
                <a:ext cx="418320" cy="438480"/>
              </a:xfrm>
              <a:custGeom>
                <a:avLst/>
                <a:gdLst/>
                <a:ah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a:ln w="0">
                <a:noFill/>
              </a:ln>
            </p:spPr>
            <p:style>
              <a:lnRef idx="0"/>
              <a:fillRef idx="0"/>
              <a:effectRef idx="0"/>
              <a:fontRef idx="minor"/>
            </p:style>
          </p:sp>
        </p:grpSp>
      </p:grpSp>
      <p:grpSp>
        <p:nvGrpSpPr>
          <p:cNvPr id="118" name="Group 12"/>
          <p:cNvGrpSpPr/>
          <p:nvPr/>
        </p:nvGrpSpPr>
        <p:grpSpPr>
          <a:xfrm>
            <a:off x="3483000" y="2958120"/>
            <a:ext cx="11321640" cy="4370040"/>
            <a:chOff x="3483000" y="2958120"/>
            <a:chExt cx="11321640" cy="4370040"/>
          </a:xfrm>
        </p:grpSpPr>
        <p:sp>
          <p:nvSpPr>
            <p:cNvPr id="119" name="TextBox 14"/>
            <p:cNvSpPr/>
            <p:nvPr/>
          </p:nvSpPr>
          <p:spPr>
            <a:xfrm>
              <a:off x="3483000" y="2958120"/>
              <a:ext cx="11321640" cy="3400920"/>
            </a:xfrm>
            <a:prstGeom prst="rect">
              <a:avLst/>
            </a:prstGeom>
            <a:noFill/>
            <a:ln w="0">
              <a:noFill/>
            </a:ln>
          </p:spPr>
          <p:style>
            <a:lnRef idx="0"/>
            <a:fillRef idx="0"/>
            <a:effectRef idx="0"/>
            <a:fontRef idx="minor"/>
          </p:style>
          <p:txBody>
            <a:bodyPr lIns="0" rIns="0" tIns="0" bIns="0" anchor="t">
              <a:spAutoFit/>
            </a:bodyPr>
            <a:p>
              <a:pPr algn="ctr">
                <a:lnSpc>
                  <a:spcPts val="8926"/>
                </a:lnSpc>
                <a:buNone/>
              </a:pPr>
              <a:r>
                <a:rPr b="0" lang="en-US" sz="8500" spc="-86" strike="noStrike">
                  <a:solidFill>
                    <a:srgbClr val="000000"/>
                  </a:solidFill>
                  <a:latin typeface="HK Grotesk Bold Bold"/>
                  <a:ea typeface="DejaVu Sans"/>
                </a:rPr>
                <a:t>BENİ DİNLEDİĞİNİZ İÇİN TEŞEKKÜRLER</a:t>
              </a:r>
              <a:endParaRPr b="0" lang="tr-TR" sz="8500" spc="-1" strike="noStrike">
                <a:latin typeface="Arial"/>
              </a:endParaRPr>
            </a:p>
          </p:txBody>
        </p:sp>
        <p:sp>
          <p:nvSpPr>
            <p:cNvPr id="120" name="TextBox 13"/>
            <p:cNvSpPr/>
            <p:nvPr/>
          </p:nvSpPr>
          <p:spPr>
            <a:xfrm>
              <a:off x="3483000" y="6534720"/>
              <a:ext cx="11321640" cy="793440"/>
            </a:xfrm>
            <a:prstGeom prst="rect">
              <a:avLst/>
            </a:prstGeom>
            <a:noFill/>
            <a:ln w="0">
              <a:noFill/>
            </a:ln>
          </p:spPr>
          <p:style>
            <a:lnRef idx="0"/>
            <a:fillRef idx="0"/>
            <a:effectRef idx="0"/>
            <a:fontRef idx="minor"/>
          </p:style>
          <p:txBody>
            <a:bodyPr lIns="0" rIns="0" tIns="0" bIns="0" anchor="t">
              <a:spAutoFit/>
            </a:bodyPr>
            <a:p>
              <a:pPr algn="ctr">
                <a:lnSpc>
                  <a:spcPts val="3124"/>
                </a:lnSpc>
                <a:buNone/>
              </a:pPr>
              <a:r>
                <a:rPr b="0" lang="en-US" sz="2200" spc="-24" strike="noStrike">
                  <a:solidFill>
                    <a:srgbClr val="000000"/>
                  </a:solidFill>
                  <a:latin typeface="Clear Sans Regular"/>
                  <a:ea typeface="DejaVu Sans"/>
                </a:rPr>
                <a:t>linkedin.com/ahmetaltay363</a:t>
              </a:r>
              <a:endParaRPr b="0" lang="tr-TR" sz="2200" spc="-1" strike="noStrike">
                <a:latin typeface="Arial"/>
              </a:endParaRPr>
            </a:p>
            <a:p>
              <a:pPr algn="ctr">
                <a:lnSpc>
                  <a:spcPts val="3124"/>
                </a:lnSpc>
                <a:buNone/>
                <a:tabLst>
                  <a:tab algn="l" pos="0"/>
                </a:tabLst>
              </a:pPr>
              <a:r>
                <a:rPr b="0" lang="en-US" sz="2200" spc="-24" strike="noStrike">
                  <a:solidFill>
                    <a:srgbClr val="000000"/>
                  </a:solidFill>
                  <a:latin typeface="Clear Sans Regular"/>
                  <a:ea typeface="DejaVu Sans"/>
                </a:rPr>
                <a:t>Kod: github.com/Spaktra/AIUP/blob/main/AIUP/Ahmet_Altay_Demo_Day_Code.ipynb</a:t>
              </a:r>
              <a:endParaRPr b="0" lang="tr-TR" sz="2200" spc="-1" strike="noStrike">
                <a:latin typeface="Aria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LibreOffice/7.3.4.2$Windows_X86_64 LibreOffice_project/728fec16bd5f605073805c3c9e7c4212a0120dc5</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DAFFS5PlTSk</dc:identifier>
  <dc:language>tr-TR</dc:language>
  <cp:lastModifiedBy/>
  <dcterms:modified xsi:type="dcterms:W3CDTF">2022-07-03T13:33:06Z</dcterms:modified>
  <cp:revision>6</cp:revision>
  <dc:subject/>
  <dc:title>Ahmet Altay AIUP Demo Day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