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  <p:cmAuthor clrIdx="1" id="1" initials="" lastIdx="1" name="Lucas Rodrigues"/>
  <p:cmAuthor clrIdx="2" id="2" initials="" lastIdx="2" name="luiza mend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B46A9B-DDB3-4224-B46B-071A9C8D6B2E}">
  <a:tblStyle styleId="{BAB46A9B-DDB3-4224-B46B-071A9C8D6B2E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F0"/>
          </a:solidFill>
        </a:fill>
      </a:tcStyle>
    </a:wholeTbl>
    <a:band1H>
      <a:tcTxStyle/>
      <a:tcStyle>
        <a:fill>
          <a:solidFill>
            <a:srgbClr val="CDEEDF"/>
          </a:solidFill>
        </a:fill>
      </a:tcStyle>
    </a:band1H>
    <a:band2H>
      <a:tcTxStyle/>
    </a:band2H>
    <a:band1V>
      <a:tcTxStyle/>
      <a:tcStyle>
        <a:fill>
          <a:solidFill>
            <a:srgbClr val="CDEED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6F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5D4AA07C-D4D4-4530-9BDB-2DEF45D089FB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19T20:19:25.120">
    <p:pos x="6000" y="0"/>
    <p:text>ou seja, a aleatoriedade (dificuldade de previsão) da variável que define as classes.
-Luiza Mendes</p:text>
  </p:cm>
  <p:cm authorId="1" idx="1" dt="2018-03-19T20:13:28.558">
    <p:pos x="6000" y="100"/>
    <p:text>emsm e</p:text>
  </p:cm>
  <p:cm authorId="2" idx="1" dt="2018-03-19T20:19:10.611">
    <p:pos x="6000" y="200"/>
    <p:text>kkkkkkkkkkkkkkkkkkkkk</p:text>
  </p:cm>
  <p:cm authorId="2" idx="2" dt="2018-03-19T20:19:25.120">
    <p:pos x="6000" y="300"/>
    <p:text>Éééééé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maxwell.vrac.puc-rio.br/7587/7587_4.PDF" TargetMode="External"/><Relationship Id="rId4" Type="http://schemas.openxmlformats.org/officeDocument/2006/relationships/hyperlink" Target="http://ftp.dca.fee.unicamp.br/pub/docs/vonzuben/ia004_1s10/notas_de_aula/topico7_IA004_1s10.pdf" TargetMode="External"/><Relationship Id="rId5" Type="http://schemas.openxmlformats.org/officeDocument/2006/relationships/hyperlink" Target="https://www.lume.ufrgs.br/bitstream/handle/10183/2755/000325797.pdf?sequence=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Árvore</a:t>
            </a:r>
            <a:r>
              <a:rPr b="1" lang="pt-BR">
                <a:solidFill>
                  <a:schemeClr val="dk1"/>
                </a:solidFill>
              </a:rPr>
              <a:t>s</a:t>
            </a:r>
            <a:r>
              <a:rPr b="1" i="0" lang="pt-BR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de decisão e ganho de informação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881006" y="160338"/>
            <a:ext cx="804642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Instituto Federal do Piauí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Disciplina: Tópicos Especiais em Sist. de Informação 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8903393" y="5038794"/>
            <a:ext cx="2659063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Alunos: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Lucas Rodrigues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Luiza Mendes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Jogo de tênis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o valor do ganho de informação para o atributo </a:t>
            </a:r>
            <a:r>
              <a:rPr b="0" i="0" lang="pt-BR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= Sol</a:t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93" name="Shape 293"/>
          <p:cNvGraphicFramePr/>
          <p:nvPr/>
        </p:nvGraphicFramePr>
        <p:xfrm>
          <a:off x="2631797" y="3655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{BAB46A9B-DDB3-4224-B46B-071A9C8D6B2E}</a:tableStyleId>
              </a:tblPr>
              <a:tblGrid>
                <a:gridCol w="1240275"/>
                <a:gridCol w="1824375"/>
                <a:gridCol w="1326500"/>
                <a:gridCol w="1021625"/>
                <a:gridCol w="97225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Temperatura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Umidade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Vento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Joga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Jogo de tênis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o valor do ganho de informação para o atributo </a:t>
            </a:r>
            <a:r>
              <a:rPr b="0" i="0" lang="pt-BR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= Sol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 (sim |tempo = sol) = 2/5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 (não |tempo = sol) = </a:t>
            </a:r>
            <a:r>
              <a:rPr lang="pt-BR" sz="2800">
                <a:solidFill>
                  <a:schemeClr val="dk1"/>
                </a:solidFill>
              </a:rPr>
              <a:t>3</a:t>
            </a: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/5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Entropia(joga | tempo = sol) =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= -(2/5) * log</a:t>
            </a:r>
            <a:r>
              <a:rPr b="0" i="0" lang="pt-BR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(2/5) – (3/5) * log</a:t>
            </a:r>
            <a:r>
              <a:rPr b="0" i="0" lang="pt-BR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(3/5) =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0.971</a:t>
            </a:r>
            <a:endParaRPr b="0" i="0" sz="15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Jogo de tênis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o valor do ganho de informação para o atributo </a:t>
            </a:r>
            <a:r>
              <a:rPr b="0" i="0" lang="pt-BR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= Nublado</a:t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06" name="Shape 306"/>
          <p:cNvGraphicFramePr/>
          <p:nvPr/>
        </p:nvGraphicFramePr>
        <p:xfrm>
          <a:off x="2531163" y="3847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{BAB46A9B-DDB3-4224-B46B-071A9C8D6B2E}</a:tableStyleId>
              </a:tblPr>
              <a:tblGrid>
                <a:gridCol w="1240275"/>
                <a:gridCol w="1824375"/>
                <a:gridCol w="1326500"/>
                <a:gridCol w="1021625"/>
                <a:gridCol w="972250"/>
              </a:tblGrid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Temperatura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Umidade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Vento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Joga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Jogo de tênis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o valor do ganho de informação para o atributo </a:t>
            </a:r>
            <a:r>
              <a:rPr b="0" i="0" lang="pt-BR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= Nublado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 (sim |tempo = Nublado) = 1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 (não |tempo = Nublado) = 0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Entropia(joga | tempo = Nublado) =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= -(1/5) * log</a:t>
            </a:r>
            <a:r>
              <a:rPr b="0" i="0" lang="pt-BR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(1/5) – (0) * log</a:t>
            </a:r>
            <a:r>
              <a:rPr b="0" i="0" lang="pt-BR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(0) =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b="0" i="0" sz="15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Jogo de tênis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o valor do ganho de informação para o atributo </a:t>
            </a:r>
            <a:r>
              <a:rPr b="0" i="0" lang="pt-BR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= Chuva</a:t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19" name="Shape 319"/>
          <p:cNvGraphicFramePr/>
          <p:nvPr/>
        </p:nvGraphicFramePr>
        <p:xfrm>
          <a:off x="2455835" y="3846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{BAB46A9B-DDB3-4224-B46B-071A9C8D6B2E}</a:tableStyleId>
              </a:tblPr>
              <a:tblGrid>
                <a:gridCol w="1240275"/>
                <a:gridCol w="1824375"/>
                <a:gridCol w="1326500"/>
                <a:gridCol w="1021625"/>
                <a:gridCol w="972250"/>
              </a:tblGrid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Temperatura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Umidade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Vento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Joga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r>
                        <a:rPr lang="pt-BR" sz="1800"/>
                        <a:t>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Jogo de tênis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o valor do ganho de informação para o atributo </a:t>
            </a:r>
            <a:r>
              <a:rPr b="0" i="0" lang="pt-BR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= Chuva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 (sim |tempo = Chuva) = 3/5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 (não |tempo = Chuva) = 2/5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Entropia(joga | tempo = Chuva) =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= -(3/5) * log</a:t>
            </a:r>
            <a:r>
              <a:rPr b="0" i="0" lang="pt-BR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(3/5) – (2/5) * log</a:t>
            </a:r>
            <a:r>
              <a:rPr b="0" i="0" lang="pt-BR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(2/5) =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0.971</a:t>
            </a:r>
            <a:endParaRPr b="0" i="0" sz="15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Ganho de informação obtida neste atributo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77333" y="2160589"/>
            <a:ext cx="95735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Informação (tempo) =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= 5/14 * 0.971 +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4/14 * 0 </a:t>
            </a: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+ 5/14 * 0.971 = 0.693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Ganho(S, Tempo) = Entropia(joga) – informação (tempo)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Ganho(S, Tempo) = 0.940 – 0.693 = 0.247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Ganho de informação obtido para o restante dos atributos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77333" y="2160589"/>
            <a:ext cx="95735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Ganho(S, Umidade) = 0.057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Ganho(S, Vento) = 0.048</a:t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Ganho(S, Temperatura) = 0.029</a:t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Ganho(S, Tempo) = 0.247</a:t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Implicações do cálculo de Ganho de Informação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77333" y="2160589"/>
            <a:ext cx="95735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pt-BR" sz="23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 critério de ganho seleciona como atributo-teste aquele que maximiza o ganho de informação;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pt-BR" sz="23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 grande problema ao se utilizar o ganho de informação é que ele dá preferência a atributos com muitos valores possíveis;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pt-BR" sz="23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Um exemplo claro desse problema ocorreria ao utilizar um atributo totalmente irrelevante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pt-BR" sz="23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Nesse caso, seria criado um nó para cada valor possível, e o número de nós seria igual ao número de identificadores;</a:t>
            </a:r>
            <a:endParaRPr b="0" i="0" sz="238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pt-BR" sz="23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Essa divisão geraria um ganho máximo, embora seja totalmente inútil;</a:t>
            </a:r>
            <a:endParaRPr b="0" i="0" sz="238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8130" lvl="0" marL="3429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75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1996" lvl="0" marL="3429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38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de ganho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77333" y="2160589"/>
            <a:ext cx="95735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66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pt-BR" sz="26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A Razão de Ganho é o ganho de informação relativo(ponderado) como critério de avaliação;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pt-BR" sz="26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A razão não é definida quando o denominador é igual a zero, ou seja, quando o valor da entropia do nó é zero;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pt-BR" sz="26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Além disso, a razão de ganho favorece atributos cujo o valor da entropia é pequeno.</a:t>
            </a:r>
            <a:endParaRPr b="0" i="0" sz="26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101016" y="1457738"/>
            <a:ext cx="4359958" cy="1060175"/>
          </a:xfrm>
          <a:prstGeom prst="roundRect">
            <a:avLst>
              <a:gd fmla="val 16667" name="adj"/>
            </a:avLst>
          </a:prstGeom>
          <a:solidFill>
            <a:srgbClr val="D3D3D3"/>
          </a:solidFill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140771" y="1623585"/>
            <a:ext cx="41200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de ganho =  </a:t>
            </a:r>
            <a:r>
              <a:rPr lang="pt-BR" sz="2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Ganho__    </a:t>
            </a:r>
            <a:endParaRPr sz="22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515849" y="1945145"/>
            <a:ext cx="175881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Entropia(nó)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São modelos estatísticos que utilizam um treinamento supervisionado para a classificação e previsão de dados.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pt-BR" sz="2800"/>
              <a:t>Utiliza a estratégia de dividir para conquistar.</a:t>
            </a: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Podem pode ser usadas tanto para conduzir diálogos informais quanto para mapear um algoritmo que prevê a melhor escolha, matematicamente.</a:t>
            </a:r>
            <a:endParaRPr b="0" i="0" sz="2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de ganho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77333" y="2160589"/>
            <a:ext cx="95735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a razão de ganho para o atributo tempo</a:t>
            </a:r>
            <a:endParaRPr/>
          </a:p>
          <a:p>
            <a:pPr indent="-20066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Ganho (Tempo) = </a:t>
            </a:r>
            <a:r>
              <a:rPr b="0" i="0" lang="pt-BR" sz="2800" u="sng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0.247</a:t>
            </a:r>
            <a:endParaRPr/>
          </a:p>
          <a:p>
            <a:pPr indent="0" lvl="8" marL="36576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pt-BR" sz="22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0.940 </a:t>
            </a:r>
            <a:endParaRPr/>
          </a:p>
          <a:p>
            <a:pPr indent="0" lvl="8" marL="36576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8" marL="36576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  = 0.263 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61E2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Calculando a razão de ganho para os demais atributos</a:t>
            </a:r>
            <a:endParaRPr b="0" i="0" sz="36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77333" y="2160589"/>
            <a:ext cx="95735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Ganho(Umidade) = 0.006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Ganho(Vento) = 0.051</a:t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Ganho(Temperatura) = 0.031</a:t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Ganho(Tempo) = 0.263</a:t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61E2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melhor atributo para ser selecionado como raiz da árvore?</a:t>
            </a:r>
            <a:endParaRPr b="0" i="0" sz="36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77333" y="2160589"/>
            <a:ext cx="95735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66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71" name="Shape 371"/>
          <p:cNvGraphicFramePr/>
          <p:nvPr/>
        </p:nvGraphicFramePr>
        <p:xfrm>
          <a:off x="1895061" y="2796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{5D4AA07C-D4D4-4530-9BDB-2DEF45D089FB}</a:tableStyleId>
              </a:tblPr>
              <a:tblGrid>
                <a:gridCol w="2466100"/>
                <a:gridCol w="2466100"/>
                <a:gridCol w="2466100"/>
              </a:tblGrid>
              <a:tr h="63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Atributo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Ganho de informação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Razão de ganho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Tempo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0.247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0.263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</a:tr>
              <a:tr h="37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Temperatura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0.029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0.031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0"/>
                    </a:solidFill>
                  </a:tcPr>
                </a:tc>
              </a:tr>
              <a:tr h="37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Umidade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0.057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0.06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</a:tr>
              <a:tr h="37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Vento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0.048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0.051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61E2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melhor atributo para ser selecionado como raiz da árvore?</a:t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77334" y="2160589"/>
            <a:ext cx="9105296" cy="170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E = 0.940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Ganho(s, Tempo) = 0.247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161E21"/>
                </a:solidFill>
                <a:latin typeface="Trebuchet MS"/>
                <a:ea typeface="Trebuchet MS"/>
                <a:cs typeface="Trebuchet MS"/>
                <a:sym typeface="Trebuchet MS"/>
              </a:rPr>
              <a:t>Razão de Ganho = 0.263</a:t>
            </a:r>
            <a:endParaRPr/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8" name="Shape 378"/>
          <p:cNvGrpSpPr/>
          <p:nvPr/>
        </p:nvGrpSpPr>
        <p:grpSpPr>
          <a:xfrm>
            <a:off x="4439478" y="4313475"/>
            <a:ext cx="2164638" cy="536472"/>
            <a:chOff x="4439478" y="4313475"/>
            <a:chExt cx="2164638" cy="536472"/>
          </a:xfrm>
        </p:grpSpPr>
        <p:sp>
          <p:nvSpPr>
            <p:cNvPr id="379" name="Shape 379"/>
            <p:cNvSpPr/>
            <p:nvPr/>
          </p:nvSpPr>
          <p:spPr>
            <a:xfrm>
              <a:off x="4439478" y="4326727"/>
              <a:ext cx="2164638" cy="523220"/>
            </a:xfrm>
            <a:prstGeom prst="rect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4832892" y="4313475"/>
              <a:ext cx="123482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Tempo</a:t>
              </a:r>
              <a:endPara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4775315" y="5707175"/>
            <a:ext cx="1538592" cy="523225"/>
            <a:chOff x="4439478" y="4326722"/>
            <a:chExt cx="2164746" cy="523225"/>
          </a:xfrm>
        </p:grpSpPr>
        <p:sp>
          <p:nvSpPr>
            <p:cNvPr id="382" name="Shape 382"/>
            <p:cNvSpPr/>
            <p:nvPr/>
          </p:nvSpPr>
          <p:spPr>
            <a:xfrm>
              <a:off x="4439478" y="4326727"/>
              <a:ext cx="2164638" cy="523220"/>
            </a:xfrm>
            <a:prstGeom prst="rect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4647624" y="4326722"/>
              <a:ext cx="1956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Chuva</a:t>
              </a:r>
              <a:endPara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2577463" y="5678075"/>
            <a:ext cx="1700107" cy="544641"/>
            <a:chOff x="4439478" y="4305306"/>
            <a:chExt cx="2164638" cy="544641"/>
          </a:xfrm>
        </p:grpSpPr>
        <p:sp>
          <p:nvSpPr>
            <p:cNvPr id="385" name="Shape 385"/>
            <p:cNvSpPr/>
            <p:nvPr/>
          </p:nvSpPr>
          <p:spPr>
            <a:xfrm>
              <a:off x="4439478" y="4326727"/>
              <a:ext cx="2164638" cy="523220"/>
            </a:xfrm>
            <a:prstGeom prst="rect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4865827" y="4305306"/>
              <a:ext cx="119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Sol</a:t>
              </a:r>
              <a:endPara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6920517" y="5698300"/>
            <a:ext cx="1715259" cy="523228"/>
            <a:chOff x="4439478" y="4326719"/>
            <a:chExt cx="2164638" cy="523228"/>
          </a:xfrm>
        </p:grpSpPr>
        <p:sp>
          <p:nvSpPr>
            <p:cNvPr id="388" name="Shape 388"/>
            <p:cNvSpPr/>
            <p:nvPr/>
          </p:nvSpPr>
          <p:spPr>
            <a:xfrm>
              <a:off x="4439478" y="4326727"/>
              <a:ext cx="2164638" cy="523220"/>
            </a:xfrm>
            <a:prstGeom prst="rect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4631406" y="4326719"/>
              <a:ext cx="1941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Nublado</a:t>
              </a:r>
              <a:endPara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90" name="Shape 390"/>
          <p:cNvCxnSpPr>
            <a:endCxn id="385" idx="0"/>
          </p:cNvCxnSpPr>
          <p:nvPr/>
        </p:nvCxnSpPr>
        <p:spPr>
          <a:xfrm flipH="1">
            <a:off x="3427516" y="4863696"/>
            <a:ext cx="1205700" cy="8358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Shape 391"/>
          <p:cNvCxnSpPr>
            <a:stCxn id="379" idx="2"/>
          </p:cNvCxnSpPr>
          <p:nvPr/>
        </p:nvCxnSpPr>
        <p:spPr>
          <a:xfrm>
            <a:off x="5521797" y="4849947"/>
            <a:ext cx="19800" cy="8205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Shape 392"/>
          <p:cNvCxnSpPr/>
          <p:nvPr/>
        </p:nvCxnSpPr>
        <p:spPr>
          <a:xfrm>
            <a:off x="6604116" y="4863199"/>
            <a:ext cx="1015884" cy="807343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748784" y="6818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61E21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161E21"/>
                </a:solidFill>
              </a:rPr>
              <a:t>Árvore gerada</a:t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5004788" y="1556200"/>
            <a:ext cx="15804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Tempo</a:t>
            </a:r>
            <a:endParaRPr sz="1800"/>
          </a:p>
        </p:txBody>
      </p:sp>
      <p:sp>
        <p:nvSpPr>
          <p:cNvPr id="399" name="Shape 399"/>
          <p:cNvSpPr/>
          <p:nvPr/>
        </p:nvSpPr>
        <p:spPr>
          <a:xfrm>
            <a:off x="3064363" y="3374150"/>
            <a:ext cx="15804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Umidade</a:t>
            </a:r>
            <a:endParaRPr sz="1800"/>
          </a:p>
        </p:txBody>
      </p:sp>
      <p:sp>
        <p:nvSpPr>
          <p:cNvPr id="400" name="Shape 400"/>
          <p:cNvSpPr/>
          <p:nvPr/>
        </p:nvSpPr>
        <p:spPr>
          <a:xfrm>
            <a:off x="7114988" y="3374150"/>
            <a:ext cx="9423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Sim</a:t>
            </a:r>
            <a:endParaRPr sz="1800"/>
          </a:p>
        </p:txBody>
      </p:sp>
      <p:sp>
        <p:nvSpPr>
          <p:cNvPr id="401" name="Shape 401"/>
          <p:cNvSpPr/>
          <p:nvPr/>
        </p:nvSpPr>
        <p:spPr>
          <a:xfrm>
            <a:off x="5126138" y="3374150"/>
            <a:ext cx="13377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Vento</a:t>
            </a:r>
            <a:endParaRPr sz="1800"/>
          </a:p>
        </p:txBody>
      </p:sp>
      <p:cxnSp>
        <p:nvCxnSpPr>
          <p:cNvPr id="402" name="Shape 402"/>
          <p:cNvCxnSpPr>
            <a:stCxn id="398" idx="3"/>
            <a:endCxn id="399" idx="0"/>
          </p:cNvCxnSpPr>
          <p:nvPr/>
        </p:nvCxnSpPr>
        <p:spPr>
          <a:xfrm flipH="1">
            <a:off x="3854432" y="2119289"/>
            <a:ext cx="1381800" cy="12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Shape 403"/>
          <p:cNvCxnSpPr>
            <a:stCxn id="398" idx="4"/>
            <a:endCxn id="401" idx="0"/>
          </p:cNvCxnSpPr>
          <p:nvPr/>
        </p:nvCxnSpPr>
        <p:spPr>
          <a:xfrm>
            <a:off x="5794988" y="2215900"/>
            <a:ext cx="0" cy="11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Shape 404"/>
          <p:cNvCxnSpPr>
            <a:stCxn id="398" idx="5"/>
            <a:endCxn id="400" idx="0"/>
          </p:cNvCxnSpPr>
          <p:nvPr/>
        </p:nvCxnSpPr>
        <p:spPr>
          <a:xfrm>
            <a:off x="6353743" y="2119289"/>
            <a:ext cx="1232400" cy="12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Shape 405"/>
          <p:cNvSpPr/>
          <p:nvPr/>
        </p:nvSpPr>
        <p:spPr>
          <a:xfrm>
            <a:off x="4196713" y="5398900"/>
            <a:ext cx="9423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Não</a:t>
            </a:r>
            <a:endParaRPr sz="1800"/>
          </a:p>
        </p:txBody>
      </p:sp>
      <p:sp>
        <p:nvSpPr>
          <p:cNvPr id="406" name="Shape 406"/>
          <p:cNvSpPr/>
          <p:nvPr/>
        </p:nvSpPr>
        <p:spPr>
          <a:xfrm>
            <a:off x="3116888" y="5398900"/>
            <a:ext cx="9423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Não</a:t>
            </a:r>
            <a:endParaRPr sz="1800"/>
          </a:p>
        </p:txBody>
      </p:sp>
      <p:sp>
        <p:nvSpPr>
          <p:cNvPr id="407" name="Shape 407"/>
          <p:cNvSpPr/>
          <p:nvPr/>
        </p:nvSpPr>
        <p:spPr>
          <a:xfrm>
            <a:off x="2037063" y="5448900"/>
            <a:ext cx="9423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Sim</a:t>
            </a:r>
            <a:endParaRPr sz="1800"/>
          </a:p>
        </p:txBody>
      </p:sp>
      <p:sp>
        <p:nvSpPr>
          <p:cNvPr id="408" name="Shape 408"/>
          <p:cNvSpPr txBox="1"/>
          <p:nvPr/>
        </p:nvSpPr>
        <p:spPr>
          <a:xfrm>
            <a:off x="4011188" y="2358900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Sol</a:t>
            </a:r>
            <a:endParaRPr sz="1800"/>
          </a:p>
        </p:txBody>
      </p:sp>
      <p:sp>
        <p:nvSpPr>
          <p:cNvPr id="409" name="Shape 409"/>
          <p:cNvSpPr txBox="1"/>
          <p:nvPr/>
        </p:nvSpPr>
        <p:spPr>
          <a:xfrm>
            <a:off x="5794988" y="2625675"/>
            <a:ext cx="102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Chuva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Shape 410"/>
          <p:cNvSpPr txBox="1"/>
          <p:nvPr/>
        </p:nvSpPr>
        <p:spPr>
          <a:xfrm>
            <a:off x="6818288" y="2358900"/>
            <a:ext cx="12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Nublado</a:t>
            </a:r>
            <a:endParaRPr sz="1800"/>
          </a:p>
        </p:txBody>
      </p:sp>
      <p:sp>
        <p:nvSpPr>
          <p:cNvPr id="411" name="Shape 411"/>
          <p:cNvSpPr/>
          <p:nvPr/>
        </p:nvSpPr>
        <p:spPr>
          <a:xfrm>
            <a:off x="6661163" y="5372700"/>
            <a:ext cx="9423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Sim</a:t>
            </a:r>
            <a:endParaRPr sz="1800"/>
          </a:p>
        </p:txBody>
      </p:sp>
      <p:sp>
        <p:nvSpPr>
          <p:cNvPr id="412" name="Shape 412"/>
          <p:cNvSpPr/>
          <p:nvPr/>
        </p:nvSpPr>
        <p:spPr>
          <a:xfrm>
            <a:off x="5400038" y="5372700"/>
            <a:ext cx="9423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Não</a:t>
            </a:r>
            <a:endParaRPr sz="1800"/>
          </a:p>
        </p:txBody>
      </p:sp>
      <p:cxnSp>
        <p:nvCxnSpPr>
          <p:cNvPr id="413" name="Shape 413"/>
          <p:cNvCxnSpPr>
            <a:stCxn id="399" idx="3"/>
            <a:endCxn id="407" idx="0"/>
          </p:cNvCxnSpPr>
          <p:nvPr/>
        </p:nvCxnSpPr>
        <p:spPr>
          <a:xfrm flipH="1">
            <a:off x="2508307" y="3937239"/>
            <a:ext cx="787500" cy="15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Shape 414"/>
          <p:cNvCxnSpPr>
            <a:stCxn id="399" idx="4"/>
            <a:endCxn id="406" idx="0"/>
          </p:cNvCxnSpPr>
          <p:nvPr/>
        </p:nvCxnSpPr>
        <p:spPr>
          <a:xfrm flipH="1">
            <a:off x="3588163" y="4033850"/>
            <a:ext cx="266400" cy="13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Shape 415"/>
          <p:cNvCxnSpPr>
            <a:stCxn id="399" idx="5"/>
            <a:endCxn id="405" idx="0"/>
          </p:cNvCxnSpPr>
          <p:nvPr/>
        </p:nvCxnSpPr>
        <p:spPr>
          <a:xfrm>
            <a:off x="4413318" y="3937239"/>
            <a:ext cx="254400" cy="14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Shape 416"/>
          <p:cNvCxnSpPr>
            <a:stCxn id="401" idx="4"/>
            <a:endCxn id="412" idx="0"/>
          </p:cNvCxnSpPr>
          <p:nvPr/>
        </p:nvCxnSpPr>
        <p:spPr>
          <a:xfrm>
            <a:off x="5794988" y="4033850"/>
            <a:ext cx="76200" cy="13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Shape 417"/>
          <p:cNvCxnSpPr>
            <a:stCxn id="401" idx="5"/>
            <a:endCxn id="411" idx="0"/>
          </p:cNvCxnSpPr>
          <p:nvPr/>
        </p:nvCxnSpPr>
        <p:spPr>
          <a:xfrm>
            <a:off x="6267936" y="3937239"/>
            <a:ext cx="864300" cy="14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Shape 418"/>
          <p:cNvSpPr txBox="1"/>
          <p:nvPr/>
        </p:nvSpPr>
        <p:spPr>
          <a:xfrm>
            <a:off x="5620513" y="4443625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Sim</a:t>
            </a:r>
            <a:endParaRPr sz="1800"/>
          </a:p>
        </p:txBody>
      </p:sp>
      <p:sp>
        <p:nvSpPr>
          <p:cNvPr id="419" name="Shape 419"/>
          <p:cNvSpPr txBox="1"/>
          <p:nvPr/>
        </p:nvSpPr>
        <p:spPr>
          <a:xfrm>
            <a:off x="4266390" y="4470825"/>
            <a:ext cx="94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Média</a:t>
            </a:r>
            <a:endParaRPr sz="1800"/>
          </a:p>
        </p:txBody>
      </p:sp>
      <p:sp>
        <p:nvSpPr>
          <p:cNvPr id="420" name="Shape 420"/>
          <p:cNvSpPr txBox="1"/>
          <p:nvPr/>
        </p:nvSpPr>
        <p:spPr>
          <a:xfrm>
            <a:off x="3575538" y="4481800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Alta</a:t>
            </a:r>
            <a:endParaRPr sz="1800"/>
          </a:p>
        </p:txBody>
      </p:sp>
      <p:sp>
        <p:nvSpPr>
          <p:cNvPr id="421" name="Shape 421"/>
          <p:cNvSpPr txBox="1"/>
          <p:nvPr/>
        </p:nvSpPr>
        <p:spPr>
          <a:xfrm>
            <a:off x="2737763" y="4470825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Baixa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Shape 422"/>
          <p:cNvSpPr txBox="1"/>
          <p:nvPr/>
        </p:nvSpPr>
        <p:spPr>
          <a:xfrm>
            <a:off x="6752063" y="4457725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Não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APIs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pt-BR" sz="2400"/>
              <a:t>Skit-learn (Python)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pt-BR" sz="2400"/>
              <a:t>S</a:t>
            </a:r>
            <a:r>
              <a:rPr lang="pt-BR" sz="2400"/>
              <a:t>park (Java)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480850" y="2607450"/>
            <a:ext cx="98598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800"/>
              <a:t>DEMONSTRAÇÃO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61E21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161E21"/>
                </a:solidFill>
              </a:rPr>
              <a:t>Referências e artigos relacionados</a:t>
            </a:r>
            <a:endParaRPr b="0" i="0" sz="3600" u="none" cap="none" strike="noStrike">
              <a:solidFill>
                <a:srgbClr val="161E2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77333" y="1660539"/>
            <a:ext cx="9573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342900" marR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pt-BR" sz="2400"/>
              <a:t>Árvores de Decisão - Unicamp - 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https://www.maxwell.vrac.puc-rio.br/7587/7587_4.PDF</a:t>
            </a:r>
            <a:endParaRPr sz="2400">
              <a:solidFill>
                <a:srgbClr val="161E21"/>
              </a:solidFill>
            </a:endParaRPr>
          </a:p>
          <a:p>
            <a:pPr indent="-353060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pt-BR" sz="2400">
                <a:solidFill>
                  <a:srgbClr val="000000"/>
                </a:solidFill>
              </a:rPr>
              <a:t>Indução de Árvores de Decisão para a Inferência de Redes Gênicas -</a:t>
            </a:r>
            <a:r>
              <a:rPr lang="pt-BR" sz="2400">
                <a:solidFill>
                  <a:schemeClr val="accent1"/>
                </a:solidFill>
              </a:rPr>
              <a:t> </a:t>
            </a:r>
            <a:r>
              <a:rPr lang="pt-BR" sz="2400" u="sng">
                <a:solidFill>
                  <a:schemeClr val="accent1"/>
                </a:solidFill>
              </a:rPr>
              <a:t>http://paginapessoal.utfpr.edu.br/fabricio/fabricio-martins-lopes/pesquisa/orientacoes/relatorio-pibic-2013-maikon-marin.pdf</a:t>
            </a:r>
            <a:endParaRPr sz="2400">
              <a:solidFill>
                <a:schemeClr val="accent1"/>
              </a:solidFill>
            </a:endParaRPr>
          </a:p>
          <a:p>
            <a:pPr indent="-353060" lvl="0" marL="342900" marR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pt-BR" sz="2400">
                <a:solidFill>
                  <a:srgbClr val="161E21"/>
                </a:solidFill>
              </a:rPr>
              <a:t>Árvore de Decisão - Maxwell - PUC-Rio </a:t>
            </a:r>
            <a:r>
              <a:rPr lang="pt-BR" sz="2400" u="sng">
                <a:solidFill>
                  <a:schemeClr val="accent1"/>
                </a:solidFill>
              </a:rPr>
              <a:t>ftp://</a:t>
            </a:r>
            <a:r>
              <a:rPr lang="pt-BR" sz="2400" u="sng">
                <a:solidFill>
                  <a:schemeClr val="hlink"/>
                </a:solidFill>
                <a:hlinkClick r:id="rId4"/>
              </a:rPr>
              <a:t>ftp.dca.fee.unicamp.br/pub/docs/vonzuben/ia004_1s10/notas_de_aula/topico7_IA004_1s10.pdf</a:t>
            </a:r>
            <a:endParaRPr sz="2400">
              <a:solidFill>
                <a:srgbClr val="161E21"/>
              </a:solidFill>
            </a:endParaRPr>
          </a:p>
          <a:p>
            <a:pPr indent="-353060" lvl="0" marL="342900" marR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pt-BR" sz="2400">
                <a:solidFill>
                  <a:srgbClr val="161E21"/>
                </a:solidFill>
              </a:rPr>
              <a:t>Um algoritmo para indução  de árvores e regras de decisão </a:t>
            </a:r>
            <a:r>
              <a:rPr lang="pt-BR" sz="2400" u="sng">
                <a:solidFill>
                  <a:schemeClr val="hlink"/>
                </a:solidFill>
                <a:hlinkClick r:id="rId5"/>
              </a:rPr>
              <a:t>https://www.lume.ufrgs.br/bitstream/handle/10183/2755/000325797.pdf?sequence=1</a:t>
            </a:r>
            <a:endParaRPr sz="2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25" y="0"/>
            <a:ext cx="12202854" cy="685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 rot="-2002445">
            <a:off x="9655" y="1185497"/>
            <a:ext cx="3489183" cy="60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rebuchet MS"/>
              <a:buNone/>
            </a:pPr>
            <a:r>
              <a:rPr b="0" i="0" lang="pt-BR" sz="32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Representação</a:t>
            </a:r>
            <a:endParaRPr b="0" i="0" sz="32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2099343" y="345608"/>
            <a:ext cx="6777404" cy="4717925"/>
            <a:chOff x="2099343" y="345608"/>
            <a:chExt cx="6777404" cy="4717925"/>
          </a:xfrm>
        </p:grpSpPr>
        <p:grpSp>
          <p:nvGrpSpPr>
            <p:cNvPr id="158" name="Shape 158"/>
            <p:cNvGrpSpPr/>
            <p:nvPr/>
          </p:nvGrpSpPr>
          <p:grpSpPr>
            <a:xfrm>
              <a:off x="2990318" y="1565985"/>
              <a:ext cx="783399" cy="369332"/>
              <a:chOff x="3208029" y="3089981"/>
              <a:chExt cx="783399" cy="369332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3208029" y="3112533"/>
                <a:ext cx="783399" cy="343654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3229798" y="3089981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61" name="Shape 161"/>
            <p:cNvGrpSpPr/>
            <p:nvPr/>
          </p:nvGrpSpPr>
          <p:grpSpPr>
            <a:xfrm>
              <a:off x="5363399" y="345608"/>
              <a:ext cx="1099319" cy="631372"/>
              <a:chOff x="5232770" y="1782521"/>
              <a:chExt cx="1099319" cy="631372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5232770" y="1782521"/>
                <a:ext cx="743331" cy="631372"/>
              </a:xfrm>
              <a:prstGeom prst="ellipse">
                <a:avLst/>
              </a:prstGeom>
              <a:solidFill>
                <a:schemeClr val="lt1"/>
              </a:solidFill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63" name="Shape 163"/>
              <p:cNvSpPr txBox="1"/>
              <p:nvPr/>
            </p:nvSpPr>
            <p:spPr>
              <a:xfrm>
                <a:off x="5321088" y="1925638"/>
                <a:ext cx="1011000" cy="27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Raiz</a:t>
                </a:r>
                <a:endParaRPr/>
              </a:p>
            </p:txBody>
          </p:sp>
        </p:grpSp>
        <p:grpSp>
          <p:nvGrpSpPr>
            <p:cNvPr id="164" name="Shape 164"/>
            <p:cNvGrpSpPr/>
            <p:nvPr/>
          </p:nvGrpSpPr>
          <p:grpSpPr>
            <a:xfrm>
              <a:off x="5358453" y="1553424"/>
              <a:ext cx="783399" cy="369332"/>
              <a:chOff x="3208029" y="3089981"/>
              <a:chExt cx="783399" cy="369332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3208029" y="3112533"/>
                <a:ext cx="783399" cy="343654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3229798" y="3089981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7533993" y="1537012"/>
              <a:ext cx="783399" cy="369332"/>
              <a:chOff x="3208029" y="3089981"/>
              <a:chExt cx="783399" cy="369332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3208029" y="3112533"/>
                <a:ext cx="783399" cy="343654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3229798" y="3089981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70" name="Shape 170"/>
            <p:cNvGrpSpPr/>
            <p:nvPr/>
          </p:nvGrpSpPr>
          <p:grpSpPr>
            <a:xfrm>
              <a:off x="7563202" y="2537098"/>
              <a:ext cx="743331" cy="631372"/>
              <a:chOff x="5232770" y="1782521"/>
              <a:chExt cx="743331" cy="631372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5232770" y="1782521"/>
                <a:ext cx="743331" cy="631372"/>
              </a:xfrm>
              <a:prstGeom prst="ellipse">
                <a:avLst/>
              </a:prstGeom>
              <a:solidFill>
                <a:schemeClr val="lt1"/>
              </a:solidFill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5376648" y="1913541"/>
                <a:ext cx="4555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Nó</a:t>
                </a:r>
                <a:endParaRPr/>
              </a:p>
            </p:txBody>
          </p:sp>
        </p:grpSp>
        <p:grpSp>
          <p:nvGrpSpPr>
            <p:cNvPr id="173" name="Shape 173"/>
            <p:cNvGrpSpPr/>
            <p:nvPr/>
          </p:nvGrpSpPr>
          <p:grpSpPr>
            <a:xfrm>
              <a:off x="5383815" y="2531462"/>
              <a:ext cx="743331" cy="631372"/>
              <a:chOff x="5195131" y="1794615"/>
              <a:chExt cx="743331" cy="631372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5195131" y="1794615"/>
                <a:ext cx="743331" cy="631372"/>
              </a:xfrm>
              <a:prstGeom prst="ellipse">
                <a:avLst/>
              </a:prstGeom>
              <a:solidFill>
                <a:schemeClr val="lt1"/>
              </a:solidFill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5321103" y="1925635"/>
                <a:ext cx="4555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Nó</a:t>
                </a:r>
                <a:endParaRPr/>
              </a:p>
            </p:txBody>
          </p:sp>
        </p:grpSp>
        <p:grpSp>
          <p:nvGrpSpPr>
            <p:cNvPr id="176" name="Shape 176"/>
            <p:cNvGrpSpPr/>
            <p:nvPr/>
          </p:nvGrpSpPr>
          <p:grpSpPr>
            <a:xfrm>
              <a:off x="3019346" y="2511980"/>
              <a:ext cx="743331" cy="631372"/>
              <a:chOff x="5232770" y="1782521"/>
              <a:chExt cx="743331" cy="631372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5232770" y="1782521"/>
                <a:ext cx="743331" cy="631372"/>
              </a:xfrm>
              <a:prstGeom prst="ellipse">
                <a:avLst/>
              </a:prstGeom>
              <a:solidFill>
                <a:schemeClr val="lt1"/>
              </a:solidFill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5350131" y="1925635"/>
                <a:ext cx="4555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Nó</a:t>
                </a:r>
                <a:endParaRPr/>
              </a:p>
            </p:txBody>
          </p:sp>
        </p:grpSp>
        <p:grpSp>
          <p:nvGrpSpPr>
            <p:cNvPr id="179" name="Shape 179"/>
            <p:cNvGrpSpPr/>
            <p:nvPr/>
          </p:nvGrpSpPr>
          <p:grpSpPr>
            <a:xfrm>
              <a:off x="4832272" y="3620757"/>
              <a:ext cx="754743" cy="369332"/>
              <a:chOff x="6750401" y="3701642"/>
              <a:chExt cx="754743" cy="369332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6793945" y="3728220"/>
                <a:ext cx="703940" cy="301676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81" name="Shape 181"/>
              <p:cNvSpPr txBox="1"/>
              <p:nvPr/>
            </p:nvSpPr>
            <p:spPr>
              <a:xfrm>
                <a:off x="6750401" y="3701642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82" name="Shape 182"/>
            <p:cNvGrpSpPr/>
            <p:nvPr/>
          </p:nvGrpSpPr>
          <p:grpSpPr>
            <a:xfrm>
              <a:off x="5942617" y="3613501"/>
              <a:ext cx="754743" cy="369332"/>
              <a:chOff x="6750401" y="3701642"/>
              <a:chExt cx="754743" cy="369332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6793945" y="3728220"/>
                <a:ext cx="703940" cy="301676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84" name="Shape 184"/>
              <p:cNvSpPr txBox="1"/>
              <p:nvPr/>
            </p:nvSpPr>
            <p:spPr>
              <a:xfrm>
                <a:off x="6750401" y="3701642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85" name="Shape 185"/>
            <p:cNvGrpSpPr/>
            <p:nvPr/>
          </p:nvGrpSpPr>
          <p:grpSpPr>
            <a:xfrm>
              <a:off x="4846305" y="4528124"/>
              <a:ext cx="754743" cy="369332"/>
              <a:chOff x="6750401" y="3701642"/>
              <a:chExt cx="754743" cy="369332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6793945" y="3728220"/>
                <a:ext cx="703940" cy="301676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6750401" y="3701642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Folha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88" name="Shape 188"/>
            <p:cNvGrpSpPr/>
            <p:nvPr/>
          </p:nvGrpSpPr>
          <p:grpSpPr>
            <a:xfrm>
              <a:off x="5942134" y="4549897"/>
              <a:ext cx="754743" cy="369332"/>
              <a:chOff x="6750401" y="3701642"/>
              <a:chExt cx="754743" cy="369332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6793945" y="3728220"/>
                <a:ext cx="703940" cy="301676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6750401" y="3701642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Folha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191" name="Shape 191"/>
            <p:cNvCxnSpPr>
              <a:stCxn id="162" idx="3"/>
              <a:endCxn id="160" idx="0"/>
            </p:cNvCxnSpPr>
            <p:nvPr/>
          </p:nvCxnSpPr>
          <p:spPr>
            <a:xfrm flipH="1">
              <a:off x="3389357" y="884518"/>
              <a:ext cx="2082900" cy="6816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Shape 192"/>
            <p:cNvCxnSpPr>
              <a:stCxn id="162" idx="4"/>
              <a:endCxn id="165" idx="0"/>
            </p:cNvCxnSpPr>
            <p:nvPr/>
          </p:nvCxnSpPr>
          <p:spPr>
            <a:xfrm>
              <a:off x="5735064" y="976980"/>
              <a:ext cx="15000" cy="5991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Shape 193"/>
            <p:cNvCxnSpPr>
              <a:stCxn id="162" idx="5"/>
              <a:endCxn id="169" idx="0"/>
            </p:cNvCxnSpPr>
            <p:nvPr/>
          </p:nvCxnSpPr>
          <p:spPr>
            <a:xfrm>
              <a:off x="5997872" y="884518"/>
              <a:ext cx="1935300" cy="6525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Shape 194"/>
            <p:cNvCxnSpPr>
              <a:stCxn id="160" idx="2"/>
              <a:endCxn id="177" idx="0"/>
            </p:cNvCxnSpPr>
            <p:nvPr/>
          </p:nvCxnSpPr>
          <p:spPr>
            <a:xfrm>
              <a:off x="3389459" y="1935317"/>
              <a:ext cx="1500" cy="5766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Shape 195"/>
            <p:cNvCxnSpPr>
              <a:stCxn id="166" idx="2"/>
              <a:endCxn id="174" idx="0"/>
            </p:cNvCxnSpPr>
            <p:nvPr/>
          </p:nvCxnSpPr>
          <p:spPr>
            <a:xfrm flipH="1">
              <a:off x="5755494" y="1922756"/>
              <a:ext cx="2100" cy="6087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Shape 196"/>
            <p:cNvCxnSpPr>
              <a:stCxn id="168" idx="2"/>
              <a:endCxn id="171" idx="0"/>
            </p:cNvCxnSpPr>
            <p:nvPr/>
          </p:nvCxnSpPr>
          <p:spPr>
            <a:xfrm>
              <a:off x="7925692" y="1903218"/>
              <a:ext cx="9300" cy="6339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Shape 197"/>
            <p:cNvCxnSpPr>
              <a:stCxn id="174" idx="5"/>
              <a:endCxn id="184" idx="0"/>
            </p:cNvCxnSpPr>
            <p:nvPr/>
          </p:nvCxnSpPr>
          <p:spPr>
            <a:xfrm>
              <a:off x="6018288" y="3070372"/>
              <a:ext cx="301800" cy="5430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Shape 198"/>
            <p:cNvCxnSpPr>
              <a:stCxn id="174" idx="3"/>
              <a:endCxn id="181" idx="0"/>
            </p:cNvCxnSpPr>
            <p:nvPr/>
          </p:nvCxnSpPr>
          <p:spPr>
            <a:xfrm flipH="1">
              <a:off x="5209773" y="3070372"/>
              <a:ext cx="282900" cy="5505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Shape 199"/>
            <p:cNvCxnSpPr>
              <a:stCxn id="180" idx="2"/>
              <a:endCxn id="187" idx="0"/>
            </p:cNvCxnSpPr>
            <p:nvPr/>
          </p:nvCxnSpPr>
          <p:spPr>
            <a:xfrm flipH="1">
              <a:off x="5223586" y="3949011"/>
              <a:ext cx="4200" cy="5790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Shape 200"/>
            <p:cNvCxnSpPr>
              <a:stCxn id="184" idx="2"/>
              <a:endCxn id="190" idx="0"/>
            </p:cNvCxnSpPr>
            <p:nvPr/>
          </p:nvCxnSpPr>
          <p:spPr>
            <a:xfrm flipH="1">
              <a:off x="6319388" y="3982833"/>
              <a:ext cx="600" cy="5670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1" name="Shape 201"/>
            <p:cNvGrpSpPr/>
            <p:nvPr/>
          </p:nvGrpSpPr>
          <p:grpSpPr>
            <a:xfrm>
              <a:off x="6982631" y="3076008"/>
              <a:ext cx="1894116" cy="1987525"/>
              <a:chOff x="6982631" y="3076008"/>
              <a:chExt cx="1894116" cy="1987525"/>
            </a:xfrm>
          </p:grpSpPr>
          <p:grpSp>
            <p:nvGrpSpPr>
              <p:cNvPr id="202" name="Shape 202"/>
              <p:cNvGrpSpPr/>
              <p:nvPr/>
            </p:nvGrpSpPr>
            <p:grpSpPr>
              <a:xfrm>
                <a:off x="6982631" y="3614555"/>
                <a:ext cx="754743" cy="369332"/>
                <a:chOff x="6750401" y="3701642"/>
                <a:chExt cx="754743" cy="369332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6793945" y="3728220"/>
                  <a:ext cx="703940" cy="301676"/>
                </a:xfrm>
                <a:prstGeom prst="rect">
                  <a:avLst/>
                </a:prstGeom>
                <a:noFill/>
                <a:ln cap="flat" cmpd="sng" w="349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04" name="Shape 204"/>
                <p:cNvSpPr txBox="1"/>
                <p:nvPr/>
              </p:nvSpPr>
              <p:spPr>
                <a:xfrm>
                  <a:off x="6750401" y="3701642"/>
                  <a:ext cx="7547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Ramo</a:t>
                  </a: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205" name="Shape 205"/>
              <p:cNvGrpSpPr/>
              <p:nvPr/>
            </p:nvGrpSpPr>
            <p:grpSpPr>
              <a:xfrm>
                <a:off x="8122004" y="3607299"/>
                <a:ext cx="754743" cy="369332"/>
                <a:chOff x="6750401" y="3701642"/>
                <a:chExt cx="754743" cy="369332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6793945" y="3728220"/>
                  <a:ext cx="703940" cy="301676"/>
                </a:xfrm>
                <a:prstGeom prst="rect">
                  <a:avLst/>
                </a:prstGeom>
                <a:noFill/>
                <a:ln cap="flat" cmpd="sng" w="349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07" name="Shape 207"/>
                <p:cNvSpPr txBox="1"/>
                <p:nvPr/>
              </p:nvSpPr>
              <p:spPr>
                <a:xfrm>
                  <a:off x="6750401" y="3701642"/>
                  <a:ext cx="7547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Ramo</a:t>
                  </a: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cxnSp>
            <p:nvCxnSpPr>
              <p:cNvPr id="208" name="Shape 208"/>
              <p:cNvCxnSpPr>
                <a:stCxn id="171" idx="3"/>
                <a:endCxn id="203" idx="0"/>
              </p:cNvCxnSpPr>
              <p:nvPr/>
            </p:nvCxnSpPr>
            <p:spPr>
              <a:xfrm flipH="1">
                <a:off x="7378060" y="3076008"/>
                <a:ext cx="294000" cy="565200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Shape 209"/>
              <p:cNvCxnSpPr>
                <a:stCxn id="171" idx="5"/>
                <a:endCxn id="207" idx="0"/>
              </p:cNvCxnSpPr>
              <p:nvPr/>
            </p:nvCxnSpPr>
            <p:spPr>
              <a:xfrm>
                <a:off x="8197675" y="3076008"/>
                <a:ext cx="301800" cy="531300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Shape 210"/>
              <p:cNvCxnSpPr>
                <a:stCxn id="203" idx="2"/>
              </p:cNvCxnSpPr>
              <p:nvPr/>
            </p:nvCxnSpPr>
            <p:spPr>
              <a:xfrm>
                <a:off x="7378145" y="3942809"/>
                <a:ext cx="0" cy="607200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Shape 211"/>
              <p:cNvCxnSpPr/>
              <p:nvPr/>
            </p:nvCxnSpPr>
            <p:spPr>
              <a:xfrm>
                <a:off x="8503001" y="3935553"/>
                <a:ext cx="0" cy="607088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2" name="Shape 212"/>
              <p:cNvGrpSpPr/>
              <p:nvPr/>
            </p:nvGrpSpPr>
            <p:grpSpPr>
              <a:xfrm>
                <a:off x="7223177" y="4368799"/>
                <a:ext cx="303416" cy="694734"/>
                <a:chOff x="10184093" y="2917371"/>
                <a:chExt cx="303416" cy="694734"/>
              </a:xfrm>
            </p:grpSpPr>
            <p:sp>
              <p:nvSpPr>
                <p:cNvPr id="213" name="Shape 213"/>
                <p:cNvSpPr txBox="1"/>
                <p:nvPr/>
              </p:nvSpPr>
              <p:spPr>
                <a:xfrm>
                  <a:off x="10189029" y="2917371"/>
                  <a:ext cx="29848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24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.</a:t>
                  </a:r>
                  <a:endParaRPr b="1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14" name="Shape 214"/>
                <p:cNvSpPr txBox="1"/>
                <p:nvPr/>
              </p:nvSpPr>
              <p:spPr>
                <a:xfrm>
                  <a:off x="10189029" y="3035889"/>
                  <a:ext cx="29848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24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.</a:t>
                  </a:r>
                  <a:endParaRPr b="1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15" name="Shape 215"/>
                <p:cNvSpPr txBox="1"/>
                <p:nvPr/>
              </p:nvSpPr>
              <p:spPr>
                <a:xfrm>
                  <a:off x="10184093" y="3150440"/>
                  <a:ext cx="29848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24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.</a:t>
                  </a:r>
                  <a:endParaRPr b="1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216" name="Shape 216"/>
              <p:cNvGrpSpPr/>
              <p:nvPr/>
            </p:nvGrpSpPr>
            <p:grpSpPr>
              <a:xfrm>
                <a:off x="8362546" y="4361543"/>
                <a:ext cx="303416" cy="694734"/>
                <a:chOff x="10184093" y="2917371"/>
                <a:chExt cx="303416" cy="694734"/>
              </a:xfrm>
            </p:grpSpPr>
            <p:sp>
              <p:nvSpPr>
                <p:cNvPr id="217" name="Shape 217"/>
                <p:cNvSpPr txBox="1"/>
                <p:nvPr/>
              </p:nvSpPr>
              <p:spPr>
                <a:xfrm>
                  <a:off x="10189029" y="2917371"/>
                  <a:ext cx="29848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24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.</a:t>
                  </a:r>
                  <a:endParaRPr b="1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18" name="Shape 218"/>
                <p:cNvSpPr txBox="1"/>
                <p:nvPr/>
              </p:nvSpPr>
              <p:spPr>
                <a:xfrm>
                  <a:off x="10189029" y="3035889"/>
                  <a:ext cx="29848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24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.</a:t>
                  </a:r>
                  <a:endParaRPr b="1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19" name="Shape 219"/>
                <p:cNvSpPr txBox="1"/>
                <p:nvPr/>
              </p:nvSpPr>
              <p:spPr>
                <a:xfrm>
                  <a:off x="10184093" y="3150440"/>
                  <a:ext cx="29848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24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.</a:t>
                  </a:r>
                  <a:endParaRPr b="1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  <p:grpSp>
          <p:nvGrpSpPr>
            <p:cNvPr id="220" name="Shape 220"/>
            <p:cNvGrpSpPr/>
            <p:nvPr/>
          </p:nvGrpSpPr>
          <p:grpSpPr>
            <a:xfrm>
              <a:off x="3876354" y="3605420"/>
              <a:ext cx="754743" cy="369332"/>
              <a:chOff x="6750401" y="3701642"/>
              <a:chExt cx="754743" cy="369332"/>
            </a:xfrm>
          </p:grpSpPr>
          <p:sp>
            <p:nvSpPr>
              <p:cNvPr id="221" name="Shape 221"/>
              <p:cNvSpPr/>
              <p:nvPr/>
            </p:nvSpPr>
            <p:spPr>
              <a:xfrm>
                <a:off x="6793945" y="3728220"/>
                <a:ext cx="703940" cy="301676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2" name="Shape 222"/>
              <p:cNvSpPr txBox="1"/>
              <p:nvPr/>
            </p:nvSpPr>
            <p:spPr>
              <a:xfrm>
                <a:off x="6750401" y="3701642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223" name="Shape 223"/>
            <p:cNvCxnSpPr>
              <a:stCxn id="177" idx="5"/>
              <a:endCxn id="222" idx="0"/>
            </p:cNvCxnSpPr>
            <p:nvPr/>
          </p:nvCxnSpPr>
          <p:spPr>
            <a:xfrm>
              <a:off x="3653819" y="3050890"/>
              <a:ext cx="600000" cy="5544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4271866" y="3933674"/>
              <a:ext cx="0" cy="607088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5" name="Shape 225"/>
            <p:cNvGrpSpPr/>
            <p:nvPr/>
          </p:nvGrpSpPr>
          <p:grpSpPr>
            <a:xfrm>
              <a:off x="2099343" y="3587278"/>
              <a:ext cx="754743" cy="369332"/>
              <a:chOff x="6750401" y="3701642"/>
              <a:chExt cx="754743" cy="369332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6793945" y="3728220"/>
                <a:ext cx="703940" cy="301676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7" name="Shape 227"/>
              <p:cNvSpPr txBox="1"/>
              <p:nvPr/>
            </p:nvSpPr>
            <p:spPr>
              <a:xfrm>
                <a:off x="6750401" y="3701642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228" name="Shape 228"/>
            <p:cNvCxnSpPr>
              <a:stCxn id="177" idx="3"/>
              <a:endCxn id="226" idx="0"/>
            </p:cNvCxnSpPr>
            <p:nvPr/>
          </p:nvCxnSpPr>
          <p:spPr>
            <a:xfrm flipH="1">
              <a:off x="2494904" y="3050890"/>
              <a:ext cx="633300" cy="5631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Shape 229"/>
            <p:cNvCxnSpPr>
              <a:stCxn id="226" idx="2"/>
            </p:cNvCxnSpPr>
            <p:nvPr/>
          </p:nvCxnSpPr>
          <p:spPr>
            <a:xfrm>
              <a:off x="2494857" y="3915532"/>
              <a:ext cx="0" cy="6072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0" name="Shape 230"/>
            <p:cNvGrpSpPr/>
            <p:nvPr/>
          </p:nvGrpSpPr>
          <p:grpSpPr>
            <a:xfrm>
              <a:off x="2339891" y="4327008"/>
              <a:ext cx="303416" cy="694734"/>
              <a:chOff x="10184093" y="2917371"/>
              <a:chExt cx="303416" cy="694734"/>
            </a:xfrm>
          </p:grpSpPr>
          <p:sp>
            <p:nvSpPr>
              <p:cNvPr id="231" name="Shape 231"/>
              <p:cNvSpPr txBox="1"/>
              <p:nvPr/>
            </p:nvSpPr>
            <p:spPr>
              <a:xfrm>
                <a:off x="10189029" y="2917371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32" name="Shape 232"/>
              <p:cNvSpPr txBox="1"/>
              <p:nvPr/>
            </p:nvSpPr>
            <p:spPr>
              <a:xfrm>
                <a:off x="10189029" y="3035889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>
                <a:off x="10184093" y="3150440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4131413" y="4330636"/>
              <a:ext cx="303416" cy="694734"/>
              <a:chOff x="10184093" y="2917371"/>
              <a:chExt cx="303416" cy="694734"/>
            </a:xfrm>
          </p:grpSpPr>
          <p:sp>
            <p:nvSpPr>
              <p:cNvPr id="235" name="Shape 235"/>
              <p:cNvSpPr txBox="1"/>
              <p:nvPr/>
            </p:nvSpPr>
            <p:spPr>
              <a:xfrm>
                <a:off x="10189029" y="2917371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36" name="Shape 236"/>
              <p:cNvSpPr txBox="1"/>
              <p:nvPr/>
            </p:nvSpPr>
            <p:spPr>
              <a:xfrm>
                <a:off x="10189029" y="3035889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37" name="Shape 237"/>
              <p:cNvSpPr txBox="1"/>
              <p:nvPr/>
            </p:nvSpPr>
            <p:spPr>
              <a:xfrm>
                <a:off x="10184093" y="3150440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238" name="Shape 238"/>
            <p:cNvGrpSpPr/>
            <p:nvPr/>
          </p:nvGrpSpPr>
          <p:grpSpPr>
            <a:xfrm>
              <a:off x="3006483" y="3599182"/>
              <a:ext cx="754743" cy="369332"/>
              <a:chOff x="6750401" y="3701642"/>
              <a:chExt cx="754743" cy="369332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6793945" y="3728220"/>
                <a:ext cx="703940" cy="301676"/>
              </a:xfrm>
              <a:prstGeom prst="rect">
                <a:avLst/>
              </a:prstGeom>
              <a:noFill/>
              <a:ln cap="flat" cmpd="sng" w="349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0" name="Shape 240"/>
              <p:cNvSpPr txBox="1"/>
              <p:nvPr/>
            </p:nvSpPr>
            <p:spPr>
              <a:xfrm>
                <a:off x="6750401" y="3701642"/>
                <a:ext cx="7547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Ramo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241" name="Shape 241"/>
            <p:cNvCxnSpPr>
              <a:stCxn id="177" idx="4"/>
              <a:endCxn id="239" idx="0"/>
            </p:cNvCxnSpPr>
            <p:nvPr/>
          </p:nvCxnSpPr>
          <p:spPr>
            <a:xfrm>
              <a:off x="3391011" y="3143352"/>
              <a:ext cx="11100" cy="4824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Shape 242"/>
            <p:cNvCxnSpPr>
              <a:stCxn id="239" idx="2"/>
            </p:cNvCxnSpPr>
            <p:nvPr/>
          </p:nvCxnSpPr>
          <p:spPr>
            <a:xfrm>
              <a:off x="3401997" y="3927436"/>
              <a:ext cx="0" cy="60720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3" name="Shape 243"/>
            <p:cNvGrpSpPr/>
            <p:nvPr/>
          </p:nvGrpSpPr>
          <p:grpSpPr>
            <a:xfrm>
              <a:off x="3247032" y="4338912"/>
              <a:ext cx="303416" cy="694734"/>
              <a:chOff x="10184093" y="2917371"/>
              <a:chExt cx="303416" cy="694734"/>
            </a:xfrm>
          </p:grpSpPr>
          <p:sp>
            <p:nvSpPr>
              <p:cNvPr id="244" name="Shape 244"/>
              <p:cNvSpPr txBox="1"/>
              <p:nvPr/>
            </p:nvSpPr>
            <p:spPr>
              <a:xfrm>
                <a:off x="10189029" y="2917371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5" name="Shape 245"/>
              <p:cNvSpPr txBox="1"/>
              <p:nvPr/>
            </p:nvSpPr>
            <p:spPr>
              <a:xfrm>
                <a:off x="10189029" y="3035889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6" name="Shape 246"/>
              <p:cNvSpPr txBox="1"/>
              <p:nvPr/>
            </p:nvSpPr>
            <p:spPr>
              <a:xfrm>
                <a:off x="10184093" y="3150440"/>
                <a:ext cx="2984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b="1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  <p:sp>
        <p:nvSpPr>
          <p:cNvPr id="247" name="Shape 247"/>
          <p:cNvSpPr txBox="1"/>
          <p:nvPr/>
        </p:nvSpPr>
        <p:spPr>
          <a:xfrm>
            <a:off x="1949423" y="5532310"/>
            <a:ext cx="50209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Cada nó testa um atributo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Cada ramo corresponde a um valor do atributo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Cada folha atribui uma classificação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 de aplicação para árvore de decisão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pt-BR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Diagnóstico médico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lang="pt-BR" sz="2600"/>
              <a:t>Diagnóstico</a:t>
            </a:r>
            <a:r>
              <a:rPr b="0" i="0" lang="pt-BR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equipamentos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pt-BR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de </a:t>
            </a:r>
            <a:r>
              <a:rPr lang="pt-BR" sz="2600"/>
              <a:t>crédito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pt-BR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de compra e venda</a:t>
            </a:r>
            <a:endParaRPr b="0" i="0" sz="2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Entropia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Caracteriza a (im)pureza dos dados: em um conjunto de dados, é uma medida da falta de homogeneidade dos dados de entrada em relação a sua classificação.</a:t>
            </a:r>
            <a:endParaRPr b="0" i="0" sz="2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 amostra completamente </a:t>
            </a:r>
            <a:r>
              <a:rPr lang="pt-BR" sz="2800"/>
              <a:t>homogênea</a:t>
            </a: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possui entropia igual a zero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Uma amostra completamente heter</a:t>
            </a:r>
            <a:r>
              <a:rPr lang="pt-BR" sz="2800"/>
              <a:t>o</a:t>
            </a: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pt-BR" sz="2800"/>
              <a:t>ê</a:t>
            </a: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nea possui entropia igual a 1</a:t>
            </a:r>
            <a:endParaRPr b="0" i="0" sz="2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Entropia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Dado uma coleção S de exemplos + e – de um conceito alvo, a entropia de S relativa a esta classificação booleana é:</a:t>
            </a:r>
            <a:endParaRPr/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P+ é a proporção de exemplos positivos em S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P- é a proporção de exemplos negativos em S</a:t>
            </a:r>
            <a:endParaRPr/>
          </a:p>
          <a:p>
            <a:pPr indent="-20066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33242" l="12648" r="15678" t="57383"/>
          <a:stretch/>
        </p:blipFill>
        <p:spPr>
          <a:xfrm>
            <a:off x="1590257" y="3949148"/>
            <a:ext cx="7209183" cy="53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Entropia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Uma coleção S com 14 exemplos sendo 9 positivos(sim) e 5 negativos (não) [9+, 5-] o valor da entropia é: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22462" l="3557" r="10012" t="48948"/>
          <a:stretch/>
        </p:blipFill>
        <p:spPr>
          <a:xfrm>
            <a:off x="1683026" y="4100975"/>
            <a:ext cx="7805531" cy="145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Ganho de informação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construção de uma árvore de decisão é guiada pelo objetivo de diminuir a entropia, ou seja, a aleatoriedade (dificuldade de previsão).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pt-BR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Ganho de Informação é a redução esperada na entropia causada pela partição dos exemplos de acordo com o teste no atributo A.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b="27288" l="2878" r="12468" t="54274"/>
          <a:stretch/>
        </p:blipFill>
        <p:spPr>
          <a:xfrm>
            <a:off x="910046" y="5178528"/>
            <a:ext cx="8131231" cy="99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565230" y="3048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Jogo de tênis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86" name="Shape 286"/>
          <p:cNvGraphicFramePr/>
          <p:nvPr/>
        </p:nvGraphicFramePr>
        <p:xfrm>
          <a:off x="2888972" y="1156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{BAB46A9B-DDB3-4224-B46B-071A9C8D6B2E}</a:tableStyleId>
              </a:tblPr>
              <a:tblGrid>
                <a:gridCol w="1240275"/>
                <a:gridCol w="1824375"/>
                <a:gridCol w="1326500"/>
                <a:gridCol w="1021625"/>
                <a:gridCol w="972250"/>
              </a:tblGrid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Tempo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Temperatura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Umidade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Vento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Joga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r>
                        <a:rPr lang="pt-BR" sz="1800"/>
                        <a:t>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Media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Nublado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Chuva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Baixa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Não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