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cas\Desktop\Autism%20Screening%20Data%20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cas\AppData\Roaming\Microsoft\Excel\Autism%20Screening%20Data%20Set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Lucas\Desktop\Autism%20Screening%20Data%20S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Autistas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Planilha1!$A$2:$A$12</c:f>
              <c:strCache>
                <c:ptCount val="11"/>
                <c:pt idx="0">
                  <c:v>Asian</c:v>
                </c:pt>
                <c:pt idx="1">
                  <c:v>Black</c:v>
                </c:pt>
                <c:pt idx="2">
                  <c:v>Hispanic</c:v>
                </c:pt>
                <c:pt idx="3">
                  <c:v>Latino</c:v>
                </c:pt>
                <c:pt idx="4">
                  <c:v>Middle-Eastern</c:v>
                </c:pt>
                <c:pt idx="5">
                  <c:v>Others</c:v>
                </c:pt>
                <c:pt idx="6">
                  <c:v>Pasifika</c:v>
                </c:pt>
                <c:pt idx="7">
                  <c:v>South-Asian</c:v>
                </c:pt>
                <c:pt idx="8">
                  <c:v>Turkish</c:v>
                </c:pt>
                <c:pt idx="9">
                  <c:v>White-European</c:v>
                </c:pt>
                <c:pt idx="10">
                  <c:v>Unknown</c:v>
                </c:pt>
              </c:strCache>
            </c:strRef>
          </c:cat>
          <c:val>
            <c:numRef>
              <c:f>Planilha1!$B$2:$B$12</c:f>
              <c:numCache>
                <c:formatCode>General</c:formatCode>
                <c:ptCount val="11"/>
                <c:pt idx="0">
                  <c:v>46</c:v>
                </c:pt>
                <c:pt idx="1">
                  <c:v>31</c:v>
                </c:pt>
                <c:pt idx="2">
                  <c:v>13</c:v>
                </c:pt>
                <c:pt idx="3">
                  <c:v>18</c:v>
                </c:pt>
                <c:pt idx="4">
                  <c:v>20</c:v>
                </c:pt>
                <c:pt idx="5">
                  <c:v>24</c:v>
                </c:pt>
                <c:pt idx="6">
                  <c:v>2</c:v>
                </c:pt>
                <c:pt idx="7">
                  <c:v>12</c:v>
                </c:pt>
                <c:pt idx="8">
                  <c:v>1</c:v>
                </c:pt>
                <c:pt idx="9">
                  <c:v>201</c:v>
                </c:pt>
                <c:pt idx="10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AD-46BA-A7AB-CC35EB7A1128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Não autistas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Planilha1!$A$2:$A$12</c:f>
              <c:strCache>
                <c:ptCount val="11"/>
                <c:pt idx="0">
                  <c:v>Asian</c:v>
                </c:pt>
                <c:pt idx="1">
                  <c:v>Black</c:v>
                </c:pt>
                <c:pt idx="2">
                  <c:v>Hispanic</c:v>
                </c:pt>
                <c:pt idx="3">
                  <c:v>Latino</c:v>
                </c:pt>
                <c:pt idx="4">
                  <c:v>Middle-Eastern</c:v>
                </c:pt>
                <c:pt idx="5">
                  <c:v>Others</c:v>
                </c:pt>
                <c:pt idx="6">
                  <c:v>Pasifika</c:v>
                </c:pt>
                <c:pt idx="7">
                  <c:v>South-Asian</c:v>
                </c:pt>
                <c:pt idx="8">
                  <c:v>Turkish</c:v>
                </c:pt>
                <c:pt idx="9">
                  <c:v>White-European</c:v>
                </c:pt>
                <c:pt idx="10">
                  <c:v>Unknown</c:v>
                </c:pt>
              </c:strCache>
            </c:strRef>
          </c:cat>
          <c:val>
            <c:numRef>
              <c:f>Planilha1!$C$2:$C$12</c:f>
              <c:numCache>
                <c:formatCode>General</c:formatCode>
                <c:ptCount val="11"/>
                <c:pt idx="0">
                  <c:v>139</c:v>
                </c:pt>
                <c:pt idx="1">
                  <c:v>34</c:v>
                </c:pt>
                <c:pt idx="2">
                  <c:v>12</c:v>
                </c:pt>
                <c:pt idx="3">
                  <c:v>15</c:v>
                </c:pt>
                <c:pt idx="4">
                  <c:v>107</c:v>
                </c:pt>
                <c:pt idx="5">
                  <c:v>33</c:v>
                </c:pt>
                <c:pt idx="6">
                  <c:v>12</c:v>
                </c:pt>
                <c:pt idx="7">
                  <c:v>48</c:v>
                </c:pt>
                <c:pt idx="8">
                  <c:v>7</c:v>
                </c:pt>
                <c:pt idx="9">
                  <c:v>180</c:v>
                </c:pt>
                <c:pt idx="10">
                  <c:v>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AD-46BA-A7AB-CC35EB7A112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466814976"/>
        <c:axId val="466809400"/>
      </c:barChart>
      <c:catAx>
        <c:axId val="466814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66809400"/>
        <c:crosses val="autoZero"/>
        <c:auto val="1"/>
        <c:lblAlgn val="ctr"/>
        <c:lblOffset val="100"/>
        <c:noMultiLvlLbl val="0"/>
      </c:catAx>
      <c:valAx>
        <c:axId val="466809400"/>
        <c:scaling>
          <c:orientation val="minMax"/>
          <c:max val="400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66814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Planilha1!$B$17</c:f>
              <c:strCache>
                <c:ptCount val="1"/>
                <c:pt idx="0">
                  <c:v>Possui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Planilha1!$A$18:$A$19</c:f>
              <c:strCache>
                <c:ptCount val="2"/>
                <c:pt idx="0">
                  <c:v>Jaundice</c:v>
                </c:pt>
                <c:pt idx="1">
                  <c:v>PDD</c:v>
                </c:pt>
              </c:strCache>
            </c:strRef>
          </c:cat>
          <c:val>
            <c:numRef>
              <c:f>Planilha1!$B$18:$B$19</c:f>
              <c:numCache>
                <c:formatCode>General</c:formatCode>
                <c:ptCount val="2"/>
                <c:pt idx="0">
                  <c:v>74</c:v>
                </c:pt>
                <c:pt idx="1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74-488F-A29D-2480BB2ACBE5}"/>
            </c:ext>
          </c:extLst>
        </c:ser>
        <c:ser>
          <c:idx val="1"/>
          <c:order val="1"/>
          <c:tx>
            <c:strRef>
              <c:f>Planilha1!$C$17</c:f>
              <c:strCache>
                <c:ptCount val="1"/>
                <c:pt idx="0">
                  <c:v>Não possui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Planilha1!$A$18:$A$19</c:f>
              <c:strCache>
                <c:ptCount val="2"/>
                <c:pt idx="0">
                  <c:v>Jaundice</c:v>
                </c:pt>
                <c:pt idx="1">
                  <c:v>PDD</c:v>
                </c:pt>
              </c:strCache>
            </c:strRef>
          </c:cat>
          <c:val>
            <c:numRef>
              <c:f>Planilha1!$C$18:$C$19</c:f>
              <c:numCache>
                <c:formatCode>General</c:formatCode>
                <c:ptCount val="2"/>
                <c:pt idx="0">
                  <c:v>91</c:v>
                </c:pt>
                <c:pt idx="1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74-488F-A29D-2480BB2ACBE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595743528"/>
        <c:axId val="595745496"/>
      </c:barChart>
      <c:catAx>
        <c:axId val="595743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95745496"/>
        <c:crosses val="autoZero"/>
        <c:auto val="1"/>
        <c:lblAlgn val="ctr"/>
        <c:lblOffset val="100"/>
        <c:noMultiLvlLbl val="0"/>
      </c:catAx>
      <c:valAx>
        <c:axId val="59574549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95743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Planilha1!$R$9:$R$15</cx:f>
        <cx:lvl ptCount="7">
          <cx:pt idx="0">MultinomialNB</cx:pt>
          <cx:pt idx="1">GaussianNB</cx:pt>
          <cx:pt idx="2">BernoulliNB</cx:pt>
          <cx:pt idx="3">AdaBoost</cx:pt>
          <cx:pt idx="4">RandomForest</cx:pt>
          <cx:pt idx="5">OneVsRest</cx:pt>
          <cx:pt idx="6">OneVsOne</cx:pt>
        </cx:lvl>
      </cx:strDim>
      <cx:numDim type="val">
        <cx:f>Planilha1!$S$9:$S$15</cx:f>
        <cx:lvl ptCount="7" formatCode="Geral">
          <cx:pt idx="0">82.620000000000005</cx:pt>
          <cx:pt idx="1">97.560000000000002</cx:pt>
          <cx:pt idx="2">96.340000000000003</cx:pt>
          <cx:pt idx="3">100</cx:pt>
          <cx:pt idx="4">100</cx:pt>
          <cx:pt idx="5">99.700000000000003</cx:pt>
          <cx:pt idx="6">99.700000000000003</cx:pt>
        </cx:lvl>
      </cx:numDim>
    </cx:data>
    <cx:data id="1">
      <cx:strDim type="cat">
        <cx:f>Planilha1!$R$9:$R$15</cx:f>
        <cx:lvl ptCount="7">
          <cx:pt idx="0">MultinomialNB</cx:pt>
          <cx:pt idx="1">GaussianNB</cx:pt>
          <cx:pt idx="2">BernoulliNB</cx:pt>
          <cx:pt idx="3">AdaBoost</cx:pt>
          <cx:pt idx="4">RandomForest</cx:pt>
          <cx:pt idx="5">OneVsRest</cx:pt>
          <cx:pt idx="6">OneVsOne</cx:pt>
        </cx:lvl>
      </cx:strDim>
      <cx:numDim type="val">
        <cx:f>Planilha1!$T$9:$T$15</cx:f>
        <cx:lvl ptCount="7" formatCode="Geral">
          <cx:pt idx="0">79.480000000000004</cx:pt>
          <cx:pt idx="1">96.870000000000005</cx:pt>
          <cx:pt idx="2">94.379999999999995</cx:pt>
          <cx:pt idx="3">100</cx:pt>
          <cx:pt idx="4">99.870000000000005</cx:pt>
          <cx:pt idx="5">99.349999999999994</cx:pt>
          <cx:pt idx="6">99.349999999999994</cx:pt>
        </cx:lvl>
      </cx:numDim>
    </cx:data>
  </cx:chartData>
  <cx:chart>
    <cx:plotArea>
      <cx:plotAreaRegion>
        <cx:series layoutId="boxWhisker" uniqueId="{561EEFCC-45D5-421C-BB10-0552719F1C1F}">
          <cx:tx>
            <cx:txData>
              <cx:f>Planilha1!$S$8</cx:f>
              <cx:v>30%</cx:v>
            </cx:txData>
          </cx:tx>
          <cx:dataId val="0"/>
          <cx:layoutPr>
            <cx:statistics quartileMethod="exclusive"/>
          </cx:layoutPr>
        </cx:series>
        <cx:series layoutId="boxWhisker" uniqueId="{50776C14-7574-4C2D-A731-873973BBEF6E}">
          <cx:tx>
            <cx:txData>
              <cx:f>Planilha1!$T$8</cx:f>
              <cx:v>5-fold</cx:v>
            </cx:txData>
          </cx:tx>
          <cx:dataId val="1"/>
          <cx:layoutPr>
            <cx:statistics quartileMethod="exclusive"/>
          </cx:layoutPr>
        </cx:series>
      </cx:plotAreaRegion>
      <cx:axis id="0">
        <cx:catScaling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200"/>
            </a:pPr>
            <a:endParaRPr lang="pt-BR" sz="1200" b="0" i="0" u="none" strike="noStrike" kern="1200" baseline="0">
              <a:solidFill>
                <a:prstClr val="black">
                  <a:lumMod val="65000"/>
                  <a:lumOff val="35000"/>
                </a:prstClr>
              </a:solidFill>
              <a:latin typeface="Trebuchet MS" panose="020B0603020202020204"/>
            </a:endParaRPr>
          </a:p>
        </cx:txPr>
      </cx:axis>
      <cx:axis id="1">
        <cx:valScaling max="100" min="75"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200"/>
            </a:pPr>
            <a:endParaRPr lang="pt-BR" sz="1200" b="0" i="0" u="none" strike="noStrike" kern="1200" baseline="0">
              <a:solidFill>
                <a:prstClr val="black">
                  <a:lumMod val="65000"/>
                  <a:lumOff val="35000"/>
                </a:prstClr>
              </a:solidFill>
              <a:latin typeface="Trebuchet MS" panose="020B0603020202020204"/>
            </a:endParaRPr>
          </a:p>
        </cx:txPr>
      </cx:axis>
    </cx:plotArea>
    <cx:legend pos="b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200"/>
          </a:pPr>
          <a:endParaRPr lang="pt-BR" sz="1200" b="0" i="0" u="none" strike="noStrike" kern="1200" baseline="0">
            <a:solidFill>
              <a:sysClr val="windowText" lastClr="000000">
                <a:lumMod val="65000"/>
                <a:lumOff val="35000"/>
              </a:sysClr>
            </a:solidFill>
            <a:latin typeface="Calibri" panose="020F0502020204030204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37BF-FAC8-4E5D-A450-4409AD14F2F9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A519-71B5-4C35-9538-ADE6DBD40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07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37BF-FAC8-4E5D-A450-4409AD14F2F9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A519-71B5-4C35-9538-ADE6DBD40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02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37BF-FAC8-4E5D-A450-4409AD14F2F9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A519-71B5-4C35-9538-ADE6DBD40BB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959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37BF-FAC8-4E5D-A450-4409AD14F2F9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A519-71B5-4C35-9538-ADE6DBD40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661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37BF-FAC8-4E5D-A450-4409AD14F2F9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A519-71B5-4C35-9538-ADE6DBD40BB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2339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37BF-FAC8-4E5D-A450-4409AD14F2F9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A519-71B5-4C35-9538-ADE6DBD40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922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37BF-FAC8-4E5D-A450-4409AD14F2F9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A519-71B5-4C35-9538-ADE6DBD40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456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37BF-FAC8-4E5D-A450-4409AD14F2F9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A519-71B5-4C35-9538-ADE6DBD40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06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37BF-FAC8-4E5D-A450-4409AD14F2F9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A519-71B5-4C35-9538-ADE6DBD40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65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37BF-FAC8-4E5D-A450-4409AD14F2F9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A519-71B5-4C35-9538-ADE6DBD40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43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37BF-FAC8-4E5D-A450-4409AD14F2F9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A519-71B5-4C35-9538-ADE6DBD40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07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37BF-FAC8-4E5D-A450-4409AD14F2F9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A519-71B5-4C35-9538-ADE6DBD40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02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37BF-FAC8-4E5D-A450-4409AD14F2F9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A519-71B5-4C35-9538-ADE6DBD40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88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37BF-FAC8-4E5D-A450-4409AD14F2F9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A519-71B5-4C35-9538-ADE6DBD40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19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37BF-FAC8-4E5D-A450-4409AD14F2F9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A519-71B5-4C35-9538-ADE6DBD40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96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A519-71B5-4C35-9538-ADE6DBD40BB1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37BF-FAC8-4E5D-A450-4409AD14F2F9}" type="datetimeFigureOut">
              <a:rPr lang="pt-BR" smtClean="0"/>
              <a:t>20/02/2018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53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137BF-FAC8-4E5D-A450-4409AD14F2F9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15A519-71B5-4C35-9538-ADE6DBD40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14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8F158-378B-4C59-A19C-A9023E5E8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165" y="2404534"/>
            <a:ext cx="8266838" cy="1646302"/>
          </a:xfrm>
        </p:spPr>
        <p:txBody>
          <a:bodyPr/>
          <a:lstStyle/>
          <a:p>
            <a:r>
              <a:rPr lang="en-US" dirty="0"/>
              <a:t>Autism Screening Data Set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1A19A9-5157-4CCA-A517-2F90B234B1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Data Set para predição de autismo</a:t>
            </a:r>
          </a:p>
          <a:p>
            <a:endParaRPr lang="pt-BR" dirty="0"/>
          </a:p>
          <a:p>
            <a:r>
              <a:rPr lang="pt-BR" dirty="0"/>
              <a:t>Lucas Rodrigues</a:t>
            </a:r>
          </a:p>
        </p:txBody>
      </p:sp>
    </p:spTree>
    <p:extLst>
      <p:ext uri="{BB962C8B-B14F-4D97-AF65-F5344CB8AC3E}">
        <p14:creationId xmlns:p14="http://schemas.microsoft.com/office/powerpoint/2010/main" val="837916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0FE2A-FECC-422C-8C53-A3B95A63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  <a:br>
              <a:rPr lang="pt-BR" dirty="0"/>
            </a:br>
            <a:endParaRPr lang="pt-BR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B6B20D6F-BD07-4536-8E04-5577F047A04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26676819"/>
                  </p:ext>
                </p:extLst>
              </p:nvPr>
            </p:nvGraphicFramePr>
            <p:xfrm>
              <a:off x="677863" y="1378226"/>
              <a:ext cx="8596312" cy="527436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B6B20D6F-BD07-4536-8E04-5577F047A04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1378226"/>
                <a:ext cx="8596312" cy="527436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008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EC613-C7F7-4871-A76E-5EAF33EDD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Instâncias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2DD78D-C646-4850-A4B3-76858EEB1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Adultos – 704</a:t>
            </a:r>
          </a:p>
          <a:p>
            <a:r>
              <a:rPr lang="pt-BR" dirty="0"/>
              <a:t>Adolescentes – 104</a:t>
            </a:r>
          </a:p>
          <a:p>
            <a:r>
              <a:rPr lang="pt-BR" dirty="0"/>
              <a:t>Crianças – 292</a:t>
            </a:r>
          </a:p>
          <a:p>
            <a:r>
              <a:rPr lang="pt-BR" dirty="0"/>
              <a:t>Total – 1100</a:t>
            </a:r>
          </a:p>
        </p:txBody>
      </p:sp>
    </p:spTree>
    <p:extLst>
      <p:ext uri="{BB962C8B-B14F-4D97-AF65-F5344CB8AC3E}">
        <p14:creationId xmlns:p14="http://schemas.microsoft.com/office/powerpoint/2010/main" val="229943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D4C8E-291E-4E60-AE3B-B729CC16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Colunas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32CF48-0731-40D0-9858-0F73CD800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850979" cy="3880773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Q1 - Q10 (binário) : Questões de 1 a 10 de respostas de sim/não</a:t>
            </a:r>
          </a:p>
          <a:p>
            <a:r>
              <a:rPr lang="pt-BR" dirty="0"/>
              <a:t>Age (inteiro) : Idade em anos</a:t>
            </a:r>
          </a:p>
          <a:p>
            <a:r>
              <a:rPr lang="pt-BR" dirty="0" err="1"/>
              <a:t>Gender</a:t>
            </a:r>
            <a:r>
              <a:rPr lang="pt-BR" dirty="0"/>
              <a:t> (</a:t>
            </a:r>
            <a:r>
              <a:rPr lang="pt-BR" dirty="0" err="1"/>
              <a:t>string</a:t>
            </a:r>
            <a:r>
              <a:rPr lang="pt-BR" dirty="0"/>
              <a:t>) : Gênero (sexo)</a:t>
            </a:r>
          </a:p>
          <a:p>
            <a:r>
              <a:rPr lang="pt-BR" dirty="0" err="1"/>
              <a:t>Ethnicity</a:t>
            </a:r>
            <a:r>
              <a:rPr lang="pt-BR" dirty="0"/>
              <a:t> (</a:t>
            </a:r>
            <a:r>
              <a:rPr lang="pt-BR" dirty="0" err="1"/>
              <a:t>string</a:t>
            </a:r>
            <a:r>
              <a:rPr lang="pt-BR" dirty="0"/>
              <a:t>) : Etnia</a:t>
            </a:r>
          </a:p>
          <a:p>
            <a:r>
              <a:rPr lang="pt-BR" dirty="0" err="1"/>
              <a:t>Jaundice</a:t>
            </a:r>
            <a:r>
              <a:rPr lang="pt-BR" dirty="0"/>
              <a:t> (booleano) : Nascido com icterícia</a:t>
            </a:r>
          </a:p>
          <a:p>
            <a:r>
              <a:rPr lang="pt-BR" dirty="0" err="1"/>
              <a:t>Pdd</a:t>
            </a:r>
            <a:r>
              <a:rPr lang="pt-BR" dirty="0"/>
              <a:t> (booleano) : Membro próximo da família com algum transtorno invasivo do desenvolvimento </a:t>
            </a:r>
          </a:p>
          <a:p>
            <a:r>
              <a:rPr lang="pt-BR" dirty="0" err="1"/>
              <a:t>Country_off_res</a:t>
            </a:r>
            <a:r>
              <a:rPr lang="pt-BR" dirty="0"/>
              <a:t> (</a:t>
            </a:r>
            <a:r>
              <a:rPr lang="pt-BR" dirty="0" err="1"/>
              <a:t>string</a:t>
            </a:r>
            <a:r>
              <a:rPr lang="pt-BR" dirty="0"/>
              <a:t>) : País que mora</a:t>
            </a:r>
          </a:p>
          <a:p>
            <a:r>
              <a:rPr lang="pt-BR" dirty="0" err="1"/>
              <a:t>Used_app_before</a:t>
            </a:r>
            <a:r>
              <a:rPr lang="pt-BR" dirty="0"/>
              <a:t> (booleano) : Usou aplicativo de detecção antes</a:t>
            </a:r>
          </a:p>
          <a:p>
            <a:r>
              <a:rPr lang="pt-BR" dirty="0" err="1"/>
              <a:t>Result</a:t>
            </a:r>
            <a:r>
              <a:rPr lang="pt-BR" dirty="0"/>
              <a:t> (inteiro) : Soma das questões</a:t>
            </a:r>
          </a:p>
          <a:p>
            <a:r>
              <a:rPr lang="pt-BR" dirty="0" err="1"/>
              <a:t>Age_desc</a:t>
            </a:r>
            <a:r>
              <a:rPr lang="pt-BR" dirty="0"/>
              <a:t> (</a:t>
            </a:r>
            <a:r>
              <a:rPr lang="pt-BR" dirty="0" err="1"/>
              <a:t>string</a:t>
            </a:r>
            <a:r>
              <a:rPr lang="pt-BR" dirty="0"/>
              <a:t>) : Descrição da idade (divisão em grupos)</a:t>
            </a:r>
          </a:p>
          <a:p>
            <a:r>
              <a:rPr lang="pt-BR" dirty="0" err="1"/>
              <a:t>Relation</a:t>
            </a:r>
            <a:r>
              <a:rPr lang="pt-BR" dirty="0"/>
              <a:t> (</a:t>
            </a:r>
            <a:r>
              <a:rPr lang="pt-BR" dirty="0" err="1"/>
              <a:t>string</a:t>
            </a:r>
            <a:r>
              <a:rPr lang="pt-BR" dirty="0"/>
              <a:t>) : Quem fez o teste</a:t>
            </a:r>
          </a:p>
          <a:p>
            <a:r>
              <a:rPr lang="pt-BR" dirty="0" err="1"/>
              <a:t>Classification</a:t>
            </a:r>
            <a:r>
              <a:rPr lang="pt-BR" dirty="0"/>
              <a:t> (booleano): Tem ou não autismo</a:t>
            </a:r>
          </a:p>
        </p:txBody>
      </p:sp>
    </p:spTree>
    <p:extLst>
      <p:ext uri="{BB962C8B-B14F-4D97-AF65-F5344CB8AC3E}">
        <p14:creationId xmlns:p14="http://schemas.microsoft.com/office/powerpoint/2010/main" val="2258172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F6B22-A00B-4CE5-B64A-07ABCD074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Campos nulos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483D42-4E29-4521-8109-A71A223A4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268411"/>
          </a:xfrm>
        </p:spPr>
        <p:txBody>
          <a:bodyPr/>
          <a:lstStyle/>
          <a:p>
            <a:r>
              <a:rPr lang="pt-BR" dirty="0"/>
              <a:t>Age : 6 instâncias nulas</a:t>
            </a:r>
          </a:p>
          <a:p>
            <a:r>
              <a:rPr lang="pt-BR" dirty="0" err="1"/>
              <a:t>Ethnicity</a:t>
            </a:r>
            <a:r>
              <a:rPr lang="pt-BR" dirty="0"/>
              <a:t> : 144 instâncias nulas</a:t>
            </a:r>
          </a:p>
          <a:p>
            <a:r>
              <a:rPr lang="pt-BR" dirty="0" err="1"/>
              <a:t>Relation</a:t>
            </a:r>
            <a:r>
              <a:rPr lang="pt-BR" dirty="0"/>
              <a:t> : 144 instâncias nulas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6072894-98F7-4AD5-8ED7-0FB95230F4EB}"/>
              </a:ext>
            </a:extLst>
          </p:cNvPr>
          <p:cNvSpPr txBox="1">
            <a:spLocks/>
          </p:cNvSpPr>
          <p:nvPr/>
        </p:nvSpPr>
        <p:spPr>
          <a:xfrm>
            <a:off x="679854" y="386300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Variáveis categóricas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9A87585-6C7B-47CC-B5D6-A307DC179F40}"/>
              </a:ext>
            </a:extLst>
          </p:cNvPr>
          <p:cNvSpPr txBox="1">
            <a:spLocks/>
          </p:cNvSpPr>
          <p:nvPr/>
        </p:nvSpPr>
        <p:spPr>
          <a:xfrm>
            <a:off x="679854" y="5413998"/>
            <a:ext cx="8596668" cy="834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Age_desc</a:t>
            </a:r>
            <a:r>
              <a:rPr lang="pt-BR" dirty="0"/>
              <a:t> : Divide as idades em grupos</a:t>
            </a:r>
          </a:p>
          <a:p>
            <a:r>
              <a:rPr lang="pt-BR" dirty="0" err="1"/>
              <a:t>Ethnicity</a:t>
            </a:r>
            <a:r>
              <a:rPr lang="pt-BR" dirty="0"/>
              <a:t> : Divide as pessoas em etnias</a:t>
            </a:r>
          </a:p>
        </p:txBody>
      </p:sp>
    </p:spTree>
    <p:extLst>
      <p:ext uri="{BB962C8B-B14F-4D97-AF65-F5344CB8AC3E}">
        <p14:creationId xmlns:p14="http://schemas.microsoft.com/office/powerpoint/2010/main" val="3529236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F6B22-A00B-4CE5-B64A-07ABCD074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Campos descartados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483D42-4E29-4521-8109-A71A223A4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Country</a:t>
            </a:r>
            <a:r>
              <a:rPr lang="en-US" dirty="0"/>
              <a:t>_</a:t>
            </a:r>
            <a:r>
              <a:rPr lang="en-US" dirty="0" err="1"/>
              <a:t>off_res</a:t>
            </a:r>
            <a:endParaRPr lang="en-US" dirty="0"/>
          </a:p>
          <a:p>
            <a:r>
              <a:rPr lang="en-US" dirty="0" err="1"/>
              <a:t>Age_desc</a:t>
            </a:r>
            <a:endParaRPr lang="en-US" dirty="0"/>
          </a:p>
          <a:p>
            <a:r>
              <a:rPr lang="en-US" dirty="0" err="1"/>
              <a:t>Used_app_before</a:t>
            </a:r>
            <a:endParaRPr lang="en-US" dirty="0"/>
          </a:p>
          <a:p>
            <a:r>
              <a:rPr lang="en-US" dirty="0"/>
              <a:t>Relation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601980C1-95CA-4E74-AA05-B3DA8FC9CAB8}"/>
              </a:ext>
            </a:extLst>
          </p:cNvPr>
          <p:cNvSpPr txBox="1">
            <a:spLocks/>
          </p:cNvSpPr>
          <p:nvPr/>
        </p:nvSpPr>
        <p:spPr>
          <a:xfrm>
            <a:off x="677334" y="5483572"/>
            <a:ext cx="8596668" cy="1268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368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AB256-A7E6-4B7E-B109-FED1C531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Pessoas por etnia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43C14BAE-066B-4CD6-83DD-BB06A29258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872315"/>
              </p:ext>
            </p:extLst>
          </p:nvPr>
        </p:nvGraphicFramePr>
        <p:xfrm>
          <a:off x="677863" y="1338470"/>
          <a:ext cx="8596312" cy="5300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16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FBE19-89E8-4EDD-BC96-85BF424F9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Autistas por icterícias e parentes com transtorno invasivo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494A5DF4-A806-4FBF-95B5-B2246871CB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7488494"/>
              </p:ext>
            </p:extLst>
          </p:nvPr>
        </p:nvGraphicFramePr>
        <p:xfrm>
          <a:off x="677863" y="1930400"/>
          <a:ext cx="8596312" cy="4756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9930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433BCC-FEBD-42DD-93FF-B65E5543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aplicados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EBA439-2A65-447B-91E2-C2183A043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MultinomialNB</a:t>
            </a:r>
            <a:endParaRPr lang="pt-BR" dirty="0"/>
          </a:p>
          <a:p>
            <a:r>
              <a:rPr lang="pt-BR" dirty="0" err="1"/>
              <a:t>GaussianNB</a:t>
            </a:r>
            <a:endParaRPr lang="pt-BR" dirty="0"/>
          </a:p>
          <a:p>
            <a:r>
              <a:rPr lang="pt-BR" dirty="0" err="1"/>
              <a:t>BernoulliNB</a:t>
            </a:r>
            <a:endParaRPr lang="pt-BR" dirty="0"/>
          </a:p>
          <a:p>
            <a:r>
              <a:rPr lang="pt-BR" dirty="0" err="1"/>
              <a:t>AdaBoostClassifier</a:t>
            </a:r>
            <a:endParaRPr lang="pt-BR" dirty="0"/>
          </a:p>
          <a:p>
            <a:r>
              <a:rPr lang="pt-BR" dirty="0" err="1"/>
              <a:t>RandomForestClassifier</a:t>
            </a:r>
            <a:endParaRPr lang="pt-BR" dirty="0"/>
          </a:p>
          <a:p>
            <a:r>
              <a:rPr lang="pt-BR" dirty="0" err="1"/>
              <a:t>OneVsRestClassifier</a:t>
            </a:r>
            <a:endParaRPr lang="pt-BR" dirty="0"/>
          </a:p>
          <a:p>
            <a:r>
              <a:rPr lang="pt-BR" dirty="0" err="1"/>
              <a:t>OneVsOneClassifier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531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433BCC-FEBD-42DD-93FF-B65E5543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EBA439-2A65-447B-91E2-C2183A043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454148"/>
          </a:xfrm>
        </p:spPr>
        <p:txBody>
          <a:bodyPr/>
          <a:lstStyle/>
          <a:p>
            <a:r>
              <a:rPr lang="pt-BR" dirty="0"/>
              <a:t>70% para treino</a:t>
            </a:r>
          </a:p>
          <a:p>
            <a:r>
              <a:rPr lang="pt-BR" dirty="0"/>
              <a:t>30% para teste</a:t>
            </a:r>
          </a:p>
          <a:p>
            <a:r>
              <a:rPr lang="pt-BR" dirty="0"/>
              <a:t>5-fold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E72FEA7-7148-4830-BB51-AE686633C3B9}"/>
              </a:ext>
            </a:extLst>
          </p:cNvPr>
          <p:cNvSpPr txBox="1">
            <a:spLocks/>
          </p:cNvSpPr>
          <p:nvPr/>
        </p:nvSpPr>
        <p:spPr>
          <a:xfrm>
            <a:off x="677334" y="361473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Parametrização dos dados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E227125-8FD9-40C7-A278-FB1892E75BD2}"/>
              </a:ext>
            </a:extLst>
          </p:cNvPr>
          <p:cNvSpPr txBox="1">
            <a:spLocks/>
          </p:cNvSpPr>
          <p:nvPr/>
        </p:nvSpPr>
        <p:spPr>
          <a:xfrm>
            <a:off x="677334" y="5165728"/>
            <a:ext cx="8596668" cy="1454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Age : 6 instâncias nulas eliminadas</a:t>
            </a:r>
          </a:p>
          <a:p>
            <a:r>
              <a:rPr lang="pt-BR" dirty="0"/>
              <a:t>Campos todos convertidos para inteiro</a:t>
            </a:r>
          </a:p>
          <a:p>
            <a:r>
              <a:rPr lang="pt-BR" dirty="0"/>
              <a:t>Análise de matriz de confusão</a:t>
            </a:r>
          </a:p>
        </p:txBody>
      </p:sp>
    </p:spTree>
    <p:extLst>
      <p:ext uri="{BB962C8B-B14F-4D97-AF65-F5344CB8AC3E}">
        <p14:creationId xmlns:p14="http://schemas.microsoft.com/office/powerpoint/2010/main" val="42083026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213</TotalTime>
  <Words>259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Facetado</vt:lpstr>
      <vt:lpstr>Autism Screening Data Set</vt:lpstr>
      <vt:lpstr>Instâncias</vt:lpstr>
      <vt:lpstr>Colunas</vt:lpstr>
      <vt:lpstr>Campos nulos</vt:lpstr>
      <vt:lpstr>Campos descartados</vt:lpstr>
      <vt:lpstr>Pessoas por etnia</vt:lpstr>
      <vt:lpstr>Autistas por icterícias e parentes com transtorno invasivo</vt:lpstr>
      <vt:lpstr>Algoritmos aplicados</vt:lpstr>
      <vt:lpstr>Uso dos dados</vt:lpstr>
      <vt:lpstr>Resultados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Autism Screening Data Set</dc:title>
  <dc:creator>Lucas</dc:creator>
  <cp:lastModifiedBy>Lucas</cp:lastModifiedBy>
  <cp:revision>23</cp:revision>
  <dcterms:created xsi:type="dcterms:W3CDTF">2018-02-15T19:44:21Z</dcterms:created>
  <dcterms:modified xsi:type="dcterms:W3CDTF">2018-02-20T17:23:32Z</dcterms:modified>
</cp:coreProperties>
</file>