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91" r:id="rId6"/>
    <p:sldId id="261" r:id="rId7"/>
    <p:sldId id="260" r:id="rId8"/>
    <p:sldId id="290" r:id="rId9"/>
    <p:sldId id="286" r:id="rId10"/>
    <p:sldId id="292" r:id="rId11"/>
    <p:sldId id="272" r:id="rId12"/>
    <p:sldId id="273" r:id="rId13"/>
    <p:sldId id="276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HK Grotesk Bold" panose="020B0604020202020204" charset="-52"/>
      <p:regular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484"/>
    <a:srgbClr val="173554"/>
    <a:srgbClr val="84D8D8"/>
    <a:srgbClr val="EBE39D"/>
    <a:srgbClr val="CFECFA"/>
    <a:srgbClr val="2A2C2F"/>
    <a:srgbClr val="F4F4F4"/>
    <a:srgbClr val="C4DDE4"/>
    <a:srgbClr val="CBE1E7"/>
    <a:srgbClr val="593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6" d="100"/>
          <a:sy n="76" d="100"/>
        </p:scale>
        <p:origin x="4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AA330-7600-489F-A497-B036C58D298A}" type="datetimeFigureOut">
              <a:rPr lang="ru-RU" smtClean="0"/>
              <a:t>30.07.2024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6A2A3-4F8F-480F-B76C-393259DA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63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6A2A3-4F8F-480F-B76C-393259DA4DE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50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+nwzzepiWmvsyMGJi" TargetMode="External"/><Relationship Id="rId7" Type="http://schemas.openxmlformats.org/officeDocument/2006/relationships/image" Target="../media/image30.svg"/><Relationship Id="rId2" Type="http://schemas.openxmlformats.org/officeDocument/2006/relationships/hyperlink" Target="https://t.me/+tBRbxvP95B85NTcy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hyperlink" Target="https://t.me/+RAAp-aRhfdpiMWYy" TargetMode="External"/><Relationship Id="rId4" Type="http://schemas.openxmlformats.org/officeDocument/2006/relationships/hyperlink" Target="https://t.me/+JbYCMI2hpy1lMDE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svg"/><Relationship Id="rId12" Type="http://schemas.microsoft.com/office/2007/relationships/hdphoto" Target="../media/hdphoto5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microsoft.com/office/2007/relationships/hdphoto" Target="../media/hdphoto4.wdp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8473CD1D-9826-4CBC-B883-F801E755B969}"/>
              </a:ext>
            </a:extLst>
          </p:cNvPr>
          <p:cNvGrpSpPr/>
          <p:nvPr/>
        </p:nvGrpSpPr>
        <p:grpSpPr>
          <a:xfrm>
            <a:off x="874262" y="8233292"/>
            <a:ext cx="5103751" cy="1692250"/>
            <a:chOff x="874262" y="8233292"/>
            <a:chExt cx="5103751" cy="1692250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4CAC7A2A-644A-414E-8974-33FFC5BBCD2D}"/>
                </a:ext>
              </a:extLst>
            </p:cNvPr>
            <p:cNvGrpSpPr/>
            <p:nvPr/>
          </p:nvGrpSpPr>
          <p:grpSpPr>
            <a:xfrm>
              <a:off x="874262" y="8233292"/>
              <a:ext cx="5103751" cy="1524547"/>
              <a:chOff x="874262" y="8233292"/>
              <a:chExt cx="5103751" cy="1524547"/>
            </a:xfrm>
          </p:grpSpPr>
          <p:grpSp>
            <p:nvGrpSpPr>
              <p:cNvPr id="3" name="Group 3"/>
              <p:cNvGrpSpPr/>
              <p:nvPr/>
            </p:nvGrpSpPr>
            <p:grpSpPr>
              <a:xfrm>
                <a:off x="874262" y="8233292"/>
                <a:ext cx="5103751" cy="1515546"/>
                <a:chOff x="0" y="0"/>
                <a:chExt cx="5324026" cy="1069247"/>
              </a:xfrm>
            </p:grpSpPr>
            <p:sp>
              <p:nvSpPr>
                <p:cNvPr id="4" name="Freeform 4"/>
                <p:cNvSpPr/>
                <p:nvPr/>
              </p:nvSpPr>
              <p:spPr>
                <a:xfrm>
                  <a:off x="92710" y="106680"/>
                  <a:ext cx="5219886" cy="949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9886" h="949867">
                      <a:moveTo>
                        <a:pt x="5193216" y="760637"/>
                      </a:moveTo>
                      <a:cubicBezTo>
                        <a:pt x="5193216" y="848267"/>
                        <a:pt x="5117016" y="919387"/>
                        <a:pt x="5035736" y="919387"/>
                      </a:cubicBezTo>
                      <a:lnTo>
                        <a:pt x="66040" y="919387"/>
                      </a:lnTo>
                      <a:cubicBezTo>
                        <a:pt x="43180" y="919387"/>
                        <a:pt x="20320" y="914307"/>
                        <a:pt x="0" y="905417"/>
                      </a:cubicBezTo>
                      <a:cubicBezTo>
                        <a:pt x="26670" y="933357"/>
                        <a:pt x="63500" y="949867"/>
                        <a:pt x="127397" y="949867"/>
                      </a:cubicBezTo>
                      <a:lnTo>
                        <a:pt x="5073836" y="949867"/>
                      </a:lnTo>
                      <a:cubicBezTo>
                        <a:pt x="5153846" y="949867"/>
                        <a:pt x="5219886" y="883827"/>
                        <a:pt x="5219886" y="803817"/>
                      </a:cubicBezTo>
                      <a:lnTo>
                        <a:pt x="5219886" y="95250"/>
                      </a:lnTo>
                      <a:cubicBezTo>
                        <a:pt x="5219886" y="58420"/>
                        <a:pt x="5205916" y="25400"/>
                        <a:pt x="5184326" y="0"/>
                      </a:cubicBezTo>
                      <a:cubicBezTo>
                        <a:pt x="5190676" y="16510"/>
                        <a:pt x="5193216" y="34290"/>
                        <a:pt x="5193216" y="52070"/>
                      </a:cubicBezTo>
                      <a:lnTo>
                        <a:pt x="5193216" y="760637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  <p:sp>
              <p:nvSpPr>
                <p:cNvPr id="5" name="Freeform 5"/>
                <p:cNvSpPr/>
                <p:nvPr/>
              </p:nvSpPr>
              <p:spPr>
                <a:xfrm>
                  <a:off x="12700" y="12700"/>
                  <a:ext cx="5259256" cy="1000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9256" h="1000667">
                      <a:moveTo>
                        <a:pt x="146050" y="1000667"/>
                      </a:moveTo>
                      <a:lnTo>
                        <a:pt x="5113206" y="1000667"/>
                      </a:lnTo>
                      <a:cubicBezTo>
                        <a:pt x="5193216" y="1000667"/>
                        <a:pt x="5259256" y="934627"/>
                        <a:pt x="5259256" y="854617"/>
                      </a:cubicBezTo>
                      <a:lnTo>
                        <a:pt x="5259256" y="146050"/>
                      </a:lnTo>
                      <a:cubicBezTo>
                        <a:pt x="5259256" y="66040"/>
                        <a:pt x="5193216" y="0"/>
                        <a:pt x="5113206" y="0"/>
                      </a:cubicBezTo>
                      <a:lnTo>
                        <a:pt x="146050" y="0"/>
                      </a:lnTo>
                      <a:cubicBezTo>
                        <a:pt x="66040" y="0"/>
                        <a:pt x="0" y="66040"/>
                        <a:pt x="0" y="146050"/>
                      </a:cubicBezTo>
                      <a:lnTo>
                        <a:pt x="0" y="854617"/>
                      </a:lnTo>
                      <a:cubicBezTo>
                        <a:pt x="0" y="935897"/>
                        <a:pt x="66040" y="1000667"/>
                        <a:pt x="146050" y="1000667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</p:spPr>
            </p:sp>
            <p:sp>
              <p:nvSpPr>
                <p:cNvPr id="6" name="Freeform 6"/>
                <p:cNvSpPr/>
                <p:nvPr/>
              </p:nvSpPr>
              <p:spPr>
                <a:xfrm>
                  <a:off x="0" y="0"/>
                  <a:ext cx="5324026" cy="106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026" h="1069247">
                      <a:moveTo>
                        <a:pt x="5260526" y="74930"/>
                      </a:moveTo>
                      <a:cubicBezTo>
                        <a:pt x="5232586" y="30480"/>
                        <a:pt x="5183056" y="0"/>
                        <a:pt x="5125906" y="0"/>
                      </a:cubicBezTo>
                      <a:lnTo>
                        <a:pt x="158750" y="0"/>
                      </a:lnTo>
                      <a:cubicBezTo>
                        <a:pt x="71120" y="0"/>
                        <a:pt x="0" y="71120"/>
                        <a:pt x="0" y="158750"/>
                      </a:cubicBezTo>
                      <a:lnTo>
                        <a:pt x="0" y="867317"/>
                      </a:lnTo>
                      <a:cubicBezTo>
                        <a:pt x="0" y="919387"/>
                        <a:pt x="25400" y="965107"/>
                        <a:pt x="63500" y="994317"/>
                      </a:cubicBezTo>
                      <a:cubicBezTo>
                        <a:pt x="91440" y="1038767"/>
                        <a:pt x="140970" y="1069247"/>
                        <a:pt x="225006" y="1069247"/>
                      </a:cubicBezTo>
                      <a:lnTo>
                        <a:pt x="5165276" y="1069247"/>
                      </a:lnTo>
                      <a:cubicBezTo>
                        <a:pt x="5252906" y="1069247"/>
                        <a:pt x="5324026" y="998127"/>
                        <a:pt x="5324026" y="910497"/>
                      </a:cubicBezTo>
                      <a:lnTo>
                        <a:pt x="5324026" y="201930"/>
                      </a:lnTo>
                      <a:cubicBezTo>
                        <a:pt x="5324026" y="149860"/>
                        <a:pt x="5298626" y="104140"/>
                        <a:pt x="5260526" y="74930"/>
                      </a:cubicBezTo>
                      <a:close/>
                      <a:moveTo>
                        <a:pt x="12700" y="867317"/>
                      </a:moveTo>
                      <a:lnTo>
                        <a:pt x="12700" y="158750"/>
                      </a:lnTo>
                      <a:cubicBezTo>
                        <a:pt x="12700" y="78740"/>
                        <a:pt x="78740" y="12700"/>
                        <a:pt x="158750" y="12700"/>
                      </a:cubicBezTo>
                      <a:lnTo>
                        <a:pt x="5125906" y="12700"/>
                      </a:lnTo>
                      <a:cubicBezTo>
                        <a:pt x="5205916" y="12700"/>
                        <a:pt x="5271956" y="78740"/>
                        <a:pt x="5271956" y="158750"/>
                      </a:cubicBezTo>
                      <a:lnTo>
                        <a:pt x="5271956" y="867317"/>
                      </a:lnTo>
                      <a:cubicBezTo>
                        <a:pt x="5271956" y="947327"/>
                        <a:pt x="5205916" y="1013367"/>
                        <a:pt x="5125906" y="1013367"/>
                      </a:cubicBezTo>
                      <a:lnTo>
                        <a:pt x="158750" y="1013367"/>
                      </a:lnTo>
                      <a:cubicBezTo>
                        <a:pt x="78740" y="1013367"/>
                        <a:pt x="12700" y="948597"/>
                        <a:pt x="12700" y="867317"/>
                      </a:cubicBezTo>
                      <a:close/>
                      <a:moveTo>
                        <a:pt x="5312596" y="910497"/>
                      </a:moveTo>
                      <a:cubicBezTo>
                        <a:pt x="5312596" y="990507"/>
                        <a:pt x="5245286" y="1056547"/>
                        <a:pt x="5165276" y="1056547"/>
                      </a:cubicBezTo>
                      <a:lnTo>
                        <a:pt x="225006" y="1056547"/>
                      </a:lnTo>
                      <a:cubicBezTo>
                        <a:pt x="157480" y="1056547"/>
                        <a:pt x="120650" y="1040037"/>
                        <a:pt x="93980" y="1012097"/>
                      </a:cubicBezTo>
                      <a:cubicBezTo>
                        <a:pt x="114300" y="1020987"/>
                        <a:pt x="135890" y="1026067"/>
                        <a:pt x="160020" y="1026067"/>
                      </a:cubicBezTo>
                      <a:lnTo>
                        <a:pt x="5127176" y="1026067"/>
                      </a:lnTo>
                      <a:cubicBezTo>
                        <a:pt x="5214806" y="1026067"/>
                        <a:pt x="5285926" y="954947"/>
                        <a:pt x="5285926" y="867317"/>
                      </a:cubicBezTo>
                      <a:lnTo>
                        <a:pt x="5285926" y="158750"/>
                      </a:lnTo>
                      <a:cubicBezTo>
                        <a:pt x="5285926" y="140970"/>
                        <a:pt x="5282116" y="123190"/>
                        <a:pt x="5277036" y="106680"/>
                      </a:cubicBezTo>
                      <a:cubicBezTo>
                        <a:pt x="5298626" y="132080"/>
                        <a:pt x="5312596" y="165100"/>
                        <a:pt x="5312596" y="201930"/>
                      </a:cubicBezTo>
                      <a:lnTo>
                        <a:pt x="5312596" y="910497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</p:grp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F09C514E-BBA9-4AFA-8595-EB60122FAE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81" b="97838" l="1081" r="96757">
                            <a14:foregroundMark x1="36486" y1="12703" x2="36486" y2="12703"/>
                            <a14:foregroundMark x1="34324" y1="11892" x2="11892" y2="32973"/>
                            <a14:foregroundMark x1="11892" y1="32973" x2="11622" y2="35405"/>
                            <a14:foregroundMark x1="46757" y1="21622" x2="26216" y2="28919"/>
                            <a14:foregroundMark x1="26216" y1="28919" x2="37027" y2="20270"/>
                            <a14:foregroundMark x1="37027" y1="20270" x2="38108" y2="17838"/>
                            <a14:foregroundMark x1="42162" y1="16216" x2="43514" y2="32432"/>
                            <a14:foregroundMark x1="43514" y1="32432" x2="65676" y2="20541"/>
                            <a14:foregroundMark x1="65676" y1="20541" x2="40811" y2="12432"/>
                            <a14:foregroundMark x1="40811" y1="12432" x2="29189" y2="12973"/>
                            <a14:foregroundMark x1="66216" y1="17297" x2="66216" y2="17297"/>
                            <a14:foregroundMark x1="55405" y1="8108" x2="55405" y2="8108"/>
                            <a14:foregroundMark x1="65676" y1="10270" x2="65676" y2="10270"/>
                            <a14:foregroundMark x1="65676" y1="10541" x2="65676" y2="10541"/>
                            <a14:foregroundMark x1="89459" y1="39730" x2="89459" y2="39730"/>
                            <a14:foregroundMark x1="80000" y1="54054" x2="80000" y2="54054"/>
                            <a14:foregroundMark x1="80270" y1="55946" x2="80270" y2="55946"/>
                            <a14:foregroundMark x1="80270" y1="56216" x2="77838" y2="63784"/>
                            <a14:foregroundMark x1="76486" y1="66757" x2="75946" y2="67838"/>
                            <a14:foregroundMark x1="75946" y1="67838" x2="74595" y2="70811"/>
                            <a14:foregroundMark x1="97027" y1="48378" x2="97027" y2="48378"/>
                            <a14:foregroundMark x1="97027" y1="48378" x2="97027" y2="48378"/>
                            <a14:foregroundMark x1="43243" y1="91622" x2="43243" y2="91622"/>
                            <a14:foregroundMark x1="43243" y1="91892" x2="43243" y2="91892"/>
                            <a14:foregroundMark x1="47838" y1="95946" x2="47838" y2="95946"/>
                            <a14:foregroundMark x1="47838" y1="95946" x2="47838" y2="95946"/>
                            <a14:foregroundMark x1="49730" y1="98378" x2="49730" y2="98378"/>
                            <a14:foregroundMark x1="49730" y1="98378" x2="49730" y2="98378"/>
                            <a14:foregroundMark x1="7297" y1="47027" x2="7297" y2="47027"/>
                            <a14:foregroundMark x1="7297" y1="47027" x2="7297" y2="47027"/>
                            <a14:foregroundMark x1="1351" y1="48108" x2="1351" y2="48108"/>
                            <a14:foregroundMark x1="1351" y1="48108" x2="1351" y2="48108"/>
                            <a14:foregroundMark x1="55946" y1="1081" x2="55946" y2="1081"/>
                            <a14:foregroundMark x1="55946" y1="1081" x2="55946" y2="1081"/>
                            <a14:foregroundMark x1="37838" y1="55946" x2="37838" y2="55946"/>
                            <a14:foregroundMark x1="45135" y1="63514" x2="45135" y2="6351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3600" y="8762986"/>
                <a:ext cx="388164" cy="388164"/>
              </a:xfrm>
              <a:prstGeom prst="rect">
                <a:avLst/>
              </a:prstGeom>
            </p:spPr>
          </p:pic>
          <p:pic>
            <p:nvPicPr>
              <p:cNvPr id="23" name="Рисунок 22">
                <a:extLst>
                  <a:ext uri="{FF2B5EF4-FFF2-40B4-BE49-F238E27FC236}">
                    <a16:creationId xmlns:a16="http://schemas.microsoft.com/office/drawing/2014/main" id="{C24A5658-9238-4714-A35D-5A869F735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017" y="8995825"/>
                <a:ext cx="762014" cy="762014"/>
              </a:xfrm>
              <a:prstGeom prst="rect">
                <a:avLst/>
              </a:prstGeom>
            </p:spPr>
          </p:pic>
        </p:grpSp>
        <p:sp>
          <p:nvSpPr>
            <p:cNvPr id="7" name="TextBox 7"/>
            <p:cNvSpPr txBox="1"/>
            <p:nvPr/>
          </p:nvSpPr>
          <p:spPr>
            <a:xfrm>
              <a:off x="1026017" y="8361139"/>
              <a:ext cx="4762500" cy="156440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114"/>
                </a:lnSpc>
              </a:pPr>
              <a:r>
                <a:rPr lang="ru-RU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Литвинов Владислав Николаевич</a:t>
              </a:r>
              <a:br>
                <a:rPr lang="ru-RU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 @kordebalet</a:t>
              </a:r>
              <a:br>
                <a:rPr lang="en-US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kordebalet67@gmail.com</a:t>
              </a:r>
              <a:br>
                <a:rPr lang="en-US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endParaRPr lang="en-US" sz="2224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04800" y="985838"/>
            <a:ext cx="12573000" cy="6672262"/>
            <a:chOff x="0" y="-57150"/>
            <a:chExt cx="13418912" cy="8896352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935172"/>
              <a:ext cx="13418912" cy="69040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9950"/>
                </a:lnSpc>
              </a:pPr>
              <a:r>
                <a:rPr lang="ru-RU" sz="9950" spc="-238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Лекция 5. </a:t>
              </a:r>
              <a:br>
                <a:rPr lang="ru-RU" sz="9950" spc="-238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</a:br>
              <a:r>
                <a:rPr lang="ru-RU" sz="8400" spc="-238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Структуры данных. Библиотеки для работы со структурами данных</a:t>
              </a:r>
              <a:endParaRPr lang="en-US" sz="8400" spc="-23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0979110" cy="21073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ru-RU" sz="3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Кафедра № 13</a:t>
              </a:r>
              <a:br>
                <a:rPr lang="ru-RU" sz="3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ru-RU" sz="3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Курс «Основы и  методологии программирования»</a:t>
              </a:r>
            </a:p>
            <a:p>
              <a:pPr algn="l">
                <a:lnSpc>
                  <a:spcPts val="4200"/>
                </a:lnSpc>
              </a:pPr>
              <a:endParaRPr lang="en-US" sz="30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0AFA49C-55E5-4A71-8864-FF1418A5D077}"/>
              </a:ext>
            </a:extLst>
          </p:cNvPr>
          <p:cNvGrpSpPr/>
          <p:nvPr/>
        </p:nvGrpSpPr>
        <p:grpSpPr>
          <a:xfrm>
            <a:off x="10058400" y="504957"/>
            <a:ext cx="8169748" cy="8829543"/>
            <a:chOff x="9677400" y="428757"/>
            <a:chExt cx="8169748" cy="8829543"/>
          </a:xfrm>
        </p:grpSpPr>
        <p:sp>
          <p:nvSpPr>
            <p:cNvPr id="8" name="Freeform 8"/>
            <p:cNvSpPr/>
            <p:nvPr/>
          </p:nvSpPr>
          <p:spPr>
            <a:xfrm>
              <a:off x="9677400" y="1028700"/>
              <a:ext cx="8169748" cy="8229600"/>
            </a:xfrm>
            <a:custGeom>
              <a:avLst/>
              <a:gdLst/>
              <a:ahLst/>
              <a:cxnLst/>
              <a:rect l="l" t="t" r="r" b="b"/>
              <a:pathLst>
                <a:path w="8169748" h="8229600">
                  <a:moveTo>
                    <a:pt x="0" y="0"/>
                  </a:moveTo>
                  <a:lnTo>
                    <a:pt x="8169748" y="0"/>
                  </a:lnTo>
                  <a:lnTo>
                    <a:pt x="8169748" y="8229600"/>
                  </a:lnTo>
                  <a:lnTo>
                    <a:pt x="0" y="8229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FD85CB99-C44A-406B-96E8-1EAF06D84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9990" y="428757"/>
              <a:ext cx="2123810" cy="21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2192" y="4047275"/>
            <a:ext cx="6876958" cy="2791203"/>
            <a:chOff x="0" y="76200"/>
            <a:chExt cx="9169277" cy="3721604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9169277" cy="1752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900"/>
                </a:lnSpc>
              </a:pPr>
              <a:r>
                <a:rPr lang="ru-RU" sz="9000" spc="-225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Тематика</a:t>
              </a:r>
              <a:endParaRPr lang="en-US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99815"/>
              <a:ext cx="9169277" cy="1397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Каких операторов рассмотрели сегодня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11210" y="3568998"/>
            <a:ext cx="6876958" cy="2644721"/>
            <a:chOff x="0" y="-16966"/>
            <a:chExt cx="9169276" cy="3526294"/>
          </a:xfrm>
        </p:grpSpPr>
        <p:sp>
          <p:nvSpPr>
            <p:cNvPr id="6" name="AutoShape 6"/>
            <p:cNvSpPr/>
            <p:nvPr/>
          </p:nvSpPr>
          <p:spPr>
            <a:xfrm>
              <a:off x="0" y="995000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6966"/>
              <a:ext cx="9169276" cy="5419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Операторы выбора (условия)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2501552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460833"/>
              <a:ext cx="9059463" cy="541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Операторы цикла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967384"/>
              <a:ext cx="9059463" cy="541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Операторы перехода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758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824378" y="1028700"/>
            <a:ext cx="7434922" cy="8229600"/>
            <a:chOff x="0" y="0"/>
            <a:chExt cx="7755808" cy="8584784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7651669" cy="8465405"/>
            </a:xfrm>
            <a:custGeom>
              <a:avLst/>
              <a:gdLst/>
              <a:ahLst/>
              <a:cxnLst/>
              <a:rect l="l" t="t" r="r" b="b"/>
              <a:pathLst>
                <a:path w="7651669" h="8465405">
                  <a:moveTo>
                    <a:pt x="7624998" y="8276174"/>
                  </a:moveTo>
                  <a:cubicBezTo>
                    <a:pt x="7624998" y="8363805"/>
                    <a:pt x="7548798" y="8434924"/>
                    <a:pt x="7467518" y="8434924"/>
                  </a:cubicBezTo>
                  <a:lnTo>
                    <a:pt x="66040" y="8434924"/>
                  </a:lnTo>
                  <a:cubicBezTo>
                    <a:pt x="43180" y="8434924"/>
                    <a:pt x="20320" y="8429845"/>
                    <a:pt x="0" y="8420955"/>
                  </a:cubicBezTo>
                  <a:cubicBezTo>
                    <a:pt x="26670" y="8448895"/>
                    <a:pt x="63500" y="8465405"/>
                    <a:pt x="142896" y="8465405"/>
                  </a:cubicBezTo>
                  <a:lnTo>
                    <a:pt x="7505618" y="8465405"/>
                  </a:lnTo>
                  <a:cubicBezTo>
                    <a:pt x="7585628" y="8465405"/>
                    <a:pt x="7651668" y="8399364"/>
                    <a:pt x="7651668" y="8319355"/>
                  </a:cubicBezTo>
                  <a:lnTo>
                    <a:pt x="7651668" y="95250"/>
                  </a:lnTo>
                  <a:cubicBezTo>
                    <a:pt x="7651668" y="58420"/>
                    <a:pt x="7637698" y="25400"/>
                    <a:pt x="7616108" y="0"/>
                  </a:cubicBezTo>
                  <a:cubicBezTo>
                    <a:pt x="7622458" y="16510"/>
                    <a:pt x="7624998" y="34290"/>
                    <a:pt x="7624998" y="52070"/>
                  </a:cubicBezTo>
                  <a:lnTo>
                    <a:pt x="7624998" y="827617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7691038" cy="8516204"/>
            </a:xfrm>
            <a:custGeom>
              <a:avLst/>
              <a:gdLst/>
              <a:ahLst/>
              <a:cxnLst/>
              <a:rect l="l" t="t" r="r" b="b"/>
              <a:pathLst>
                <a:path w="7691038" h="8516204">
                  <a:moveTo>
                    <a:pt x="146050" y="8516204"/>
                  </a:moveTo>
                  <a:lnTo>
                    <a:pt x="7544988" y="8516204"/>
                  </a:lnTo>
                  <a:cubicBezTo>
                    <a:pt x="7624998" y="8516204"/>
                    <a:pt x="7691038" y="8450164"/>
                    <a:pt x="7691038" y="8370154"/>
                  </a:cubicBezTo>
                  <a:lnTo>
                    <a:pt x="7691038" y="146050"/>
                  </a:lnTo>
                  <a:cubicBezTo>
                    <a:pt x="7691038" y="66040"/>
                    <a:pt x="7624998" y="0"/>
                    <a:pt x="7544988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8370154"/>
                  </a:lnTo>
                  <a:cubicBezTo>
                    <a:pt x="0" y="8451435"/>
                    <a:pt x="66040" y="8516204"/>
                    <a:pt x="146050" y="851620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7755808" cy="8584785"/>
            </a:xfrm>
            <a:custGeom>
              <a:avLst/>
              <a:gdLst/>
              <a:ahLst/>
              <a:cxnLst/>
              <a:rect l="l" t="t" r="r" b="b"/>
              <a:pathLst>
                <a:path w="7755808" h="8584785">
                  <a:moveTo>
                    <a:pt x="7692308" y="74930"/>
                  </a:moveTo>
                  <a:cubicBezTo>
                    <a:pt x="7664369" y="30480"/>
                    <a:pt x="7614838" y="0"/>
                    <a:pt x="7557688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8382854"/>
                  </a:lnTo>
                  <a:cubicBezTo>
                    <a:pt x="0" y="8434925"/>
                    <a:pt x="25400" y="8480644"/>
                    <a:pt x="63500" y="8509854"/>
                  </a:cubicBezTo>
                  <a:cubicBezTo>
                    <a:pt x="91440" y="8554304"/>
                    <a:pt x="140970" y="8584785"/>
                    <a:pt x="242924" y="8584785"/>
                  </a:cubicBezTo>
                  <a:lnTo>
                    <a:pt x="7597058" y="8584785"/>
                  </a:lnTo>
                  <a:cubicBezTo>
                    <a:pt x="7684688" y="8584785"/>
                    <a:pt x="7755808" y="8513664"/>
                    <a:pt x="7755808" y="8426035"/>
                  </a:cubicBezTo>
                  <a:lnTo>
                    <a:pt x="7755808" y="201930"/>
                  </a:lnTo>
                  <a:cubicBezTo>
                    <a:pt x="7755808" y="149860"/>
                    <a:pt x="7730408" y="104140"/>
                    <a:pt x="7692308" y="74930"/>
                  </a:cubicBezTo>
                  <a:close/>
                  <a:moveTo>
                    <a:pt x="12700" y="838285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7557688" y="12700"/>
                  </a:lnTo>
                  <a:cubicBezTo>
                    <a:pt x="7637698" y="12700"/>
                    <a:pt x="7703738" y="78740"/>
                    <a:pt x="7703738" y="158750"/>
                  </a:cubicBezTo>
                  <a:lnTo>
                    <a:pt x="7703738" y="8382854"/>
                  </a:lnTo>
                  <a:cubicBezTo>
                    <a:pt x="7703738" y="8462864"/>
                    <a:pt x="7637698" y="8528904"/>
                    <a:pt x="7557688" y="8528904"/>
                  </a:cubicBezTo>
                  <a:lnTo>
                    <a:pt x="158750" y="8528904"/>
                  </a:lnTo>
                  <a:cubicBezTo>
                    <a:pt x="78740" y="8528904"/>
                    <a:pt x="12700" y="8464135"/>
                    <a:pt x="12700" y="8382854"/>
                  </a:cubicBezTo>
                  <a:close/>
                  <a:moveTo>
                    <a:pt x="7744378" y="8426035"/>
                  </a:moveTo>
                  <a:cubicBezTo>
                    <a:pt x="7744378" y="8506044"/>
                    <a:pt x="7677068" y="8572085"/>
                    <a:pt x="7597058" y="8572085"/>
                  </a:cubicBezTo>
                  <a:lnTo>
                    <a:pt x="242924" y="8572085"/>
                  </a:lnTo>
                  <a:cubicBezTo>
                    <a:pt x="157480" y="8572085"/>
                    <a:pt x="120650" y="8555574"/>
                    <a:pt x="93980" y="8527635"/>
                  </a:cubicBezTo>
                  <a:cubicBezTo>
                    <a:pt x="114300" y="8536524"/>
                    <a:pt x="135890" y="8541604"/>
                    <a:pt x="160020" y="8541604"/>
                  </a:cubicBezTo>
                  <a:lnTo>
                    <a:pt x="7558958" y="8541604"/>
                  </a:lnTo>
                  <a:cubicBezTo>
                    <a:pt x="7646588" y="8541604"/>
                    <a:pt x="7717708" y="8470485"/>
                    <a:pt x="7717708" y="8382854"/>
                  </a:cubicBezTo>
                  <a:lnTo>
                    <a:pt x="7717708" y="158750"/>
                  </a:lnTo>
                  <a:cubicBezTo>
                    <a:pt x="7717708" y="140970"/>
                    <a:pt x="7713898" y="123190"/>
                    <a:pt x="7708818" y="106680"/>
                  </a:cubicBezTo>
                  <a:cubicBezTo>
                    <a:pt x="7730408" y="132080"/>
                    <a:pt x="7744378" y="165100"/>
                    <a:pt x="7744378" y="201930"/>
                  </a:cubicBezTo>
                  <a:lnTo>
                    <a:pt x="7744378" y="8426035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3123935"/>
            <a:ext cx="6377071" cy="3353713"/>
            <a:chOff x="0" y="475615"/>
            <a:chExt cx="8502762" cy="4471618"/>
          </a:xfrm>
        </p:grpSpPr>
        <p:sp>
          <p:nvSpPr>
            <p:cNvPr id="7" name="TextBox 7"/>
            <p:cNvSpPr txBox="1"/>
            <p:nvPr/>
          </p:nvSpPr>
          <p:spPr>
            <a:xfrm>
              <a:off x="0" y="475615"/>
              <a:ext cx="8502762" cy="2620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90"/>
                </a:lnSpc>
              </a:pPr>
              <a:r>
                <a:rPr lang="en-US" sz="6900" spc="-172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Давайте</a:t>
              </a:r>
              <a:r>
                <a:rPr lang="en-US" sz="6900" spc="-172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6900" spc="-172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работать</a:t>
              </a:r>
              <a:r>
                <a:rPr lang="en-US" sz="6900" spc="-172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6900" spc="-172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вместе</a:t>
              </a:r>
              <a:endParaRPr lang="en-US" sz="6900" spc="-172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460946"/>
              <a:ext cx="8502762" cy="4862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90"/>
                </a:lnSpc>
              </a:pPr>
              <a:r>
                <a:rPr lang="ru-RU" sz="23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Моя задача – помочь вам научиться</a:t>
              </a:r>
              <a:endParaRPr lang="en-US" sz="23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798005" y="2548374"/>
            <a:ext cx="5487668" cy="5190252"/>
            <a:chOff x="0" y="0"/>
            <a:chExt cx="7316890" cy="692033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800690"/>
              <a:ext cx="7316890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+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 (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33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) 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398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-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54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-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37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731689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Позвоните</a:t>
              </a:r>
              <a:r>
                <a:rPr lang="en-US" sz="3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м</a:t>
              </a:r>
              <a:r>
                <a:rPr lang="ru-RU" sz="3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не</a:t>
              </a:r>
              <a:endParaRPr lang="en-US" sz="30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522587"/>
              <a:ext cx="7316890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kordebalet67@gmail.com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683798"/>
              <a:ext cx="731689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Электронная почта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6244485"/>
              <a:ext cx="7316890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@kordebalet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5405695"/>
              <a:ext cx="731689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Telegram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0" y="2207170"/>
              <a:ext cx="7316890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7" name="AutoShape 17"/>
            <p:cNvSpPr/>
            <p:nvPr/>
          </p:nvSpPr>
          <p:spPr>
            <a:xfrm>
              <a:off x="0" y="4929067"/>
              <a:ext cx="7316890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52801" y="1275527"/>
            <a:ext cx="10544680" cy="3631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3997"/>
              </a:lnSpc>
            </a:pPr>
            <a:r>
              <a:rPr lang="en-US" sz="12725" spc="-318" dirty="0" err="1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Спасибо</a:t>
            </a:r>
            <a:r>
              <a:rPr lang="ru-RU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br>
              <a:rPr lang="ru-RU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</a:br>
            <a:r>
              <a:rPr lang="ru-RU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за внимание</a:t>
            </a:r>
            <a:r>
              <a:rPr lang="en-US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79818" y="5506857"/>
            <a:ext cx="9193856" cy="2416826"/>
            <a:chOff x="0" y="0"/>
            <a:chExt cx="12258475" cy="232262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2258475" cy="2322627"/>
              <a:chOff x="0" y="0"/>
              <a:chExt cx="9590657" cy="181715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92710" y="106680"/>
                <a:ext cx="9486517" cy="1697773"/>
              </a:xfrm>
              <a:custGeom>
                <a:avLst/>
                <a:gdLst/>
                <a:ahLst/>
                <a:cxnLst/>
                <a:rect l="l" t="t" r="r" b="b"/>
                <a:pathLst>
                  <a:path w="9486517" h="1697773">
                    <a:moveTo>
                      <a:pt x="9459846" y="1508543"/>
                    </a:moveTo>
                    <a:cubicBezTo>
                      <a:pt x="9459846" y="1596173"/>
                      <a:pt x="9383646" y="1667293"/>
                      <a:pt x="9302367" y="1667293"/>
                    </a:cubicBezTo>
                    <a:lnTo>
                      <a:pt x="66040" y="1667293"/>
                    </a:lnTo>
                    <a:cubicBezTo>
                      <a:pt x="43180" y="1667293"/>
                      <a:pt x="20320" y="1662213"/>
                      <a:pt x="0" y="1653323"/>
                    </a:cubicBezTo>
                    <a:cubicBezTo>
                      <a:pt x="26670" y="1681263"/>
                      <a:pt x="63500" y="1697773"/>
                      <a:pt x="154591" y="1697773"/>
                    </a:cubicBezTo>
                    <a:lnTo>
                      <a:pt x="9340467" y="1697773"/>
                    </a:lnTo>
                    <a:cubicBezTo>
                      <a:pt x="9420477" y="1697773"/>
                      <a:pt x="9486517" y="1631733"/>
                      <a:pt x="9486517" y="1551723"/>
                    </a:cubicBezTo>
                    <a:lnTo>
                      <a:pt x="9486517" y="95250"/>
                    </a:lnTo>
                    <a:cubicBezTo>
                      <a:pt x="9486517" y="58420"/>
                      <a:pt x="9472546" y="25400"/>
                      <a:pt x="9450957" y="0"/>
                    </a:cubicBezTo>
                    <a:cubicBezTo>
                      <a:pt x="9457307" y="16510"/>
                      <a:pt x="9459846" y="34290"/>
                      <a:pt x="9459846" y="52070"/>
                    </a:cubicBezTo>
                    <a:lnTo>
                      <a:pt x="9459846" y="150854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12700" y="12700"/>
                <a:ext cx="9525887" cy="1748573"/>
              </a:xfrm>
              <a:custGeom>
                <a:avLst/>
                <a:gdLst/>
                <a:ahLst/>
                <a:cxnLst/>
                <a:rect l="l" t="t" r="r" b="b"/>
                <a:pathLst>
                  <a:path w="9525887" h="1748573">
                    <a:moveTo>
                      <a:pt x="146050" y="1748573"/>
                    </a:moveTo>
                    <a:lnTo>
                      <a:pt x="9379837" y="1748573"/>
                    </a:lnTo>
                    <a:cubicBezTo>
                      <a:pt x="9459847" y="1748573"/>
                      <a:pt x="9525887" y="1682533"/>
                      <a:pt x="9525887" y="1602523"/>
                    </a:cubicBezTo>
                    <a:lnTo>
                      <a:pt x="9525887" y="146050"/>
                    </a:lnTo>
                    <a:cubicBezTo>
                      <a:pt x="9525887" y="66040"/>
                      <a:pt x="9459847" y="0"/>
                      <a:pt x="937983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2523"/>
                    </a:lnTo>
                    <a:cubicBezTo>
                      <a:pt x="0" y="1683803"/>
                      <a:pt x="66040" y="1748573"/>
                      <a:pt x="146050" y="1748573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9590657" cy="1817153"/>
              </a:xfrm>
              <a:custGeom>
                <a:avLst/>
                <a:gdLst/>
                <a:ahLst/>
                <a:cxnLst/>
                <a:rect l="l" t="t" r="r" b="b"/>
                <a:pathLst>
                  <a:path w="9590657" h="1817153">
                    <a:moveTo>
                      <a:pt x="9527157" y="74930"/>
                    </a:moveTo>
                    <a:cubicBezTo>
                      <a:pt x="9499217" y="30480"/>
                      <a:pt x="9449687" y="0"/>
                      <a:pt x="939253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5223"/>
                    </a:lnTo>
                    <a:cubicBezTo>
                      <a:pt x="0" y="1667293"/>
                      <a:pt x="25400" y="1713013"/>
                      <a:pt x="63500" y="1742223"/>
                    </a:cubicBezTo>
                    <a:cubicBezTo>
                      <a:pt x="91440" y="1786673"/>
                      <a:pt x="140970" y="1817153"/>
                      <a:pt x="256443" y="1817153"/>
                    </a:cubicBezTo>
                    <a:lnTo>
                      <a:pt x="9431907" y="1817153"/>
                    </a:lnTo>
                    <a:cubicBezTo>
                      <a:pt x="9519537" y="1817153"/>
                      <a:pt x="9590657" y="1746033"/>
                      <a:pt x="9590657" y="1658403"/>
                    </a:cubicBezTo>
                    <a:lnTo>
                      <a:pt x="9590657" y="201930"/>
                    </a:lnTo>
                    <a:cubicBezTo>
                      <a:pt x="9590656" y="149860"/>
                      <a:pt x="9565256" y="104140"/>
                      <a:pt x="9527157" y="74930"/>
                    </a:cubicBezTo>
                    <a:close/>
                    <a:moveTo>
                      <a:pt x="12700" y="161522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9392537" y="12700"/>
                    </a:lnTo>
                    <a:cubicBezTo>
                      <a:pt x="9472547" y="12700"/>
                      <a:pt x="9538587" y="78740"/>
                      <a:pt x="9538587" y="158750"/>
                    </a:cubicBezTo>
                    <a:lnTo>
                      <a:pt x="9538587" y="1615223"/>
                    </a:lnTo>
                    <a:cubicBezTo>
                      <a:pt x="9538587" y="1695233"/>
                      <a:pt x="9472547" y="1761273"/>
                      <a:pt x="9392537" y="1761273"/>
                    </a:cubicBezTo>
                    <a:lnTo>
                      <a:pt x="158750" y="1761273"/>
                    </a:lnTo>
                    <a:cubicBezTo>
                      <a:pt x="78740" y="1761273"/>
                      <a:pt x="12700" y="1696503"/>
                      <a:pt x="12700" y="1615223"/>
                    </a:cubicBezTo>
                    <a:close/>
                    <a:moveTo>
                      <a:pt x="9579227" y="1658403"/>
                    </a:moveTo>
                    <a:cubicBezTo>
                      <a:pt x="9579227" y="1738413"/>
                      <a:pt x="9511917" y="1804453"/>
                      <a:pt x="9431907" y="1804453"/>
                    </a:cubicBezTo>
                    <a:lnTo>
                      <a:pt x="256443" y="1804453"/>
                    </a:lnTo>
                    <a:cubicBezTo>
                      <a:pt x="157480" y="1804453"/>
                      <a:pt x="120650" y="1787943"/>
                      <a:pt x="93980" y="1760003"/>
                    </a:cubicBezTo>
                    <a:cubicBezTo>
                      <a:pt x="114300" y="1768893"/>
                      <a:pt x="135890" y="1773973"/>
                      <a:pt x="160020" y="1773973"/>
                    </a:cubicBezTo>
                    <a:lnTo>
                      <a:pt x="9393807" y="1773973"/>
                    </a:lnTo>
                    <a:cubicBezTo>
                      <a:pt x="9481437" y="1773973"/>
                      <a:pt x="9552557" y="1702853"/>
                      <a:pt x="9552557" y="1615223"/>
                    </a:cubicBezTo>
                    <a:lnTo>
                      <a:pt x="9552557" y="158750"/>
                    </a:lnTo>
                    <a:cubicBezTo>
                      <a:pt x="9552557" y="140970"/>
                      <a:pt x="9548747" y="123190"/>
                      <a:pt x="9543667" y="106680"/>
                    </a:cubicBezTo>
                    <a:cubicBezTo>
                      <a:pt x="9565257" y="132080"/>
                      <a:pt x="9579227" y="165100"/>
                      <a:pt x="9579227" y="201930"/>
                    </a:cubicBezTo>
                    <a:lnTo>
                      <a:pt x="9579227" y="165840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954359" y="381580"/>
              <a:ext cx="10299438" cy="15252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У вас есть какие-то вопросы?</a:t>
              </a:r>
            </a:p>
            <a:p>
              <a:pPr algn="ctr">
                <a:lnSpc>
                  <a:spcPts val="4160"/>
                </a:lnSpc>
              </a:pPr>
              <a:endParaRPr lang="ru-RU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ctr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Оставьте их себе! 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Wingdings" panose="05000000000000000000" pitchFamily="2" charset="2"/>
                </a:rPr>
                <a:t></a:t>
              </a:r>
              <a:endParaRPr lang="ru-RU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13897480" y="725003"/>
            <a:ext cx="4241730" cy="8904394"/>
          </a:xfrm>
          <a:custGeom>
            <a:avLst/>
            <a:gdLst/>
            <a:ahLst/>
            <a:cxnLst/>
            <a:rect l="l" t="t" r="r" b="b"/>
            <a:pathLst>
              <a:path w="4241730" h="8904394">
                <a:moveTo>
                  <a:pt x="0" y="0"/>
                </a:moveTo>
                <a:lnTo>
                  <a:pt x="4241729" y="0"/>
                </a:lnTo>
                <a:lnTo>
                  <a:pt x="4241729" y="8904394"/>
                </a:lnTo>
                <a:lnTo>
                  <a:pt x="0" y="8904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9FDB7052-7C6F-4E69-B450-FEBDD9E6DB74}"/>
              </a:ext>
            </a:extLst>
          </p:cNvPr>
          <p:cNvSpPr/>
          <p:nvPr/>
        </p:nvSpPr>
        <p:spPr>
          <a:xfrm>
            <a:off x="-361457" y="144697"/>
            <a:ext cx="7411325" cy="4635447"/>
          </a:xfrm>
          <a:custGeom>
            <a:avLst/>
            <a:gdLst/>
            <a:ahLst/>
            <a:cxnLst/>
            <a:rect l="l" t="t" r="r" b="b"/>
            <a:pathLst>
              <a:path w="7411325" h="4635447">
                <a:moveTo>
                  <a:pt x="0" y="0"/>
                </a:moveTo>
                <a:lnTo>
                  <a:pt x="7411325" y="0"/>
                </a:lnTo>
                <a:lnTo>
                  <a:pt x="7411325" y="4635447"/>
                </a:lnTo>
                <a:lnTo>
                  <a:pt x="0" y="46354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7DC5857E-3239-40A7-9299-CD1011FAFCB5}"/>
              </a:ext>
            </a:extLst>
          </p:cNvPr>
          <p:cNvSpPr/>
          <p:nvPr/>
        </p:nvSpPr>
        <p:spPr>
          <a:xfrm>
            <a:off x="9908291" y="7388923"/>
            <a:ext cx="4338720" cy="2713672"/>
          </a:xfrm>
          <a:custGeom>
            <a:avLst/>
            <a:gdLst/>
            <a:ahLst/>
            <a:cxnLst/>
            <a:rect l="l" t="t" r="r" b="b"/>
            <a:pathLst>
              <a:path w="4338720" h="2713672">
                <a:moveTo>
                  <a:pt x="0" y="0"/>
                </a:moveTo>
                <a:lnTo>
                  <a:pt x="4338720" y="0"/>
                </a:lnTo>
                <a:lnTo>
                  <a:pt x="4338720" y="2713671"/>
                </a:lnTo>
                <a:lnTo>
                  <a:pt x="0" y="27136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87F63AA6-023A-4350-98C5-884ADF3DC0D2}"/>
              </a:ext>
            </a:extLst>
          </p:cNvPr>
          <p:cNvSpPr/>
          <p:nvPr/>
        </p:nvSpPr>
        <p:spPr>
          <a:xfrm>
            <a:off x="156047" y="8084903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B5E5E32A-77F3-4AA2-9AAE-DCF27806B9A2}"/>
              </a:ext>
            </a:extLst>
          </p:cNvPr>
          <p:cNvSpPr/>
          <p:nvPr/>
        </p:nvSpPr>
        <p:spPr>
          <a:xfrm>
            <a:off x="10957563" y="5175386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840250" y="1054576"/>
            <a:ext cx="6948318" cy="6179716"/>
            <a:chOff x="0" y="-31538"/>
            <a:chExt cx="9264425" cy="8239621"/>
          </a:xfrm>
        </p:grpSpPr>
        <p:sp>
          <p:nvSpPr>
            <p:cNvPr id="3" name="TextBox 3"/>
            <p:cNvSpPr txBox="1"/>
            <p:nvPr/>
          </p:nvSpPr>
          <p:spPr>
            <a:xfrm>
              <a:off x="0" y="1678870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Поточная группа для общения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389277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Группа для ИБ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099685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Группа для ФА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1538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Официальный канал для потока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810094"/>
              <a:ext cx="9264401" cy="1397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highlight>
                    <a:srgbClr val="FFFF00"/>
                  </a:highlight>
                  <a:latin typeface="Open Sans"/>
                  <a:ea typeface="Open Sans"/>
                  <a:cs typeface="Open Sans"/>
                  <a:sym typeface="Open Sans"/>
                </a:rPr>
                <a:t>Электронный учебно-методический комплекс </a:t>
              </a:r>
              <a:r>
                <a:rPr lang="en-US" sz="3200" dirty="0">
                  <a:solidFill>
                    <a:srgbClr val="173554"/>
                  </a:solidFill>
                  <a:highlight>
                    <a:srgbClr val="FFFF00"/>
                  </a:highlight>
                  <a:latin typeface="Open Sans"/>
                  <a:ea typeface="Open Sans"/>
                  <a:cs typeface="Open Sans"/>
                  <a:sym typeface="Open Sans"/>
                </a:rPr>
                <a:t>Moodle4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1158311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>
              <a:off x="0" y="2868718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2" name="AutoShape 12"/>
            <p:cNvSpPr/>
            <p:nvPr/>
          </p:nvSpPr>
          <p:spPr>
            <a:xfrm>
              <a:off x="0" y="4579126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0" y="6289534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  <p:grpSp>
        <p:nvGrpSpPr>
          <p:cNvPr id="16" name="Group 16"/>
          <p:cNvGrpSpPr/>
          <p:nvPr/>
        </p:nvGrpSpPr>
        <p:grpSpPr>
          <a:xfrm>
            <a:off x="1028700" y="2518410"/>
            <a:ext cx="5059131" cy="4063964"/>
            <a:chOff x="0" y="60960"/>
            <a:chExt cx="6745509" cy="5418618"/>
          </a:xfrm>
        </p:grpSpPr>
        <p:sp>
          <p:nvSpPr>
            <p:cNvPr id="17" name="TextBox 17"/>
            <p:cNvSpPr txBox="1"/>
            <p:nvPr/>
          </p:nvSpPr>
          <p:spPr>
            <a:xfrm>
              <a:off x="0" y="60960"/>
              <a:ext cx="6745509" cy="34404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682"/>
                </a:lnSpc>
              </a:pPr>
              <a:r>
                <a:rPr lang="en-US" sz="6075" spc="-151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Страница</a:t>
              </a:r>
              <a:r>
                <a:rPr lang="en-US" sz="6075" spc="-15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6075" spc="-151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ресурсов</a:t>
              </a:r>
              <a:endParaRPr lang="en-US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  <a:p>
              <a:pPr algn="l">
                <a:lnSpc>
                  <a:spcPts val="6682"/>
                </a:lnSpc>
              </a:pPr>
              <a:endParaRPr lang="en-US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4552315"/>
              <a:ext cx="5267935" cy="9272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35"/>
                </a:lnSpc>
              </a:pPr>
              <a:r>
                <a:rPr lang="ru-RU" sz="2025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Переходите, общайтесь, пользуйтесь, учитесь!</a:t>
              </a:r>
              <a:endParaRPr lang="en-US" sz="202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B819FA9F-78E7-4E5B-A650-AB216E64D4BB}"/>
              </a:ext>
            </a:extLst>
          </p:cNvPr>
          <p:cNvSpPr/>
          <p:nvPr/>
        </p:nvSpPr>
        <p:spPr>
          <a:xfrm>
            <a:off x="4979651" y="1358015"/>
            <a:ext cx="4860599" cy="5943729"/>
          </a:xfrm>
          <a:custGeom>
            <a:avLst/>
            <a:gdLst/>
            <a:ahLst/>
            <a:cxnLst/>
            <a:rect l="l" t="t" r="r" b="b"/>
            <a:pathLst>
              <a:path w="2096664" h="2329626">
                <a:moveTo>
                  <a:pt x="0" y="0"/>
                </a:moveTo>
                <a:lnTo>
                  <a:pt x="2096663" y="0"/>
                </a:lnTo>
                <a:lnTo>
                  <a:pt x="209666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2192" y="4047275"/>
            <a:ext cx="6876958" cy="2791203"/>
            <a:chOff x="0" y="76200"/>
            <a:chExt cx="9169277" cy="3721604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9169277" cy="1752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900"/>
                </a:lnSpc>
              </a:pPr>
              <a:r>
                <a:rPr lang="ru-RU" sz="9000" spc="-225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Таков путь</a:t>
              </a:r>
              <a:endParaRPr lang="en-US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99815"/>
              <a:ext cx="9169277" cy="1397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Где мы сегодня окажемся и что пройдем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11210" y="3568998"/>
            <a:ext cx="6876958" cy="2644721"/>
            <a:chOff x="0" y="-16966"/>
            <a:chExt cx="9169276" cy="3526294"/>
          </a:xfrm>
        </p:grpSpPr>
        <p:sp>
          <p:nvSpPr>
            <p:cNvPr id="6" name="AutoShape 6"/>
            <p:cNvSpPr/>
            <p:nvPr/>
          </p:nvSpPr>
          <p:spPr>
            <a:xfrm>
              <a:off x="0" y="995000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6966"/>
              <a:ext cx="9169276" cy="5419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Комплексные типы данных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2501552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460833"/>
              <a:ext cx="9059463" cy="541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Библиотеки </a:t>
              </a:r>
              <a:r>
                <a:rPr lang="en-US" sz="2400" dirty="0" err="1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numpy</a:t>
              </a:r>
              <a:r>
                <a:rPr lang="en-US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и </a:t>
              </a:r>
              <a:r>
                <a:rPr lang="en-US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pandas. </a:t>
              </a: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Массивы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967384"/>
              <a:ext cx="9059463" cy="541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Визуализация данных в </a:t>
              </a:r>
              <a:r>
                <a:rPr lang="en-US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Python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6193" y="1028700"/>
            <a:ext cx="12243107" cy="8229600"/>
            <a:chOff x="0" y="0"/>
            <a:chExt cx="8797742" cy="5913687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8693602" cy="5794307"/>
            </a:xfrm>
            <a:custGeom>
              <a:avLst/>
              <a:gdLst/>
              <a:ahLst/>
              <a:cxnLst/>
              <a:rect l="l" t="t" r="r" b="b"/>
              <a:pathLst>
                <a:path w="8693602" h="5794307">
                  <a:moveTo>
                    <a:pt x="8666932" y="5605077"/>
                  </a:moveTo>
                  <a:cubicBezTo>
                    <a:pt x="8666932" y="5692707"/>
                    <a:pt x="8590732" y="5763827"/>
                    <a:pt x="850945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49537" y="5794307"/>
                  </a:cubicBezTo>
                  <a:lnTo>
                    <a:pt x="8547552" y="5794307"/>
                  </a:lnTo>
                  <a:cubicBezTo>
                    <a:pt x="8627562" y="5794307"/>
                    <a:pt x="8693602" y="5728267"/>
                    <a:pt x="8693602" y="5648257"/>
                  </a:cubicBezTo>
                  <a:lnTo>
                    <a:pt x="8693602" y="95250"/>
                  </a:lnTo>
                  <a:cubicBezTo>
                    <a:pt x="8693602" y="58420"/>
                    <a:pt x="8679632" y="25400"/>
                    <a:pt x="8658042" y="0"/>
                  </a:cubicBezTo>
                  <a:cubicBezTo>
                    <a:pt x="8664392" y="16510"/>
                    <a:pt x="8666932" y="34290"/>
                    <a:pt x="8666932" y="52070"/>
                  </a:cubicBezTo>
                  <a:lnTo>
                    <a:pt x="866693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8732972" cy="5845107"/>
            </a:xfrm>
            <a:custGeom>
              <a:avLst/>
              <a:gdLst/>
              <a:ahLst/>
              <a:cxnLst/>
              <a:rect l="l" t="t" r="r" b="b"/>
              <a:pathLst>
                <a:path w="8732972" h="5845107">
                  <a:moveTo>
                    <a:pt x="146050" y="5845107"/>
                  </a:moveTo>
                  <a:lnTo>
                    <a:pt x="8586922" y="5845107"/>
                  </a:lnTo>
                  <a:cubicBezTo>
                    <a:pt x="8666932" y="5845107"/>
                    <a:pt x="8732972" y="5779067"/>
                    <a:pt x="8732972" y="5699057"/>
                  </a:cubicBezTo>
                  <a:lnTo>
                    <a:pt x="8732972" y="146050"/>
                  </a:lnTo>
                  <a:cubicBezTo>
                    <a:pt x="8732972" y="66040"/>
                    <a:pt x="8666932" y="0"/>
                    <a:pt x="858692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8797742" cy="5913687"/>
            </a:xfrm>
            <a:custGeom>
              <a:avLst/>
              <a:gdLst/>
              <a:ahLst/>
              <a:cxnLst/>
              <a:rect l="l" t="t" r="r" b="b"/>
              <a:pathLst>
                <a:path w="8797742" h="5913687">
                  <a:moveTo>
                    <a:pt x="8734242" y="74930"/>
                  </a:moveTo>
                  <a:cubicBezTo>
                    <a:pt x="8706302" y="30480"/>
                    <a:pt x="8656772" y="0"/>
                    <a:pt x="859962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50601" y="5913687"/>
                  </a:cubicBezTo>
                  <a:lnTo>
                    <a:pt x="8638992" y="5913687"/>
                  </a:lnTo>
                  <a:cubicBezTo>
                    <a:pt x="8726622" y="5913687"/>
                    <a:pt x="8797742" y="5842567"/>
                    <a:pt x="8797742" y="5754937"/>
                  </a:cubicBezTo>
                  <a:lnTo>
                    <a:pt x="8797742" y="201930"/>
                  </a:lnTo>
                  <a:cubicBezTo>
                    <a:pt x="8797742" y="149860"/>
                    <a:pt x="8772342" y="104140"/>
                    <a:pt x="873424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8599622" y="12700"/>
                  </a:lnTo>
                  <a:cubicBezTo>
                    <a:pt x="8679632" y="12700"/>
                    <a:pt x="8745672" y="78740"/>
                    <a:pt x="8745672" y="158750"/>
                  </a:cubicBezTo>
                  <a:lnTo>
                    <a:pt x="8745672" y="5711757"/>
                  </a:lnTo>
                  <a:cubicBezTo>
                    <a:pt x="8745672" y="5791767"/>
                    <a:pt x="8679632" y="5857807"/>
                    <a:pt x="859962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8786312" y="5754937"/>
                  </a:moveTo>
                  <a:cubicBezTo>
                    <a:pt x="8786312" y="5834947"/>
                    <a:pt x="8719002" y="5900987"/>
                    <a:pt x="8638992" y="5900987"/>
                  </a:cubicBezTo>
                  <a:lnTo>
                    <a:pt x="250601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8600892" y="5870507"/>
                  </a:lnTo>
                  <a:cubicBezTo>
                    <a:pt x="8688522" y="5870507"/>
                    <a:pt x="8759642" y="5799387"/>
                    <a:pt x="8759642" y="5711757"/>
                  </a:cubicBezTo>
                  <a:lnTo>
                    <a:pt x="8759642" y="158750"/>
                  </a:lnTo>
                  <a:cubicBezTo>
                    <a:pt x="8759642" y="140970"/>
                    <a:pt x="8755832" y="123190"/>
                    <a:pt x="8750752" y="106680"/>
                  </a:cubicBezTo>
                  <a:cubicBezTo>
                    <a:pt x="8772342" y="132080"/>
                    <a:pt x="8786312" y="165100"/>
                    <a:pt x="8786312" y="201930"/>
                  </a:cubicBezTo>
                  <a:lnTo>
                    <a:pt x="878631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638800" y="1485900"/>
            <a:ext cx="11170986" cy="5781810"/>
            <a:chOff x="-655410" y="60960"/>
            <a:chExt cx="12655489" cy="7709077"/>
          </a:xfrm>
        </p:grpSpPr>
        <p:sp>
          <p:nvSpPr>
            <p:cNvPr id="8" name="TextBox 8"/>
            <p:cNvSpPr txBox="1"/>
            <p:nvPr/>
          </p:nvSpPr>
          <p:spPr>
            <a:xfrm>
              <a:off x="-655410" y="60960"/>
              <a:ext cx="12655489" cy="11705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6682"/>
                </a:lnSpc>
              </a:pPr>
              <a:r>
                <a:rPr lang="ru-RU" sz="6075" spc="-15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Коллекции в </a:t>
              </a:r>
              <a:r>
                <a:rPr lang="en-US" sz="6075" spc="-15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Python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06117" y="1345033"/>
              <a:ext cx="11893962" cy="64250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 – программный объект (переменная-контейнер), хранящая набор значений одного или различных типов, позволяющий обращаться к этим значениям, а также применять специальные функции и методы, зависящие от типа коллекции. 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4160"/>
                </a:lnSpc>
              </a:pPr>
              <a:endParaRPr lang="en-US" sz="3200" b="1" i="1" u="sng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4160"/>
                </a:lnSpc>
              </a:pPr>
              <a:r>
                <a:rPr lang="ru-RU" sz="3200" b="1" i="1" u="sng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В предыдущей лекции мы коснулись коллекций как типов данных, а сейчас рассмотрим, как </a:t>
              </a:r>
              <a:r>
                <a:rPr lang="ru-RU" sz="3200" b="1" i="1" u="sng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их использовать в коде</a:t>
              </a:r>
              <a:endParaRPr lang="en-US" sz="3200" b="1" i="1" u="sng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" name="Freeform 17">
            <a:extLst>
              <a:ext uri="{FF2B5EF4-FFF2-40B4-BE49-F238E27FC236}">
                <a16:creationId xmlns:a16="http://schemas.microsoft.com/office/drawing/2014/main" id="{7DFA9E25-EA7D-48EE-B9ED-D3D842C7FA08}"/>
              </a:ext>
            </a:extLst>
          </p:cNvPr>
          <p:cNvSpPr/>
          <p:nvPr/>
        </p:nvSpPr>
        <p:spPr>
          <a:xfrm>
            <a:off x="595217" y="1184878"/>
            <a:ext cx="5604439" cy="6834683"/>
          </a:xfrm>
          <a:custGeom>
            <a:avLst/>
            <a:gdLst/>
            <a:ahLst/>
            <a:cxnLst/>
            <a:rect l="l" t="t" r="r" b="b"/>
            <a:pathLst>
              <a:path w="1910293" h="2329626">
                <a:moveTo>
                  <a:pt x="0" y="0"/>
                </a:moveTo>
                <a:lnTo>
                  <a:pt x="1910293" y="0"/>
                </a:lnTo>
                <a:lnTo>
                  <a:pt x="191029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936DE2E-6015-48F5-A9A5-4D9510B198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848100"/>
            <a:ext cx="1610256" cy="16102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876800" y="1718119"/>
            <a:ext cx="6616543" cy="8229600"/>
            <a:chOff x="0" y="0"/>
            <a:chExt cx="4182892" cy="5913687"/>
          </a:xfrm>
        </p:grpSpPr>
        <p:sp>
          <p:nvSpPr>
            <p:cNvPr id="9" name="Freeform 9"/>
            <p:cNvSpPr/>
            <p:nvPr/>
          </p:nvSpPr>
          <p:spPr>
            <a:xfrm>
              <a:off x="92710" y="106680"/>
              <a:ext cx="4078752" cy="5794307"/>
            </a:xfrm>
            <a:custGeom>
              <a:avLst/>
              <a:gdLst/>
              <a:ahLst/>
              <a:cxnLst/>
              <a:rect l="l" t="t" r="r" b="b"/>
              <a:pathLst>
                <a:path w="4078752" h="5794307">
                  <a:moveTo>
                    <a:pt x="4052082" y="5605077"/>
                  </a:moveTo>
                  <a:cubicBezTo>
                    <a:pt x="4052082" y="5692707"/>
                    <a:pt x="3975882" y="5763827"/>
                    <a:pt x="389460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20123" y="5794307"/>
                  </a:cubicBezTo>
                  <a:lnTo>
                    <a:pt x="3932702" y="5794307"/>
                  </a:lnTo>
                  <a:cubicBezTo>
                    <a:pt x="4012712" y="5794307"/>
                    <a:pt x="4078752" y="5728267"/>
                    <a:pt x="4078752" y="5648257"/>
                  </a:cubicBezTo>
                  <a:lnTo>
                    <a:pt x="4078752" y="95250"/>
                  </a:lnTo>
                  <a:cubicBezTo>
                    <a:pt x="4078752" y="58420"/>
                    <a:pt x="4064782" y="25400"/>
                    <a:pt x="4043192" y="0"/>
                  </a:cubicBezTo>
                  <a:cubicBezTo>
                    <a:pt x="4049542" y="16510"/>
                    <a:pt x="4052082" y="34290"/>
                    <a:pt x="4052082" y="52070"/>
                  </a:cubicBezTo>
                  <a:lnTo>
                    <a:pt x="405208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4118122" cy="5845107"/>
            </a:xfrm>
            <a:custGeom>
              <a:avLst/>
              <a:gdLst/>
              <a:ahLst/>
              <a:cxnLst/>
              <a:rect l="l" t="t" r="r" b="b"/>
              <a:pathLst>
                <a:path w="4118122" h="5845107">
                  <a:moveTo>
                    <a:pt x="146050" y="5845107"/>
                  </a:moveTo>
                  <a:lnTo>
                    <a:pt x="3972072" y="5845107"/>
                  </a:lnTo>
                  <a:cubicBezTo>
                    <a:pt x="4052082" y="5845107"/>
                    <a:pt x="4118122" y="5779067"/>
                    <a:pt x="4118122" y="5699057"/>
                  </a:cubicBezTo>
                  <a:lnTo>
                    <a:pt x="4118122" y="146050"/>
                  </a:lnTo>
                  <a:cubicBezTo>
                    <a:pt x="4118122" y="66040"/>
                    <a:pt x="4052082" y="0"/>
                    <a:pt x="397207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4182892" cy="5913687"/>
            </a:xfrm>
            <a:custGeom>
              <a:avLst/>
              <a:gdLst/>
              <a:ahLst/>
              <a:cxnLst/>
              <a:rect l="l" t="t" r="r" b="b"/>
              <a:pathLst>
                <a:path w="4182892" h="5913687">
                  <a:moveTo>
                    <a:pt x="4119392" y="74930"/>
                  </a:moveTo>
                  <a:cubicBezTo>
                    <a:pt x="4091452" y="30480"/>
                    <a:pt x="4041922" y="0"/>
                    <a:pt x="398477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16598" y="5913687"/>
                  </a:cubicBezTo>
                  <a:lnTo>
                    <a:pt x="4024142" y="5913687"/>
                  </a:lnTo>
                  <a:cubicBezTo>
                    <a:pt x="4111772" y="5913687"/>
                    <a:pt x="4182892" y="5842567"/>
                    <a:pt x="4182892" y="5754937"/>
                  </a:cubicBezTo>
                  <a:lnTo>
                    <a:pt x="4182892" y="201930"/>
                  </a:lnTo>
                  <a:cubicBezTo>
                    <a:pt x="4182892" y="149860"/>
                    <a:pt x="4157492" y="104140"/>
                    <a:pt x="411939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984772" y="12700"/>
                  </a:lnTo>
                  <a:cubicBezTo>
                    <a:pt x="4064782" y="12700"/>
                    <a:pt x="4130822" y="78740"/>
                    <a:pt x="4130822" y="158750"/>
                  </a:cubicBezTo>
                  <a:lnTo>
                    <a:pt x="4130822" y="5711757"/>
                  </a:lnTo>
                  <a:cubicBezTo>
                    <a:pt x="4130822" y="5791767"/>
                    <a:pt x="4064782" y="5857807"/>
                    <a:pt x="398477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4171462" y="5754937"/>
                  </a:moveTo>
                  <a:cubicBezTo>
                    <a:pt x="4171462" y="5834947"/>
                    <a:pt x="4104152" y="5900987"/>
                    <a:pt x="4024142" y="5900987"/>
                  </a:cubicBezTo>
                  <a:lnTo>
                    <a:pt x="216598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3986042" y="5870507"/>
                  </a:lnTo>
                  <a:cubicBezTo>
                    <a:pt x="4073672" y="5870507"/>
                    <a:pt x="4144792" y="5799387"/>
                    <a:pt x="4144792" y="5711757"/>
                  </a:cubicBezTo>
                  <a:lnTo>
                    <a:pt x="4144792" y="158750"/>
                  </a:lnTo>
                  <a:cubicBezTo>
                    <a:pt x="4144792" y="140970"/>
                    <a:pt x="4140982" y="123190"/>
                    <a:pt x="4135902" y="106680"/>
                  </a:cubicBezTo>
                  <a:cubicBezTo>
                    <a:pt x="4157492" y="132080"/>
                    <a:pt x="4171462" y="165100"/>
                    <a:pt x="4171462" y="201930"/>
                  </a:cubicBezTo>
                  <a:lnTo>
                    <a:pt x="417146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3" name="TextBox 3"/>
          <p:cNvSpPr txBox="1"/>
          <p:nvPr/>
        </p:nvSpPr>
        <p:spPr>
          <a:xfrm>
            <a:off x="868730" y="400050"/>
            <a:ext cx="11704270" cy="12981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ru-RU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Операторы выбора</a:t>
            </a:r>
            <a:endParaRPr lang="en-US" sz="9000" spc="-225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3C3774-BD33-482C-B9FA-3B985511F9E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833" l="10000" r="90000">
                        <a14:foregroundMark x1="47500" y1="20278" x2="47500" y2="20278"/>
                        <a14:foregroundMark x1="25000" y1="46944" x2="25000" y2="46944"/>
                        <a14:foregroundMark x1="24722" y1="45000" x2="24722" y2="45000"/>
                        <a14:foregroundMark x1="27222" y1="51111" x2="27222" y2="51111"/>
                        <a14:foregroundMark x1="50556" y1="90833" x2="50556" y2="90833"/>
                        <a14:foregroundMark x1="80833" y1="20278" x2="80833" y2="20278"/>
                        <a14:foregroundMark x1="82778" y1="24722" x2="82778" y2="24722"/>
                        <a14:foregroundMark x1="84722" y1="28611" x2="84722" y2="28611"/>
                        <a14:foregroundMark x1="50833" y1="45000" x2="50833" y2="4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39" y="1828946"/>
            <a:ext cx="2343161" cy="2343161"/>
          </a:xfrm>
          <a:prstGeom prst="rect">
            <a:avLst/>
          </a:prstGeom>
          <a:noFill/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BD5FC40-E3A6-42DB-AE4B-1976AA3E6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543" y="1539540"/>
            <a:ext cx="6781800" cy="8390506"/>
          </a:xfrm>
          <a:prstGeom prst="rect">
            <a:avLst/>
          </a:prstGeom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6BA3B0FC-FCEF-4F15-A104-34AFB695440A}"/>
              </a:ext>
            </a:extLst>
          </p:cNvPr>
          <p:cNvGrpSpPr/>
          <p:nvPr/>
        </p:nvGrpSpPr>
        <p:grpSpPr>
          <a:xfrm>
            <a:off x="680412" y="4597488"/>
            <a:ext cx="4325045" cy="2748889"/>
            <a:chOff x="46987" y="4859430"/>
            <a:chExt cx="5395118" cy="3429000"/>
          </a:xfrm>
        </p:grpSpPr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7E0E1AA9-38C7-412F-A9B3-81C56CD5D821}"/>
                </a:ext>
              </a:extLst>
            </p:cNvPr>
            <p:cNvSpPr/>
            <p:nvPr/>
          </p:nvSpPr>
          <p:spPr>
            <a:xfrm flipH="1">
              <a:off x="46987" y="4859430"/>
              <a:ext cx="5395118" cy="3429000"/>
            </a:xfrm>
            <a:custGeom>
              <a:avLst/>
              <a:gdLst/>
              <a:ahLst/>
              <a:cxnLst/>
              <a:rect l="l" t="t" r="r" b="b"/>
              <a:pathLst>
                <a:path w="2329626" h="1414718">
                  <a:moveTo>
                    <a:pt x="0" y="0"/>
                  </a:moveTo>
                  <a:lnTo>
                    <a:pt x="2329626" y="0"/>
                  </a:lnTo>
                  <a:lnTo>
                    <a:pt x="2329626" y="1414718"/>
                  </a:lnTo>
                  <a:lnTo>
                    <a:pt x="0" y="14147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E3B67212-5026-45A1-8046-87537976F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82989">
              <a:off x="744037" y="7467203"/>
              <a:ext cx="521323" cy="518985"/>
            </a:xfrm>
            <a:prstGeom prst="rect">
              <a:avLst/>
            </a:prstGeom>
          </p:spPr>
        </p:pic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0180BF96-EED3-4094-A137-38E827AAC2ED}"/>
              </a:ext>
            </a:extLst>
          </p:cNvPr>
          <p:cNvGrpSpPr/>
          <p:nvPr/>
        </p:nvGrpSpPr>
        <p:grpSpPr>
          <a:xfrm>
            <a:off x="351431" y="1735793"/>
            <a:ext cx="4059306" cy="2837322"/>
            <a:chOff x="351431" y="1735793"/>
            <a:chExt cx="4059306" cy="2837322"/>
          </a:xfrm>
        </p:grpSpPr>
        <p:grpSp>
          <p:nvGrpSpPr>
            <p:cNvPr id="41" name="Group 8">
              <a:extLst>
                <a:ext uri="{FF2B5EF4-FFF2-40B4-BE49-F238E27FC236}">
                  <a16:creationId xmlns:a16="http://schemas.microsoft.com/office/drawing/2014/main" id="{62DAC28E-818F-447F-9A46-2534D34E17D2}"/>
                </a:ext>
              </a:extLst>
            </p:cNvPr>
            <p:cNvGrpSpPr/>
            <p:nvPr/>
          </p:nvGrpSpPr>
          <p:grpSpPr>
            <a:xfrm>
              <a:off x="351431" y="1735793"/>
              <a:ext cx="4059306" cy="2837322"/>
              <a:chOff x="0" y="0"/>
              <a:chExt cx="4182892" cy="5913687"/>
            </a:xfrm>
          </p:grpSpPr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8B1B4833-5896-4E3D-BFF6-CE6B7259C020}"/>
                  </a:ext>
                </a:extLst>
              </p:cNvPr>
              <p:cNvSpPr/>
              <p:nvPr/>
            </p:nvSpPr>
            <p:spPr>
              <a:xfrm>
                <a:off x="92710" y="106680"/>
                <a:ext cx="4078752" cy="5794307"/>
              </a:xfrm>
              <a:custGeom>
                <a:avLst/>
                <a:gdLst/>
                <a:ahLst/>
                <a:cxnLst/>
                <a:rect l="l" t="t" r="r" b="b"/>
                <a:pathLst>
                  <a:path w="4078752" h="5794307">
                    <a:moveTo>
                      <a:pt x="4052082" y="5605077"/>
                    </a:moveTo>
                    <a:cubicBezTo>
                      <a:pt x="4052082" y="5692707"/>
                      <a:pt x="3975882" y="5763827"/>
                      <a:pt x="3894602" y="5763827"/>
                    </a:cubicBezTo>
                    <a:lnTo>
                      <a:pt x="66040" y="5763827"/>
                    </a:lnTo>
                    <a:cubicBezTo>
                      <a:pt x="43180" y="5763827"/>
                      <a:pt x="20320" y="5758747"/>
                      <a:pt x="0" y="5749857"/>
                    </a:cubicBezTo>
                    <a:cubicBezTo>
                      <a:pt x="26670" y="5777797"/>
                      <a:pt x="63500" y="5794307"/>
                      <a:pt x="120123" y="5794307"/>
                    </a:cubicBezTo>
                    <a:lnTo>
                      <a:pt x="3932702" y="5794307"/>
                    </a:lnTo>
                    <a:cubicBezTo>
                      <a:pt x="4012712" y="5794307"/>
                      <a:pt x="4078752" y="5728267"/>
                      <a:pt x="4078752" y="5648257"/>
                    </a:cubicBezTo>
                    <a:lnTo>
                      <a:pt x="4078752" y="95250"/>
                    </a:lnTo>
                    <a:cubicBezTo>
                      <a:pt x="4078752" y="58420"/>
                      <a:pt x="4064782" y="25400"/>
                      <a:pt x="4043192" y="0"/>
                    </a:cubicBezTo>
                    <a:cubicBezTo>
                      <a:pt x="4049542" y="16510"/>
                      <a:pt x="4052082" y="34290"/>
                      <a:pt x="4052082" y="52070"/>
                    </a:cubicBezTo>
                    <a:lnTo>
                      <a:pt x="4052082" y="560507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id="{4DE1A858-5E2B-4AD2-AC6D-4132D46D1316}"/>
                  </a:ext>
                </a:extLst>
              </p:cNvPr>
              <p:cNvSpPr/>
              <p:nvPr/>
            </p:nvSpPr>
            <p:spPr>
              <a:xfrm>
                <a:off x="12700" y="12700"/>
                <a:ext cx="4118122" cy="5845107"/>
              </a:xfrm>
              <a:custGeom>
                <a:avLst/>
                <a:gdLst/>
                <a:ahLst/>
                <a:cxnLst/>
                <a:rect l="l" t="t" r="r" b="b"/>
                <a:pathLst>
                  <a:path w="4118122" h="5845107">
                    <a:moveTo>
                      <a:pt x="146050" y="5845107"/>
                    </a:moveTo>
                    <a:lnTo>
                      <a:pt x="3972072" y="5845107"/>
                    </a:lnTo>
                    <a:cubicBezTo>
                      <a:pt x="4052082" y="5845107"/>
                      <a:pt x="4118122" y="5779067"/>
                      <a:pt x="4118122" y="5699057"/>
                    </a:cubicBezTo>
                    <a:lnTo>
                      <a:pt x="4118122" y="146050"/>
                    </a:lnTo>
                    <a:cubicBezTo>
                      <a:pt x="4118122" y="66040"/>
                      <a:pt x="4052082" y="0"/>
                      <a:pt x="3972072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699057"/>
                    </a:lnTo>
                    <a:cubicBezTo>
                      <a:pt x="0" y="5780337"/>
                      <a:pt x="66040" y="5845107"/>
                      <a:pt x="146050" y="5845107"/>
                    </a:cubicBezTo>
                    <a:close/>
                  </a:path>
                </a:pathLst>
              </a:custGeom>
              <a:solidFill>
                <a:srgbClr val="173554"/>
              </a:solidFill>
              <a:ln>
                <a:solidFill>
                  <a:srgbClr val="EBE39D"/>
                </a:solidFill>
              </a:ln>
            </p:spPr>
          </p:sp>
          <p:sp>
            <p:nvSpPr>
              <p:cNvPr id="44" name="Freeform 11">
                <a:extLst>
                  <a:ext uri="{FF2B5EF4-FFF2-40B4-BE49-F238E27FC236}">
                    <a16:creationId xmlns:a16="http://schemas.microsoft.com/office/drawing/2014/main" id="{AC1F33FA-088F-4ACC-BFAD-8C7CF5E5719F}"/>
                  </a:ext>
                </a:extLst>
              </p:cNvPr>
              <p:cNvSpPr/>
              <p:nvPr/>
            </p:nvSpPr>
            <p:spPr>
              <a:xfrm>
                <a:off x="0" y="0"/>
                <a:ext cx="4182892" cy="5913687"/>
              </a:xfrm>
              <a:custGeom>
                <a:avLst/>
                <a:gdLst/>
                <a:ahLst/>
                <a:cxnLst/>
                <a:rect l="l" t="t" r="r" b="b"/>
                <a:pathLst>
                  <a:path w="4182892" h="5913687">
                    <a:moveTo>
                      <a:pt x="4119392" y="74930"/>
                    </a:moveTo>
                    <a:cubicBezTo>
                      <a:pt x="4091452" y="30480"/>
                      <a:pt x="4041922" y="0"/>
                      <a:pt x="3984772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711757"/>
                    </a:lnTo>
                    <a:cubicBezTo>
                      <a:pt x="0" y="5763827"/>
                      <a:pt x="25400" y="5809547"/>
                      <a:pt x="63500" y="5838757"/>
                    </a:cubicBezTo>
                    <a:cubicBezTo>
                      <a:pt x="91440" y="5883207"/>
                      <a:pt x="140970" y="5913687"/>
                      <a:pt x="216598" y="5913687"/>
                    </a:cubicBezTo>
                    <a:lnTo>
                      <a:pt x="4024142" y="5913687"/>
                    </a:lnTo>
                    <a:cubicBezTo>
                      <a:pt x="4111772" y="5913687"/>
                      <a:pt x="4182892" y="5842567"/>
                      <a:pt x="4182892" y="5754937"/>
                    </a:cubicBezTo>
                    <a:lnTo>
                      <a:pt x="4182892" y="201930"/>
                    </a:lnTo>
                    <a:cubicBezTo>
                      <a:pt x="4182892" y="149860"/>
                      <a:pt x="4157492" y="104140"/>
                      <a:pt x="4119392" y="74930"/>
                    </a:cubicBezTo>
                    <a:close/>
                    <a:moveTo>
                      <a:pt x="12700" y="571175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984772" y="12700"/>
                    </a:lnTo>
                    <a:cubicBezTo>
                      <a:pt x="4064782" y="12700"/>
                      <a:pt x="4130822" y="78740"/>
                      <a:pt x="4130822" y="158750"/>
                    </a:cubicBezTo>
                    <a:lnTo>
                      <a:pt x="4130822" y="5711757"/>
                    </a:lnTo>
                    <a:cubicBezTo>
                      <a:pt x="4130822" y="5791767"/>
                      <a:pt x="4064782" y="5857807"/>
                      <a:pt x="3984772" y="5857807"/>
                    </a:cubicBezTo>
                    <a:lnTo>
                      <a:pt x="158750" y="5857807"/>
                    </a:lnTo>
                    <a:cubicBezTo>
                      <a:pt x="78740" y="5857807"/>
                      <a:pt x="12700" y="5793037"/>
                      <a:pt x="12700" y="5711757"/>
                    </a:cubicBezTo>
                    <a:close/>
                    <a:moveTo>
                      <a:pt x="4171462" y="5754937"/>
                    </a:moveTo>
                    <a:cubicBezTo>
                      <a:pt x="4171462" y="5834947"/>
                      <a:pt x="4104152" y="5900987"/>
                      <a:pt x="4024142" y="5900987"/>
                    </a:cubicBezTo>
                    <a:lnTo>
                      <a:pt x="216598" y="5900987"/>
                    </a:lnTo>
                    <a:cubicBezTo>
                      <a:pt x="157480" y="5900987"/>
                      <a:pt x="120650" y="5884477"/>
                      <a:pt x="93980" y="5856537"/>
                    </a:cubicBezTo>
                    <a:cubicBezTo>
                      <a:pt x="114300" y="5865427"/>
                      <a:pt x="135890" y="5870507"/>
                      <a:pt x="160020" y="5870507"/>
                    </a:cubicBezTo>
                    <a:lnTo>
                      <a:pt x="3986042" y="5870507"/>
                    </a:lnTo>
                    <a:cubicBezTo>
                      <a:pt x="4073672" y="5870507"/>
                      <a:pt x="4144792" y="5799387"/>
                      <a:pt x="4144792" y="5711757"/>
                    </a:cubicBezTo>
                    <a:lnTo>
                      <a:pt x="4144792" y="158750"/>
                    </a:lnTo>
                    <a:cubicBezTo>
                      <a:pt x="4144792" y="140970"/>
                      <a:pt x="4140982" y="123190"/>
                      <a:pt x="4135902" y="106680"/>
                    </a:cubicBezTo>
                    <a:cubicBezTo>
                      <a:pt x="4157492" y="132080"/>
                      <a:pt x="4171462" y="165100"/>
                      <a:pt x="4171462" y="201930"/>
                    </a:cubicBezTo>
                    <a:lnTo>
                      <a:pt x="4171462" y="575493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45" name="TextBox 8">
              <a:extLst>
                <a:ext uri="{FF2B5EF4-FFF2-40B4-BE49-F238E27FC236}">
                  <a16:creationId xmlns:a16="http://schemas.microsoft.com/office/drawing/2014/main" id="{6666C561-20AC-4B41-9405-775DF8E82685}"/>
                </a:ext>
              </a:extLst>
            </p:cNvPr>
            <p:cNvSpPr txBox="1"/>
            <p:nvPr/>
          </p:nvSpPr>
          <p:spPr>
            <a:xfrm>
              <a:off x="490552" y="1954047"/>
              <a:ext cx="3820980" cy="24622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/>
              <a:r>
                <a:rPr lang="ru-RU" sz="4000" spc="-151" dirty="0">
                  <a:solidFill>
                    <a:srgbClr val="CFECFA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простейший вариант:</a:t>
              </a:r>
            </a:p>
            <a:p>
              <a:pPr algn="l"/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if &lt;</a:t>
              </a:r>
              <a:r>
                <a:rPr lang="ru-RU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условие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&gt;:</a:t>
              </a:r>
            </a:p>
            <a:p>
              <a:pPr algn="l"/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	[</a:t>
              </a:r>
              <a:r>
                <a:rPr lang="ru-RU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действие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]</a:t>
              </a: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08B0C6DA-3FC8-4E7D-821C-B1F09DC89AA3}"/>
              </a:ext>
            </a:extLst>
          </p:cNvPr>
          <p:cNvGrpSpPr/>
          <p:nvPr/>
        </p:nvGrpSpPr>
        <p:grpSpPr>
          <a:xfrm>
            <a:off x="10056400" y="2468966"/>
            <a:ext cx="5279756" cy="7562148"/>
            <a:chOff x="12954000" y="2458152"/>
            <a:chExt cx="5279756" cy="7562148"/>
          </a:xfrm>
        </p:grpSpPr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4236313-CE0A-4F58-A12F-5997C096FFF9}"/>
                </a:ext>
              </a:extLst>
            </p:cNvPr>
            <p:cNvSpPr/>
            <p:nvPr/>
          </p:nvSpPr>
          <p:spPr>
            <a:xfrm>
              <a:off x="12954000" y="2458152"/>
              <a:ext cx="5279756" cy="7562148"/>
            </a:xfrm>
            <a:custGeom>
              <a:avLst/>
              <a:gdLst/>
              <a:ahLst/>
              <a:cxnLst/>
              <a:rect l="l" t="t" r="r" b="b"/>
              <a:pathLst>
                <a:path w="1626503" h="2329626">
                  <a:moveTo>
                    <a:pt x="0" y="0"/>
                  </a:moveTo>
                  <a:lnTo>
                    <a:pt x="1626502" y="0"/>
                  </a:lnTo>
                  <a:lnTo>
                    <a:pt x="1626502" y="2329626"/>
                  </a:lnTo>
                  <a:lnTo>
                    <a:pt x="0" y="23296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37" name="Группа 36">
              <a:extLst>
                <a:ext uri="{FF2B5EF4-FFF2-40B4-BE49-F238E27FC236}">
                  <a16:creationId xmlns:a16="http://schemas.microsoft.com/office/drawing/2014/main" id="{055C532E-A4BB-4E04-B228-910185D53149}"/>
                </a:ext>
              </a:extLst>
            </p:cNvPr>
            <p:cNvGrpSpPr/>
            <p:nvPr/>
          </p:nvGrpSpPr>
          <p:grpSpPr>
            <a:xfrm rot="14400000">
              <a:off x="16395818" y="7056225"/>
              <a:ext cx="970526" cy="970526"/>
              <a:chOff x="4648200" y="2933487"/>
              <a:chExt cx="1295613" cy="1295613"/>
            </a:xfrm>
          </p:grpSpPr>
          <p:pic>
            <p:nvPicPr>
              <p:cNvPr id="38" name="Рисунок 37">
                <a:extLst>
                  <a:ext uri="{FF2B5EF4-FFF2-40B4-BE49-F238E27FC236}">
                    <a16:creationId xmlns:a16="http://schemas.microsoft.com/office/drawing/2014/main" id="{AE09C455-1758-4FF5-95E9-D60B10D01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8200" y="2933487"/>
                <a:ext cx="1295613" cy="1295613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73F2B1-AC8A-4C00-B924-41F63B9286C5}"/>
                  </a:ext>
                </a:extLst>
              </p:cNvPr>
              <p:cNvSpPr txBox="1"/>
              <p:nvPr/>
            </p:nvSpPr>
            <p:spPr>
              <a:xfrm>
                <a:off x="5041511" y="3542203"/>
                <a:ext cx="587444" cy="338968"/>
              </a:xfrm>
              <a:prstGeom prst="rect">
                <a:avLst/>
              </a:prstGeom>
              <a:solidFill>
                <a:srgbClr val="C4DDE4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solidFill>
                      <a:srgbClr val="173554"/>
                    </a:solidFill>
                    <a:latin typeface="HK Grotesk Bold"/>
                  </a:rPr>
                  <a:t>NB</a:t>
                </a:r>
                <a:endParaRPr lang="ru-RU" sz="1050" i="1" dirty="0">
                  <a:solidFill>
                    <a:srgbClr val="173554"/>
                  </a:solidFill>
                  <a:latin typeface="HK Grotesk Bold"/>
                </a:endParaRPr>
              </a:p>
            </p:txBody>
          </p:sp>
        </p:grp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9CBC4C64-8919-4E02-8CFD-4AB187C633FA}"/>
              </a:ext>
            </a:extLst>
          </p:cNvPr>
          <p:cNvGrpSpPr/>
          <p:nvPr/>
        </p:nvGrpSpPr>
        <p:grpSpPr>
          <a:xfrm>
            <a:off x="14251400" y="1104900"/>
            <a:ext cx="3960400" cy="5274232"/>
            <a:chOff x="351431" y="1735793"/>
            <a:chExt cx="4059306" cy="3399055"/>
          </a:xfrm>
        </p:grpSpPr>
        <p:grpSp>
          <p:nvGrpSpPr>
            <p:cNvPr id="47" name="Group 8">
              <a:extLst>
                <a:ext uri="{FF2B5EF4-FFF2-40B4-BE49-F238E27FC236}">
                  <a16:creationId xmlns:a16="http://schemas.microsoft.com/office/drawing/2014/main" id="{498431FB-F6AE-480E-A449-8DFF09DC3283}"/>
                </a:ext>
              </a:extLst>
            </p:cNvPr>
            <p:cNvGrpSpPr/>
            <p:nvPr/>
          </p:nvGrpSpPr>
          <p:grpSpPr>
            <a:xfrm>
              <a:off x="351431" y="1735793"/>
              <a:ext cx="4059306" cy="3399055"/>
              <a:chOff x="0" y="0"/>
              <a:chExt cx="4182892" cy="7084477"/>
            </a:xfrm>
          </p:grpSpPr>
          <p:sp>
            <p:nvSpPr>
              <p:cNvPr id="49" name="Freeform 9">
                <a:extLst>
                  <a:ext uri="{FF2B5EF4-FFF2-40B4-BE49-F238E27FC236}">
                    <a16:creationId xmlns:a16="http://schemas.microsoft.com/office/drawing/2014/main" id="{5027CF60-6C6A-4196-9E7B-816621FAB3B6}"/>
                  </a:ext>
                </a:extLst>
              </p:cNvPr>
              <p:cNvSpPr/>
              <p:nvPr/>
            </p:nvSpPr>
            <p:spPr>
              <a:xfrm>
                <a:off x="92710" y="106680"/>
                <a:ext cx="4078752" cy="6977797"/>
              </a:xfrm>
              <a:custGeom>
                <a:avLst/>
                <a:gdLst/>
                <a:ahLst/>
                <a:cxnLst/>
                <a:rect l="l" t="t" r="r" b="b"/>
                <a:pathLst>
                  <a:path w="4078752" h="5794307">
                    <a:moveTo>
                      <a:pt x="4052082" y="5605077"/>
                    </a:moveTo>
                    <a:cubicBezTo>
                      <a:pt x="4052082" y="5692707"/>
                      <a:pt x="3975882" y="5763827"/>
                      <a:pt x="3894602" y="5763827"/>
                    </a:cubicBezTo>
                    <a:lnTo>
                      <a:pt x="66040" y="5763827"/>
                    </a:lnTo>
                    <a:cubicBezTo>
                      <a:pt x="43180" y="5763827"/>
                      <a:pt x="20320" y="5758747"/>
                      <a:pt x="0" y="5749857"/>
                    </a:cubicBezTo>
                    <a:cubicBezTo>
                      <a:pt x="26670" y="5777797"/>
                      <a:pt x="63500" y="5794307"/>
                      <a:pt x="120123" y="5794307"/>
                    </a:cubicBezTo>
                    <a:lnTo>
                      <a:pt x="3932702" y="5794307"/>
                    </a:lnTo>
                    <a:cubicBezTo>
                      <a:pt x="4012712" y="5794307"/>
                      <a:pt x="4078752" y="5728267"/>
                      <a:pt x="4078752" y="5648257"/>
                    </a:cubicBezTo>
                    <a:lnTo>
                      <a:pt x="4078752" y="95250"/>
                    </a:lnTo>
                    <a:cubicBezTo>
                      <a:pt x="4078752" y="58420"/>
                      <a:pt x="4064782" y="25400"/>
                      <a:pt x="4043192" y="0"/>
                    </a:cubicBezTo>
                    <a:cubicBezTo>
                      <a:pt x="4049542" y="16510"/>
                      <a:pt x="4052082" y="34290"/>
                      <a:pt x="4052082" y="52070"/>
                    </a:cubicBezTo>
                    <a:lnTo>
                      <a:pt x="4052082" y="560507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51" name="Freeform 11">
                <a:extLst>
                  <a:ext uri="{FF2B5EF4-FFF2-40B4-BE49-F238E27FC236}">
                    <a16:creationId xmlns:a16="http://schemas.microsoft.com/office/drawing/2014/main" id="{C954CC55-F2E0-47ED-8502-E1E56E2244D9}"/>
                  </a:ext>
                </a:extLst>
              </p:cNvPr>
              <p:cNvSpPr/>
              <p:nvPr/>
            </p:nvSpPr>
            <p:spPr>
              <a:xfrm>
                <a:off x="0" y="0"/>
                <a:ext cx="4182892" cy="7071776"/>
              </a:xfrm>
              <a:custGeom>
                <a:avLst/>
                <a:gdLst/>
                <a:ahLst/>
                <a:cxnLst/>
                <a:rect l="l" t="t" r="r" b="b"/>
                <a:pathLst>
                  <a:path w="4182892" h="5913687">
                    <a:moveTo>
                      <a:pt x="4119392" y="74930"/>
                    </a:moveTo>
                    <a:cubicBezTo>
                      <a:pt x="4091452" y="30480"/>
                      <a:pt x="4041922" y="0"/>
                      <a:pt x="3984772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711757"/>
                    </a:lnTo>
                    <a:cubicBezTo>
                      <a:pt x="0" y="5763827"/>
                      <a:pt x="25400" y="5809547"/>
                      <a:pt x="63500" y="5838757"/>
                    </a:cubicBezTo>
                    <a:cubicBezTo>
                      <a:pt x="91440" y="5883207"/>
                      <a:pt x="140970" y="5913687"/>
                      <a:pt x="216598" y="5913687"/>
                    </a:cubicBezTo>
                    <a:lnTo>
                      <a:pt x="4024142" y="5913687"/>
                    </a:lnTo>
                    <a:cubicBezTo>
                      <a:pt x="4111772" y="5913687"/>
                      <a:pt x="4182892" y="5842567"/>
                      <a:pt x="4182892" y="5754937"/>
                    </a:cubicBezTo>
                    <a:lnTo>
                      <a:pt x="4182892" y="201930"/>
                    </a:lnTo>
                    <a:cubicBezTo>
                      <a:pt x="4182892" y="149860"/>
                      <a:pt x="4157492" y="104140"/>
                      <a:pt x="4119392" y="74930"/>
                    </a:cubicBezTo>
                    <a:close/>
                    <a:moveTo>
                      <a:pt x="12700" y="571175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984772" y="12700"/>
                    </a:lnTo>
                    <a:cubicBezTo>
                      <a:pt x="4064782" y="12700"/>
                      <a:pt x="4130822" y="78740"/>
                      <a:pt x="4130822" y="158750"/>
                    </a:cubicBezTo>
                    <a:lnTo>
                      <a:pt x="4130822" y="5711757"/>
                    </a:lnTo>
                    <a:cubicBezTo>
                      <a:pt x="4130822" y="5791767"/>
                      <a:pt x="4064782" y="5857807"/>
                      <a:pt x="3984772" y="5857807"/>
                    </a:cubicBezTo>
                    <a:lnTo>
                      <a:pt x="158750" y="5857807"/>
                    </a:lnTo>
                    <a:cubicBezTo>
                      <a:pt x="78740" y="5857807"/>
                      <a:pt x="12700" y="5793037"/>
                      <a:pt x="12700" y="5711757"/>
                    </a:cubicBezTo>
                    <a:close/>
                    <a:moveTo>
                      <a:pt x="4171462" y="5754937"/>
                    </a:moveTo>
                    <a:cubicBezTo>
                      <a:pt x="4171462" y="5834947"/>
                      <a:pt x="4104152" y="5900987"/>
                      <a:pt x="4024142" y="5900987"/>
                    </a:cubicBezTo>
                    <a:lnTo>
                      <a:pt x="216598" y="5900987"/>
                    </a:lnTo>
                    <a:cubicBezTo>
                      <a:pt x="157480" y="5900987"/>
                      <a:pt x="120650" y="5884477"/>
                      <a:pt x="93980" y="5856537"/>
                    </a:cubicBezTo>
                    <a:cubicBezTo>
                      <a:pt x="114300" y="5865427"/>
                      <a:pt x="135890" y="5870507"/>
                      <a:pt x="160020" y="5870507"/>
                    </a:cubicBezTo>
                    <a:lnTo>
                      <a:pt x="3986042" y="5870507"/>
                    </a:lnTo>
                    <a:cubicBezTo>
                      <a:pt x="4073672" y="5870507"/>
                      <a:pt x="4144792" y="5799387"/>
                      <a:pt x="4144792" y="5711757"/>
                    </a:cubicBezTo>
                    <a:lnTo>
                      <a:pt x="4144792" y="158750"/>
                    </a:lnTo>
                    <a:cubicBezTo>
                      <a:pt x="4144792" y="140970"/>
                      <a:pt x="4140982" y="123190"/>
                      <a:pt x="4135902" y="106680"/>
                    </a:cubicBezTo>
                    <a:cubicBezTo>
                      <a:pt x="4157492" y="132080"/>
                      <a:pt x="4171462" y="165100"/>
                      <a:pt x="4171462" y="201930"/>
                    </a:cubicBezTo>
                    <a:lnTo>
                      <a:pt x="4171462" y="575493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50" name="Freeform 10">
                <a:extLst>
                  <a:ext uri="{FF2B5EF4-FFF2-40B4-BE49-F238E27FC236}">
                    <a16:creationId xmlns:a16="http://schemas.microsoft.com/office/drawing/2014/main" id="{3CD77763-5607-4F52-BBC2-F5781E6EE172}"/>
                  </a:ext>
                </a:extLst>
              </p:cNvPr>
              <p:cNvSpPr/>
              <p:nvPr/>
            </p:nvSpPr>
            <p:spPr>
              <a:xfrm>
                <a:off x="12699" y="12701"/>
                <a:ext cx="4118122" cy="7059075"/>
              </a:xfrm>
              <a:custGeom>
                <a:avLst/>
                <a:gdLst/>
                <a:ahLst/>
                <a:cxnLst/>
                <a:rect l="l" t="t" r="r" b="b"/>
                <a:pathLst>
                  <a:path w="4118122" h="5845107">
                    <a:moveTo>
                      <a:pt x="146050" y="5845107"/>
                    </a:moveTo>
                    <a:lnTo>
                      <a:pt x="3972072" y="5845107"/>
                    </a:lnTo>
                    <a:cubicBezTo>
                      <a:pt x="4052082" y="5845107"/>
                      <a:pt x="4118122" y="5779067"/>
                      <a:pt x="4118122" y="5699057"/>
                    </a:cubicBezTo>
                    <a:lnTo>
                      <a:pt x="4118122" y="146050"/>
                    </a:lnTo>
                    <a:cubicBezTo>
                      <a:pt x="4118122" y="66040"/>
                      <a:pt x="4052082" y="0"/>
                      <a:pt x="3972072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699057"/>
                    </a:lnTo>
                    <a:cubicBezTo>
                      <a:pt x="0" y="5780337"/>
                      <a:pt x="66040" y="5845107"/>
                      <a:pt x="146050" y="5845107"/>
                    </a:cubicBezTo>
                    <a:close/>
                  </a:path>
                </a:pathLst>
              </a:custGeom>
              <a:solidFill>
                <a:srgbClr val="173554"/>
              </a:solidFill>
              <a:ln>
                <a:solidFill>
                  <a:srgbClr val="EBE39D"/>
                </a:solidFill>
              </a:ln>
            </p:spPr>
          </p:sp>
        </p:grpSp>
        <p:sp>
          <p:nvSpPr>
            <p:cNvPr id="48" name="TextBox 8">
              <a:extLst>
                <a:ext uri="{FF2B5EF4-FFF2-40B4-BE49-F238E27FC236}">
                  <a16:creationId xmlns:a16="http://schemas.microsoft.com/office/drawing/2014/main" id="{089D6051-24B9-4A35-9D48-77BEC51C4BD4}"/>
                </a:ext>
              </a:extLst>
            </p:cNvPr>
            <p:cNvSpPr txBox="1"/>
            <p:nvPr/>
          </p:nvSpPr>
          <p:spPr>
            <a:xfrm>
              <a:off x="500173" y="1823637"/>
              <a:ext cx="3820980" cy="311837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/>
              <a:r>
                <a:rPr lang="ru-RU" sz="4000" spc="-151" dirty="0">
                  <a:solidFill>
                    <a:srgbClr val="CFECFA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длинный вариант:</a:t>
              </a:r>
            </a:p>
            <a:p>
              <a:pPr algn="l"/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if &lt;</a:t>
              </a:r>
              <a:r>
                <a:rPr lang="ru-RU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условие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&gt;:</a:t>
              </a:r>
            </a:p>
            <a:p>
              <a:pPr algn="l"/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	[</a:t>
              </a:r>
              <a:r>
                <a:rPr lang="ru-RU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действие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]</a:t>
              </a:r>
              <a:endParaRPr lang="ru-RU" sz="4000" i="1" spc="-151" dirty="0">
                <a:solidFill>
                  <a:srgbClr val="84D8D8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  <a:p>
              <a:pPr algn="l"/>
              <a:r>
                <a:rPr lang="en-US" sz="4000" i="1" spc="-151" dirty="0" err="1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elif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 &lt;</a:t>
              </a:r>
              <a:r>
                <a:rPr lang="ru-RU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условие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&gt;:</a:t>
              </a:r>
            </a:p>
            <a:p>
              <a:pPr algn="l"/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	[</a:t>
              </a:r>
              <a:r>
                <a:rPr lang="ru-RU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действие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]</a:t>
              </a:r>
            </a:p>
            <a:p>
              <a:pPr algn="l"/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	…</a:t>
              </a:r>
            </a:p>
            <a:p>
              <a:pPr algn="l"/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else: [</a:t>
              </a:r>
              <a:r>
                <a:rPr lang="ru-RU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действие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] </a:t>
              </a:r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5E3EC4A5-D626-4E4C-9137-D046A012C92D}"/>
              </a:ext>
            </a:extLst>
          </p:cNvPr>
          <p:cNvGrpSpPr/>
          <p:nvPr/>
        </p:nvGrpSpPr>
        <p:grpSpPr>
          <a:xfrm>
            <a:off x="304799" y="7478017"/>
            <a:ext cx="4470585" cy="2619099"/>
            <a:chOff x="351431" y="1735793"/>
            <a:chExt cx="4059306" cy="2837322"/>
          </a:xfrm>
        </p:grpSpPr>
        <p:grpSp>
          <p:nvGrpSpPr>
            <p:cNvPr id="53" name="Group 8">
              <a:extLst>
                <a:ext uri="{FF2B5EF4-FFF2-40B4-BE49-F238E27FC236}">
                  <a16:creationId xmlns:a16="http://schemas.microsoft.com/office/drawing/2014/main" id="{13CD2E42-979C-452D-BD48-8509A151BCB3}"/>
                </a:ext>
              </a:extLst>
            </p:cNvPr>
            <p:cNvGrpSpPr/>
            <p:nvPr/>
          </p:nvGrpSpPr>
          <p:grpSpPr>
            <a:xfrm>
              <a:off x="351431" y="1735793"/>
              <a:ext cx="4059306" cy="2837322"/>
              <a:chOff x="0" y="0"/>
              <a:chExt cx="4182892" cy="5913687"/>
            </a:xfrm>
          </p:grpSpPr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F90FC3A8-7B6B-4012-8E15-A5427C01D21C}"/>
                  </a:ext>
                </a:extLst>
              </p:cNvPr>
              <p:cNvSpPr/>
              <p:nvPr/>
            </p:nvSpPr>
            <p:spPr>
              <a:xfrm>
                <a:off x="92710" y="106680"/>
                <a:ext cx="4078752" cy="5794307"/>
              </a:xfrm>
              <a:custGeom>
                <a:avLst/>
                <a:gdLst/>
                <a:ahLst/>
                <a:cxnLst/>
                <a:rect l="l" t="t" r="r" b="b"/>
                <a:pathLst>
                  <a:path w="4078752" h="5794307">
                    <a:moveTo>
                      <a:pt x="4052082" y="5605077"/>
                    </a:moveTo>
                    <a:cubicBezTo>
                      <a:pt x="4052082" y="5692707"/>
                      <a:pt x="3975882" y="5763827"/>
                      <a:pt x="3894602" y="5763827"/>
                    </a:cubicBezTo>
                    <a:lnTo>
                      <a:pt x="66040" y="5763827"/>
                    </a:lnTo>
                    <a:cubicBezTo>
                      <a:pt x="43180" y="5763827"/>
                      <a:pt x="20320" y="5758747"/>
                      <a:pt x="0" y="5749857"/>
                    </a:cubicBezTo>
                    <a:cubicBezTo>
                      <a:pt x="26670" y="5777797"/>
                      <a:pt x="63500" y="5794307"/>
                      <a:pt x="120123" y="5794307"/>
                    </a:cubicBezTo>
                    <a:lnTo>
                      <a:pt x="3932702" y="5794307"/>
                    </a:lnTo>
                    <a:cubicBezTo>
                      <a:pt x="4012712" y="5794307"/>
                      <a:pt x="4078752" y="5728267"/>
                      <a:pt x="4078752" y="5648257"/>
                    </a:cubicBezTo>
                    <a:lnTo>
                      <a:pt x="4078752" y="95250"/>
                    </a:lnTo>
                    <a:cubicBezTo>
                      <a:pt x="4078752" y="58420"/>
                      <a:pt x="4064782" y="25400"/>
                      <a:pt x="4043192" y="0"/>
                    </a:cubicBezTo>
                    <a:cubicBezTo>
                      <a:pt x="4049542" y="16510"/>
                      <a:pt x="4052082" y="34290"/>
                      <a:pt x="4052082" y="52070"/>
                    </a:cubicBezTo>
                    <a:lnTo>
                      <a:pt x="4052082" y="560507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56" name="Freeform 10">
                <a:extLst>
                  <a:ext uri="{FF2B5EF4-FFF2-40B4-BE49-F238E27FC236}">
                    <a16:creationId xmlns:a16="http://schemas.microsoft.com/office/drawing/2014/main" id="{C5E6B6F1-7413-48CC-89A5-2DBCF5130735}"/>
                  </a:ext>
                </a:extLst>
              </p:cNvPr>
              <p:cNvSpPr/>
              <p:nvPr/>
            </p:nvSpPr>
            <p:spPr>
              <a:xfrm>
                <a:off x="12700" y="12700"/>
                <a:ext cx="4118122" cy="5845107"/>
              </a:xfrm>
              <a:custGeom>
                <a:avLst/>
                <a:gdLst/>
                <a:ahLst/>
                <a:cxnLst/>
                <a:rect l="l" t="t" r="r" b="b"/>
                <a:pathLst>
                  <a:path w="4118122" h="5845107">
                    <a:moveTo>
                      <a:pt x="146050" y="5845107"/>
                    </a:moveTo>
                    <a:lnTo>
                      <a:pt x="3972072" y="5845107"/>
                    </a:lnTo>
                    <a:cubicBezTo>
                      <a:pt x="4052082" y="5845107"/>
                      <a:pt x="4118122" y="5779067"/>
                      <a:pt x="4118122" y="5699057"/>
                    </a:cubicBezTo>
                    <a:lnTo>
                      <a:pt x="4118122" y="146050"/>
                    </a:lnTo>
                    <a:cubicBezTo>
                      <a:pt x="4118122" y="66040"/>
                      <a:pt x="4052082" y="0"/>
                      <a:pt x="3972072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699057"/>
                    </a:lnTo>
                    <a:cubicBezTo>
                      <a:pt x="0" y="5780337"/>
                      <a:pt x="66040" y="5845107"/>
                      <a:pt x="146050" y="5845107"/>
                    </a:cubicBezTo>
                    <a:close/>
                  </a:path>
                </a:pathLst>
              </a:custGeom>
              <a:solidFill>
                <a:srgbClr val="173554"/>
              </a:solidFill>
              <a:ln>
                <a:solidFill>
                  <a:srgbClr val="EBE39D"/>
                </a:solidFill>
              </a:ln>
            </p:spPr>
          </p:sp>
          <p:sp>
            <p:nvSpPr>
              <p:cNvPr id="57" name="Freeform 11">
                <a:extLst>
                  <a:ext uri="{FF2B5EF4-FFF2-40B4-BE49-F238E27FC236}">
                    <a16:creationId xmlns:a16="http://schemas.microsoft.com/office/drawing/2014/main" id="{7B9650BE-E13D-4600-ABD8-2C7C89B48133}"/>
                  </a:ext>
                </a:extLst>
              </p:cNvPr>
              <p:cNvSpPr/>
              <p:nvPr/>
            </p:nvSpPr>
            <p:spPr>
              <a:xfrm>
                <a:off x="0" y="0"/>
                <a:ext cx="4182892" cy="5913687"/>
              </a:xfrm>
              <a:custGeom>
                <a:avLst/>
                <a:gdLst/>
                <a:ahLst/>
                <a:cxnLst/>
                <a:rect l="l" t="t" r="r" b="b"/>
                <a:pathLst>
                  <a:path w="4182892" h="5913687">
                    <a:moveTo>
                      <a:pt x="4119392" y="74930"/>
                    </a:moveTo>
                    <a:cubicBezTo>
                      <a:pt x="4091452" y="30480"/>
                      <a:pt x="4041922" y="0"/>
                      <a:pt x="3984772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711757"/>
                    </a:lnTo>
                    <a:cubicBezTo>
                      <a:pt x="0" y="5763827"/>
                      <a:pt x="25400" y="5809547"/>
                      <a:pt x="63500" y="5838757"/>
                    </a:cubicBezTo>
                    <a:cubicBezTo>
                      <a:pt x="91440" y="5883207"/>
                      <a:pt x="140970" y="5913687"/>
                      <a:pt x="216598" y="5913687"/>
                    </a:cubicBezTo>
                    <a:lnTo>
                      <a:pt x="4024142" y="5913687"/>
                    </a:lnTo>
                    <a:cubicBezTo>
                      <a:pt x="4111772" y="5913687"/>
                      <a:pt x="4182892" y="5842567"/>
                      <a:pt x="4182892" y="5754937"/>
                    </a:cubicBezTo>
                    <a:lnTo>
                      <a:pt x="4182892" y="201930"/>
                    </a:lnTo>
                    <a:cubicBezTo>
                      <a:pt x="4182892" y="149860"/>
                      <a:pt x="4157492" y="104140"/>
                      <a:pt x="4119392" y="74930"/>
                    </a:cubicBezTo>
                    <a:close/>
                    <a:moveTo>
                      <a:pt x="12700" y="571175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984772" y="12700"/>
                    </a:lnTo>
                    <a:cubicBezTo>
                      <a:pt x="4064782" y="12700"/>
                      <a:pt x="4130822" y="78740"/>
                      <a:pt x="4130822" y="158750"/>
                    </a:cubicBezTo>
                    <a:lnTo>
                      <a:pt x="4130822" y="5711757"/>
                    </a:lnTo>
                    <a:cubicBezTo>
                      <a:pt x="4130822" y="5791767"/>
                      <a:pt x="4064782" y="5857807"/>
                      <a:pt x="3984772" y="5857807"/>
                    </a:cubicBezTo>
                    <a:lnTo>
                      <a:pt x="158750" y="5857807"/>
                    </a:lnTo>
                    <a:cubicBezTo>
                      <a:pt x="78740" y="5857807"/>
                      <a:pt x="12700" y="5793037"/>
                      <a:pt x="12700" y="5711757"/>
                    </a:cubicBezTo>
                    <a:close/>
                    <a:moveTo>
                      <a:pt x="4171462" y="5754937"/>
                    </a:moveTo>
                    <a:cubicBezTo>
                      <a:pt x="4171462" y="5834947"/>
                      <a:pt x="4104152" y="5900987"/>
                      <a:pt x="4024142" y="5900987"/>
                    </a:cubicBezTo>
                    <a:lnTo>
                      <a:pt x="216598" y="5900987"/>
                    </a:lnTo>
                    <a:cubicBezTo>
                      <a:pt x="157480" y="5900987"/>
                      <a:pt x="120650" y="5884477"/>
                      <a:pt x="93980" y="5856537"/>
                    </a:cubicBezTo>
                    <a:cubicBezTo>
                      <a:pt x="114300" y="5865427"/>
                      <a:pt x="135890" y="5870507"/>
                      <a:pt x="160020" y="5870507"/>
                    </a:cubicBezTo>
                    <a:lnTo>
                      <a:pt x="3986042" y="5870507"/>
                    </a:lnTo>
                    <a:cubicBezTo>
                      <a:pt x="4073672" y="5870507"/>
                      <a:pt x="4144792" y="5799387"/>
                      <a:pt x="4144792" y="5711757"/>
                    </a:cubicBezTo>
                    <a:lnTo>
                      <a:pt x="4144792" y="158750"/>
                    </a:lnTo>
                    <a:cubicBezTo>
                      <a:pt x="4144792" y="140970"/>
                      <a:pt x="4140982" y="123190"/>
                      <a:pt x="4135902" y="106680"/>
                    </a:cubicBezTo>
                    <a:cubicBezTo>
                      <a:pt x="4157492" y="132080"/>
                      <a:pt x="4171462" y="165100"/>
                      <a:pt x="4171462" y="201930"/>
                    </a:cubicBezTo>
                    <a:lnTo>
                      <a:pt x="4171462" y="575493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54" name="TextBox 8">
              <a:extLst>
                <a:ext uri="{FF2B5EF4-FFF2-40B4-BE49-F238E27FC236}">
                  <a16:creationId xmlns:a16="http://schemas.microsoft.com/office/drawing/2014/main" id="{89B41FFA-7D91-4F81-B77E-0E38493F9746}"/>
                </a:ext>
              </a:extLst>
            </p:cNvPr>
            <p:cNvSpPr txBox="1"/>
            <p:nvPr/>
          </p:nvSpPr>
          <p:spPr>
            <a:xfrm>
              <a:off x="404964" y="1782038"/>
              <a:ext cx="3906567" cy="27448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/>
              <a:r>
                <a:rPr lang="ru-RU" sz="4000" spc="-151" dirty="0">
                  <a:solidFill>
                    <a:srgbClr val="CFECFA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обычный вариант:</a:t>
              </a:r>
            </a:p>
            <a:p>
              <a:pPr algn="l"/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if &lt;</a:t>
              </a:r>
              <a:r>
                <a:rPr lang="ru-RU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условие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&gt;:</a:t>
              </a:r>
            </a:p>
            <a:p>
              <a:pPr algn="l"/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	[</a:t>
              </a:r>
              <a:r>
                <a:rPr lang="ru-RU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действие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]</a:t>
              </a:r>
              <a:endParaRPr lang="ru-RU" sz="4000" i="1" spc="-151" dirty="0">
                <a:solidFill>
                  <a:srgbClr val="84D8D8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  <a:p>
              <a:pPr algn="l"/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else: [</a:t>
              </a:r>
              <a:r>
                <a:rPr lang="ru-RU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действие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]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93800" y="217041"/>
            <a:ext cx="15417800" cy="3262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600" b="0" i="0" u="none" strike="noStrike" kern="1200" cap="none" spc="-318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Тернарная или однострочная форма</a:t>
            </a:r>
            <a:endParaRPr kumimoji="0" lang="en-US" sz="10600" b="0" i="0" u="none" strike="noStrike" kern="1200" cap="none" spc="-318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49" name="Freeform 10">
            <a:extLst>
              <a:ext uri="{FF2B5EF4-FFF2-40B4-BE49-F238E27FC236}">
                <a16:creationId xmlns:a16="http://schemas.microsoft.com/office/drawing/2014/main" id="{C4ED6DEF-7659-45C5-B735-D600EA85F094}"/>
              </a:ext>
            </a:extLst>
          </p:cNvPr>
          <p:cNvSpPr/>
          <p:nvPr/>
        </p:nvSpPr>
        <p:spPr>
          <a:xfrm flipH="1">
            <a:off x="14366355" y="966519"/>
            <a:ext cx="3844613" cy="7689226"/>
          </a:xfrm>
          <a:custGeom>
            <a:avLst/>
            <a:gdLst/>
            <a:ahLst/>
            <a:cxnLst/>
            <a:rect l="l" t="t" r="r" b="b"/>
            <a:pathLst>
              <a:path w="1164813" h="2329626">
                <a:moveTo>
                  <a:pt x="0" y="0"/>
                </a:moveTo>
                <a:lnTo>
                  <a:pt x="1164813" y="0"/>
                </a:lnTo>
                <a:lnTo>
                  <a:pt x="116481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A8B6755-E9B0-491B-8464-0DC7288F8283}"/>
              </a:ext>
            </a:extLst>
          </p:cNvPr>
          <p:cNvGrpSpPr/>
          <p:nvPr/>
        </p:nvGrpSpPr>
        <p:grpSpPr>
          <a:xfrm>
            <a:off x="3453316" y="4228951"/>
            <a:ext cx="10913039" cy="2203428"/>
            <a:chOff x="2295179" y="6140472"/>
            <a:chExt cx="10913039" cy="2203428"/>
          </a:xfrm>
        </p:grpSpPr>
        <p:grpSp>
          <p:nvGrpSpPr>
            <p:cNvPr id="33" name="Group 4">
              <a:extLst>
                <a:ext uri="{FF2B5EF4-FFF2-40B4-BE49-F238E27FC236}">
                  <a16:creationId xmlns:a16="http://schemas.microsoft.com/office/drawing/2014/main" id="{67E265EE-9EF1-4638-ADA2-B1F3102CB3F6}"/>
                </a:ext>
              </a:extLst>
            </p:cNvPr>
            <p:cNvGrpSpPr/>
            <p:nvPr/>
          </p:nvGrpSpPr>
          <p:grpSpPr>
            <a:xfrm>
              <a:off x="2295179" y="6140472"/>
              <a:ext cx="10913039" cy="2203428"/>
              <a:chOff x="0" y="0"/>
              <a:chExt cx="9590657" cy="1817153"/>
            </a:xfrm>
          </p:grpSpPr>
          <p:sp>
            <p:nvSpPr>
              <p:cNvPr id="35" name="Freeform 5">
                <a:extLst>
                  <a:ext uri="{FF2B5EF4-FFF2-40B4-BE49-F238E27FC236}">
                    <a16:creationId xmlns:a16="http://schemas.microsoft.com/office/drawing/2014/main" id="{1818645D-3C71-470C-AEA3-8DC4A1DD5A62}"/>
                  </a:ext>
                </a:extLst>
              </p:cNvPr>
              <p:cNvSpPr/>
              <p:nvPr/>
            </p:nvSpPr>
            <p:spPr>
              <a:xfrm>
                <a:off x="92710" y="106680"/>
                <a:ext cx="9486517" cy="1697773"/>
              </a:xfrm>
              <a:custGeom>
                <a:avLst/>
                <a:gdLst/>
                <a:ahLst/>
                <a:cxnLst/>
                <a:rect l="l" t="t" r="r" b="b"/>
                <a:pathLst>
                  <a:path w="9486517" h="1697773">
                    <a:moveTo>
                      <a:pt x="9459846" y="1508543"/>
                    </a:moveTo>
                    <a:cubicBezTo>
                      <a:pt x="9459846" y="1596173"/>
                      <a:pt x="9383646" y="1667293"/>
                      <a:pt x="9302367" y="1667293"/>
                    </a:cubicBezTo>
                    <a:lnTo>
                      <a:pt x="66040" y="1667293"/>
                    </a:lnTo>
                    <a:cubicBezTo>
                      <a:pt x="43180" y="1667293"/>
                      <a:pt x="20320" y="1662213"/>
                      <a:pt x="0" y="1653323"/>
                    </a:cubicBezTo>
                    <a:cubicBezTo>
                      <a:pt x="26670" y="1681263"/>
                      <a:pt x="63500" y="1697773"/>
                      <a:pt x="154591" y="1697773"/>
                    </a:cubicBezTo>
                    <a:lnTo>
                      <a:pt x="9340467" y="1697773"/>
                    </a:lnTo>
                    <a:cubicBezTo>
                      <a:pt x="9420477" y="1697773"/>
                      <a:pt x="9486517" y="1631733"/>
                      <a:pt x="9486517" y="1551723"/>
                    </a:cubicBezTo>
                    <a:lnTo>
                      <a:pt x="9486517" y="95250"/>
                    </a:lnTo>
                    <a:cubicBezTo>
                      <a:pt x="9486517" y="58420"/>
                      <a:pt x="9472546" y="25400"/>
                      <a:pt x="9450957" y="0"/>
                    </a:cubicBezTo>
                    <a:cubicBezTo>
                      <a:pt x="9457307" y="16510"/>
                      <a:pt x="9459846" y="34290"/>
                      <a:pt x="9459846" y="52070"/>
                    </a:cubicBezTo>
                    <a:lnTo>
                      <a:pt x="9459846" y="150854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8CC73DB4-002F-4AFB-B86D-2450E299F073}"/>
                  </a:ext>
                </a:extLst>
              </p:cNvPr>
              <p:cNvSpPr/>
              <p:nvPr/>
            </p:nvSpPr>
            <p:spPr>
              <a:xfrm>
                <a:off x="12700" y="12699"/>
                <a:ext cx="9525886" cy="1748573"/>
              </a:xfrm>
              <a:custGeom>
                <a:avLst/>
                <a:gdLst/>
                <a:ahLst/>
                <a:cxnLst/>
                <a:rect l="l" t="t" r="r" b="b"/>
                <a:pathLst>
                  <a:path w="9525887" h="1748573">
                    <a:moveTo>
                      <a:pt x="146050" y="1748573"/>
                    </a:moveTo>
                    <a:lnTo>
                      <a:pt x="9379837" y="1748573"/>
                    </a:lnTo>
                    <a:cubicBezTo>
                      <a:pt x="9459847" y="1748573"/>
                      <a:pt x="9525887" y="1682533"/>
                      <a:pt x="9525887" y="1602523"/>
                    </a:cubicBezTo>
                    <a:lnTo>
                      <a:pt x="9525887" y="146050"/>
                    </a:lnTo>
                    <a:cubicBezTo>
                      <a:pt x="9525887" y="66040"/>
                      <a:pt x="9459847" y="0"/>
                      <a:pt x="937983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2523"/>
                    </a:lnTo>
                    <a:cubicBezTo>
                      <a:pt x="0" y="1683803"/>
                      <a:pt x="66040" y="1748573"/>
                      <a:pt x="146050" y="1748573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37" name="Freeform 7">
                <a:extLst>
                  <a:ext uri="{FF2B5EF4-FFF2-40B4-BE49-F238E27FC236}">
                    <a16:creationId xmlns:a16="http://schemas.microsoft.com/office/drawing/2014/main" id="{D7D79D3B-746D-49CD-9945-1CA9AA978C55}"/>
                  </a:ext>
                </a:extLst>
              </p:cNvPr>
              <p:cNvSpPr/>
              <p:nvPr/>
            </p:nvSpPr>
            <p:spPr>
              <a:xfrm>
                <a:off x="0" y="0"/>
                <a:ext cx="9590657" cy="1817153"/>
              </a:xfrm>
              <a:custGeom>
                <a:avLst/>
                <a:gdLst/>
                <a:ahLst/>
                <a:cxnLst/>
                <a:rect l="l" t="t" r="r" b="b"/>
                <a:pathLst>
                  <a:path w="9590657" h="1817153">
                    <a:moveTo>
                      <a:pt x="9527157" y="74930"/>
                    </a:moveTo>
                    <a:cubicBezTo>
                      <a:pt x="9499217" y="30480"/>
                      <a:pt x="9449687" y="0"/>
                      <a:pt x="939253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5223"/>
                    </a:lnTo>
                    <a:cubicBezTo>
                      <a:pt x="0" y="1667293"/>
                      <a:pt x="25400" y="1713013"/>
                      <a:pt x="63500" y="1742223"/>
                    </a:cubicBezTo>
                    <a:cubicBezTo>
                      <a:pt x="91440" y="1786673"/>
                      <a:pt x="140970" y="1817153"/>
                      <a:pt x="256443" y="1817153"/>
                    </a:cubicBezTo>
                    <a:lnTo>
                      <a:pt x="9431907" y="1817153"/>
                    </a:lnTo>
                    <a:cubicBezTo>
                      <a:pt x="9519537" y="1817153"/>
                      <a:pt x="9590657" y="1746033"/>
                      <a:pt x="9590657" y="1658403"/>
                    </a:cubicBezTo>
                    <a:lnTo>
                      <a:pt x="9590657" y="201930"/>
                    </a:lnTo>
                    <a:cubicBezTo>
                      <a:pt x="9590656" y="149860"/>
                      <a:pt x="9565256" y="104140"/>
                      <a:pt x="9527157" y="74930"/>
                    </a:cubicBezTo>
                    <a:close/>
                    <a:moveTo>
                      <a:pt x="12700" y="161522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9392537" y="12700"/>
                    </a:lnTo>
                    <a:cubicBezTo>
                      <a:pt x="9472547" y="12700"/>
                      <a:pt x="9538587" y="78740"/>
                      <a:pt x="9538587" y="158750"/>
                    </a:cubicBezTo>
                    <a:lnTo>
                      <a:pt x="9538587" y="1615223"/>
                    </a:lnTo>
                    <a:cubicBezTo>
                      <a:pt x="9538587" y="1695233"/>
                      <a:pt x="9472547" y="1761273"/>
                      <a:pt x="9392537" y="1761273"/>
                    </a:cubicBezTo>
                    <a:lnTo>
                      <a:pt x="158750" y="1761273"/>
                    </a:lnTo>
                    <a:cubicBezTo>
                      <a:pt x="78740" y="1761273"/>
                      <a:pt x="12700" y="1696503"/>
                      <a:pt x="12700" y="1615223"/>
                    </a:cubicBezTo>
                    <a:close/>
                    <a:moveTo>
                      <a:pt x="9579227" y="1658403"/>
                    </a:moveTo>
                    <a:cubicBezTo>
                      <a:pt x="9579227" y="1738413"/>
                      <a:pt x="9511917" y="1804453"/>
                      <a:pt x="9431907" y="1804453"/>
                    </a:cubicBezTo>
                    <a:lnTo>
                      <a:pt x="256443" y="1804453"/>
                    </a:lnTo>
                    <a:cubicBezTo>
                      <a:pt x="157480" y="1804453"/>
                      <a:pt x="120650" y="1787943"/>
                      <a:pt x="93980" y="1760003"/>
                    </a:cubicBezTo>
                    <a:cubicBezTo>
                      <a:pt x="114300" y="1768893"/>
                      <a:pt x="135890" y="1773973"/>
                      <a:pt x="160020" y="1773973"/>
                    </a:cubicBezTo>
                    <a:lnTo>
                      <a:pt x="9393807" y="1773973"/>
                    </a:lnTo>
                    <a:cubicBezTo>
                      <a:pt x="9481437" y="1773973"/>
                      <a:pt x="9552557" y="1702853"/>
                      <a:pt x="9552557" y="1615223"/>
                    </a:cubicBezTo>
                    <a:lnTo>
                      <a:pt x="9552557" y="158750"/>
                    </a:lnTo>
                    <a:cubicBezTo>
                      <a:pt x="9552557" y="140970"/>
                      <a:pt x="9548747" y="123190"/>
                      <a:pt x="9543667" y="106680"/>
                    </a:cubicBezTo>
                    <a:cubicBezTo>
                      <a:pt x="9565257" y="132080"/>
                      <a:pt x="9579227" y="165100"/>
                      <a:pt x="9579227" y="201930"/>
                    </a:cubicBezTo>
                    <a:lnTo>
                      <a:pt x="9579227" y="165840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004E1E79-4539-41CB-A19C-8B21D40189EB}"/>
                </a:ext>
              </a:extLst>
            </p:cNvPr>
            <p:cNvPicPr/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8298" y="6454244"/>
              <a:ext cx="8382000" cy="1689840"/>
            </a:xfrm>
            <a:prstGeom prst="rect">
              <a:avLst/>
            </a:prstGeom>
          </p:spPr>
        </p:pic>
      </p:grpSp>
      <p:sp>
        <p:nvSpPr>
          <p:cNvPr id="52" name="Freeform 9">
            <a:extLst>
              <a:ext uri="{FF2B5EF4-FFF2-40B4-BE49-F238E27FC236}">
                <a16:creationId xmlns:a16="http://schemas.microsoft.com/office/drawing/2014/main" id="{77A3CCA6-587C-44B4-B62C-70FA985BBBFB}"/>
              </a:ext>
            </a:extLst>
          </p:cNvPr>
          <p:cNvSpPr/>
          <p:nvPr/>
        </p:nvSpPr>
        <p:spPr>
          <a:xfrm>
            <a:off x="304800" y="7112700"/>
            <a:ext cx="3148516" cy="2953881"/>
          </a:xfrm>
          <a:custGeom>
            <a:avLst/>
            <a:gdLst/>
            <a:ahLst/>
            <a:cxnLst/>
            <a:rect l="l" t="t" r="r" b="b"/>
            <a:pathLst>
              <a:path w="2247746" h="2108795">
                <a:moveTo>
                  <a:pt x="0" y="0"/>
                </a:moveTo>
                <a:lnTo>
                  <a:pt x="2247746" y="0"/>
                </a:lnTo>
                <a:lnTo>
                  <a:pt x="2247746" y="2108794"/>
                </a:lnTo>
                <a:lnTo>
                  <a:pt x="0" y="21087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150840-02B0-47DC-AF1F-C0FC93D8DB09}"/>
              </a:ext>
            </a:extLst>
          </p:cNvPr>
          <p:cNvSpPr txBox="1"/>
          <p:nvPr/>
        </p:nvSpPr>
        <p:spPr>
          <a:xfrm>
            <a:off x="2623104" y="7435478"/>
            <a:ext cx="9873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Такая конструкция уменьшает код и упрощает его чтение, но при условии, что данная конструкция используется без большой вложенности. Иначе эффект будет обратный</a:t>
            </a:r>
          </a:p>
        </p:txBody>
      </p:sp>
    </p:spTree>
    <p:extLst>
      <p:ext uri="{BB962C8B-B14F-4D97-AF65-F5344CB8AC3E}">
        <p14:creationId xmlns:p14="http://schemas.microsoft.com/office/powerpoint/2010/main" val="292352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2">
            <a:extLst>
              <a:ext uri="{FF2B5EF4-FFF2-40B4-BE49-F238E27FC236}">
                <a16:creationId xmlns:a16="http://schemas.microsoft.com/office/drawing/2014/main" id="{097A296D-CF47-458F-ACB8-6503075384B0}"/>
              </a:ext>
            </a:extLst>
          </p:cNvPr>
          <p:cNvGrpSpPr/>
          <p:nvPr/>
        </p:nvGrpSpPr>
        <p:grpSpPr>
          <a:xfrm>
            <a:off x="10368405" y="1475968"/>
            <a:ext cx="6700396" cy="2438400"/>
            <a:chOff x="0" y="0"/>
            <a:chExt cx="5966104" cy="5913687"/>
          </a:xfrm>
        </p:grpSpPr>
        <p:sp>
          <p:nvSpPr>
            <p:cNvPr id="33" name="Freeform 3">
              <a:extLst>
                <a:ext uri="{FF2B5EF4-FFF2-40B4-BE49-F238E27FC236}">
                  <a16:creationId xmlns:a16="http://schemas.microsoft.com/office/drawing/2014/main" id="{EC12C71A-593A-4053-B3B0-4CD7DEFA7935}"/>
                </a:ext>
              </a:extLst>
            </p:cNvPr>
            <p:cNvSpPr/>
            <p:nvPr/>
          </p:nvSpPr>
          <p:spPr>
            <a:xfrm>
              <a:off x="92710" y="106680"/>
              <a:ext cx="5861965" cy="5794307"/>
            </a:xfrm>
            <a:custGeom>
              <a:avLst/>
              <a:gdLst/>
              <a:ahLst/>
              <a:cxnLst/>
              <a:rect l="l" t="t" r="r" b="b"/>
              <a:pathLst>
                <a:path w="5861965" h="5794307">
                  <a:moveTo>
                    <a:pt x="5835294" y="5605077"/>
                  </a:moveTo>
                  <a:cubicBezTo>
                    <a:pt x="5835294" y="5692707"/>
                    <a:pt x="5759094" y="5763827"/>
                    <a:pt x="5677814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31489" y="5794307"/>
                  </a:cubicBezTo>
                  <a:lnTo>
                    <a:pt x="5715914" y="5794307"/>
                  </a:lnTo>
                  <a:cubicBezTo>
                    <a:pt x="5795924" y="5794307"/>
                    <a:pt x="5861965" y="5728267"/>
                    <a:pt x="5861965" y="5648257"/>
                  </a:cubicBezTo>
                  <a:lnTo>
                    <a:pt x="5861965" y="95250"/>
                  </a:lnTo>
                  <a:cubicBezTo>
                    <a:pt x="5861965" y="58420"/>
                    <a:pt x="5847994" y="25400"/>
                    <a:pt x="5826404" y="0"/>
                  </a:cubicBezTo>
                  <a:cubicBezTo>
                    <a:pt x="5832754" y="16510"/>
                    <a:pt x="5835294" y="34290"/>
                    <a:pt x="5835294" y="52070"/>
                  </a:cubicBezTo>
                  <a:lnTo>
                    <a:pt x="5835294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34" name="Freeform 4">
              <a:extLst>
                <a:ext uri="{FF2B5EF4-FFF2-40B4-BE49-F238E27FC236}">
                  <a16:creationId xmlns:a16="http://schemas.microsoft.com/office/drawing/2014/main" id="{A8F4CFB3-972C-45AA-A2CF-BDCB83E5E1BE}"/>
                </a:ext>
              </a:extLst>
            </p:cNvPr>
            <p:cNvSpPr/>
            <p:nvPr/>
          </p:nvSpPr>
          <p:spPr>
            <a:xfrm>
              <a:off x="12700" y="12700"/>
              <a:ext cx="5901334" cy="5845107"/>
            </a:xfrm>
            <a:custGeom>
              <a:avLst/>
              <a:gdLst/>
              <a:ahLst/>
              <a:cxnLst/>
              <a:rect l="l" t="t" r="r" b="b"/>
              <a:pathLst>
                <a:path w="5901334" h="5845107">
                  <a:moveTo>
                    <a:pt x="146050" y="5845107"/>
                  </a:moveTo>
                  <a:lnTo>
                    <a:pt x="5755284" y="5845107"/>
                  </a:lnTo>
                  <a:cubicBezTo>
                    <a:pt x="5835295" y="5845107"/>
                    <a:pt x="5901334" y="5779067"/>
                    <a:pt x="5901334" y="5699057"/>
                  </a:cubicBezTo>
                  <a:lnTo>
                    <a:pt x="5901334" y="146050"/>
                  </a:lnTo>
                  <a:cubicBezTo>
                    <a:pt x="5901334" y="66040"/>
                    <a:pt x="5835295" y="0"/>
                    <a:pt x="575528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804C3FB1-241D-44B0-BA2A-E95DF9F6EE0C}"/>
                </a:ext>
              </a:extLst>
            </p:cNvPr>
            <p:cNvSpPr/>
            <p:nvPr/>
          </p:nvSpPr>
          <p:spPr>
            <a:xfrm>
              <a:off x="0" y="0"/>
              <a:ext cx="5966104" cy="5913687"/>
            </a:xfrm>
            <a:custGeom>
              <a:avLst/>
              <a:gdLst/>
              <a:ahLst/>
              <a:cxnLst/>
              <a:rect l="l" t="t" r="r" b="b"/>
              <a:pathLst>
                <a:path w="5966104" h="5913687">
                  <a:moveTo>
                    <a:pt x="5902604" y="74930"/>
                  </a:moveTo>
                  <a:cubicBezTo>
                    <a:pt x="5874664" y="30480"/>
                    <a:pt x="5825134" y="0"/>
                    <a:pt x="576798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29737" y="5913687"/>
                  </a:cubicBezTo>
                  <a:lnTo>
                    <a:pt x="5807354" y="5913687"/>
                  </a:lnTo>
                  <a:cubicBezTo>
                    <a:pt x="5894984" y="5913687"/>
                    <a:pt x="5966104" y="5842567"/>
                    <a:pt x="5966104" y="5754937"/>
                  </a:cubicBezTo>
                  <a:lnTo>
                    <a:pt x="5966104" y="201930"/>
                  </a:lnTo>
                  <a:cubicBezTo>
                    <a:pt x="5966104" y="149860"/>
                    <a:pt x="5940704" y="104140"/>
                    <a:pt x="5902604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767984" y="12700"/>
                  </a:lnTo>
                  <a:cubicBezTo>
                    <a:pt x="5847995" y="12700"/>
                    <a:pt x="5914034" y="78740"/>
                    <a:pt x="5914034" y="158750"/>
                  </a:cubicBezTo>
                  <a:lnTo>
                    <a:pt x="5914034" y="5711757"/>
                  </a:lnTo>
                  <a:cubicBezTo>
                    <a:pt x="5914034" y="5791767"/>
                    <a:pt x="5847995" y="5857807"/>
                    <a:pt x="5767984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5954675" y="5754937"/>
                  </a:moveTo>
                  <a:cubicBezTo>
                    <a:pt x="5954675" y="5834947"/>
                    <a:pt x="5887364" y="5900987"/>
                    <a:pt x="5807354" y="5900987"/>
                  </a:cubicBezTo>
                  <a:lnTo>
                    <a:pt x="229737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5769254" y="5870507"/>
                  </a:lnTo>
                  <a:cubicBezTo>
                    <a:pt x="5856884" y="5870507"/>
                    <a:pt x="5928004" y="5799387"/>
                    <a:pt x="5928004" y="5711757"/>
                  </a:cubicBezTo>
                  <a:lnTo>
                    <a:pt x="5928004" y="158750"/>
                  </a:lnTo>
                  <a:cubicBezTo>
                    <a:pt x="5928004" y="140970"/>
                    <a:pt x="5924195" y="123190"/>
                    <a:pt x="5919114" y="106680"/>
                  </a:cubicBezTo>
                  <a:cubicBezTo>
                    <a:pt x="5940704" y="132080"/>
                    <a:pt x="5954675" y="165100"/>
                    <a:pt x="5954675" y="201930"/>
                  </a:cubicBezTo>
                  <a:lnTo>
                    <a:pt x="5954675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2" name="Group 2"/>
          <p:cNvGrpSpPr/>
          <p:nvPr/>
        </p:nvGrpSpPr>
        <p:grpSpPr>
          <a:xfrm>
            <a:off x="4209085" y="3330738"/>
            <a:ext cx="5544516" cy="6096000"/>
            <a:chOff x="0" y="0"/>
            <a:chExt cx="5966104" cy="5913687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5861965" cy="5794307"/>
            </a:xfrm>
            <a:custGeom>
              <a:avLst/>
              <a:gdLst/>
              <a:ahLst/>
              <a:cxnLst/>
              <a:rect l="l" t="t" r="r" b="b"/>
              <a:pathLst>
                <a:path w="5861965" h="5794307">
                  <a:moveTo>
                    <a:pt x="5835294" y="5605077"/>
                  </a:moveTo>
                  <a:cubicBezTo>
                    <a:pt x="5835294" y="5692707"/>
                    <a:pt x="5759094" y="5763827"/>
                    <a:pt x="5677814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31489" y="5794307"/>
                  </a:cubicBezTo>
                  <a:lnTo>
                    <a:pt x="5715914" y="5794307"/>
                  </a:lnTo>
                  <a:cubicBezTo>
                    <a:pt x="5795924" y="5794307"/>
                    <a:pt x="5861965" y="5728267"/>
                    <a:pt x="5861965" y="5648257"/>
                  </a:cubicBezTo>
                  <a:lnTo>
                    <a:pt x="5861965" y="95250"/>
                  </a:lnTo>
                  <a:cubicBezTo>
                    <a:pt x="5861965" y="58420"/>
                    <a:pt x="5847994" y="25400"/>
                    <a:pt x="5826404" y="0"/>
                  </a:cubicBezTo>
                  <a:cubicBezTo>
                    <a:pt x="5832754" y="16510"/>
                    <a:pt x="5835294" y="34290"/>
                    <a:pt x="5835294" y="52070"/>
                  </a:cubicBezTo>
                  <a:lnTo>
                    <a:pt x="5835294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5901334" cy="5845107"/>
            </a:xfrm>
            <a:custGeom>
              <a:avLst/>
              <a:gdLst/>
              <a:ahLst/>
              <a:cxnLst/>
              <a:rect l="l" t="t" r="r" b="b"/>
              <a:pathLst>
                <a:path w="5901334" h="5845107">
                  <a:moveTo>
                    <a:pt x="146050" y="5845107"/>
                  </a:moveTo>
                  <a:lnTo>
                    <a:pt x="5755284" y="5845107"/>
                  </a:lnTo>
                  <a:cubicBezTo>
                    <a:pt x="5835295" y="5845107"/>
                    <a:pt x="5901334" y="5779067"/>
                    <a:pt x="5901334" y="5699057"/>
                  </a:cubicBezTo>
                  <a:lnTo>
                    <a:pt x="5901334" y="146050"/>
                  </a:lnTo>
                  <a:cubicBezTo>
                    <a:pt x="5901334" y="66040"/>
                    <a:pt x="5835295" y="0"/>
                    <a:pt x="575528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5966104" cy="5913687"/>
            </a:xfrm>
            <a:custGeom>
              <a:avLst/>
              <a:gdLst/>
              <a:ahLst/>
              <a:cxnLst/>
              <a:rect l="l" t="t" r="r" b="b"/>
              <a:pathLst>
                <a:path w="5966104" h="5913687">
                  <a:moveTo>
                    <a:pt x="5902604" y="74930"/>
                  </a:moveTo>
                  <a:cubicBezTo>
                    <a:pt x="5874664" y="30480"/>
                    <a:pt x="5825134" y="0"/>
                    <a:pt x="576798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29737" y="5913687"/>
                  </a:cubicBezTo>
                  <a:lnTo>
                    <a:pt x="5807354" y="5913687"/>
                  </a:lnTo>
                  <a:cubicBezTo>
                    <a:pt x="5894984" y="5913687"/>
                    <a:pt x="5966104" y="5842567"/>
                    <a:pt x="5966104" y="5754937"/>
                  </a:cubicBezTo>
                  <a:lnTo>
                    <a:pt x="5966104" y="201930"/>
                  </a:lnTo>
                  <a:cubicBezTo>
                    <a:pt x="5966104" y="149860"/>
                    <a:pt x="5940704" y="104140"/>
                    <a:pt x="5902604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767984" y="12700"/>
                  </a:lnTo>
                  <a:cubicBezTo>
                    <a:pt x="5847995" y="12700"/>
                    <a:pt x="5914034" y="78740"/>
                    <a:pt x="5914034" y="158750"/>
                  </a:cubicBezTo>
                  <a:lnTo>
                    <a:pt x="5914034" y="5711757"/>
                  </a:lnTo>
                  <a:cubicBezTo>
                    <a:pt x="5914034" y="5791767"/>
                    <a:pt x="5847995" y="5857807"/>
                    <a:pt x="5767984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5954675" y="5754937"/>
                  </a:moveTo>
                  <a:cubicBezTo>
                    <a:pt x="5954675" y="5834947"/>
                    <a:pt x="5887364" y="5900987"/>
                    <a:pt x="5807354" y="5900987"/>
                  </a:cubicBezTo>
                  <a:lnTo>
                    <a:pt x="229737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5769254" y="5870507"/>
                  </a:lnTo>
                  <a:cubicBezTo>
                    <a:pt x="5856884" y="5870507"/>
                    <a:pt x="5928004" y="5799387"/>
                    <a:pt x="5928004" y="5711757"/>
                  </a:cubicBezTo>
                  <a:lnTo>
                    <a:pt x="5928004" y="158750"/>
                  </a:lnTo>
                  <a:cubicBezTo>
                    <a:pt x="5928004" y="140970"/>
                    <a:pt x="5924195" y="123190"/>
                    <a:pt x="5919114" y="106680"/>
                  </a:cubicBezTo>
                  <a:cubicBezTo>
                    <a:pt x="5940704" y="132080"/>
                    <a:pt x="5954675" y="165100"/>
                    <a:pt x="5954675" y="201930"/>
                  </a:cubicBezTo>
                  <a:lnTo>
                    <a:pt x="5954675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028699" y="1085850"/>
            <a:ext cx="6523149" cy="87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82"/>
              </a:lnSpc>
            </a:pPr>
            <a:r>
              <a:rPr lang="en-US" sz="6075" strike="sngStrike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Switch</a:t>
            </a:r>
            <a:r>
              <a:rPr lang="en-US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r>
              <a:rPr lang="en-US" sz="6075" u="sng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match-case</a:t>
            </a:r>
            <a:endParaRPr lang="en-US" sz="6075" u="sng" strike="sngStrike" spc="-151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25" name="Freeform 14">
            <a:extLst>
              <a:ext uri="{FF2B5EF4-FFF2-40B4-BE49-F238E27FC236}">
                <a16:creationId xmlns:a16="http://schemas.microsoft.com/office/drawing/2014/main" id="{6F6D0C42-7CFD-4F80-98BA-C8A99D689CA8}"/>
              </a:ext>
            </a:extLst>
          </p:cNvPr>
          <p:cNvSpPr/>
          <p:nvPr/>
        </p:nvSpPr>
        <p:spPr>
          <a:xfrm>
            <a:off x="822023" y="3041667"/>
            <a:ext cx="3657601" cy="6096000"/>
          </a:xfrm>
          <a:custGeom>
            <a:avLst/>
            <a:gdLst/>
            <a:ahLst/>
            <a:cxnLst/>
            <a:rect l="l" t="t" r="r" b="b"/>
            <a:pathLst>
              <a:path w="1348648" h="2247746">
                <a:moveTo>
                  <a:pt x="0" y="0"/>
                </a:moveTo>
                <a:lnTo>
                  <a:pt x="1348648" y="0"/>
                </a:lnTo>
                <a:lnTo>
                  <a:pt x="1348648" y="2247746"/>
                </a:lnTo>
                <a:lnTo>
                  <a:pt x="0" y="2247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D9453-4E76-4877-A2F0-E110DC9A76E6}"/>
              </a:ext>
            </a:extLst>
          </p:cNvPr>
          <p:cNvSpPr txBox="1"/>
          <p:nvPr/>
        </p:nvSpPr>
        <p:spPr>
          <a:xfrm>
            <a:off x="10384614" y="1576412"/>
            <a:ext cx="6607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В 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Python </a:t>
            </a:r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долгое время не было конструкции аналогичной 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case-switch </a:t>
            </a:r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в С-подобных языках.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 </a:t>
            </a:r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В версии 3.10 она появилась </a:t>
            </a:r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2CB8FFD8-005F-4F13-9BCF-097F041FCD84}"/>
              </a:ext>
            </a:extLst>
          </p:cNvPr>
          <p:cNvSpPr/>
          <p:nvPr/>
        </p:nvSpPr>
        <p:spPr>
          <a:xfrm>
            <a:off x="9723128" y="4000500"/>
            <a:ext cx="5288272" cy="5327015"/>
          </a:xfrm>
          <a:custGeom>
            <a:avLst/>
            <a:gdLst/>
            <a:ahLst/>
            <a:cxnLst/>
            <a:rect l="l" t="t" r="r" b="b"/>
            <a:pathLst>
              <a:path w="2312683" h="2329626">
                <a:moveTo>
                  <a:pt x="0" y="0"/>
                </a:moveTo>
                <a:lnTo>
                  <a:pt x="2312683" y="0"/>
                </a:lnTo>
                <a:lnTo>
                  <a:pt x="231268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F983CD-44A8-46BB-9E0D-35971E84E90D}"/>
              </a:ext>
            </a:extLst>
          </p:cNvPr>
          <p:cNvPicPr/>
          <p:nvPr/>
        </p:nvPicPr>
        <p:blipFill rotWithShape="1">
          <a:blip r:embed="rId6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rcRect r="74372"/>
          <a:stretch/>
        </p:blipFill>
        <p:spPr>
          <a:xfrm>
            <a:off x="4801715" y="4955445"/>
            <a:ext cx="4570413" cy="409478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C5334B-D111-461A-A66E-DEB303ED8D29}"/>
              </a:ext>
            </a:extLst>
          </p:cNvPr>
          <p:cNvSpPr txBox="1"/>
          <p:nvPr/>
        </p:nvSpPr>
        <p:spPr>
          <a:xfrm>
            <a:off x="4504733" y="3448565"/>
            <a:ext cx="5325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Конструкция выглядит идентично 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switch-case:</a:t>
            </a:r>
            <a:endParaRPr lang="ru-RU" sz="3600" spc="-151" dirty="0">
              <a:solidFill>
                <a:srgbClr val="173554"/>
              </a:solidFill>
              <a:latin typeface="HK Grotesk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04900"/>
            <a:ext cx="9563100" cy="12981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ru-RU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Операторы цикла</a:t>
            </a:r>
            <a:endParaRPr lang="en-US" sz="9000" spc="-225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AE0B601-4C0B-42FC-B6A5-E17D2D155BC6}"/>
              </a:ext>
            </a:extLst>
          </p:cNvPr>
          <p:cNvGrpSpPr/>
          <p:nvPr/>
        </p:nvGrpSpPr>
        <p:grpSpPr>
          <a:xfrm>
            <a:off x="646274" y="3619500"/>
            <a:ext cx="4183204" cy="5562600"/>
            <a:chOff x="646274" y="3619500"/>
            <a:chExt cx="4183204" cy="5562600"/>
          </a:xfrm>
        </p:grpSpPr>
        <p:grpSp>
          <p:nvGrpSpPr>
            <p:cNvPr id="3" name="Group 3"/>
            <p:cNvGrpSpPr/>
            <p:nvPr/>
          </p:nvGrpSpPr>
          <p:grpSpPr>
            <a:xfrm>
              <a:off x="793443" y="3619500"/>
              <a:ext cx="3930957" cy="5562600"/>
              <a:chOff x="0" y="0"/>
              <a:chExt cx="3676984" cy="399721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92710" y="106680"/>
                <a:ext cx="3572843" cy="3877834"/>
              </a:xfrm>
              <a:custGeom>
                <a:avLst/>
                <a:gdLst/>
                <a:ahLst/>
                <a:cxnLst/>
                <a:rect l="l" t="t" r="r" b="b"/>
                <a:pathLst>
                  <a:path w="3572843" h="3877834">
                    <a:moveTo>
                      <a:pt x="3546173" y="3688604"/>
                    </a:moveTo>
                    <a:cubicBezTo>
                      <a:pt x="3546173" y="3776234"/>
                      <a:pt x="3469973" y="3847354"/>
                      <a:pt x="3388693" y="3847354"/>
                    </a:cubicBezTo>
                    <a:lnTo>
                      <a:pt x="66040" y="3847354"/>
                    </a:lnTo>
                    <a:cubicBezTo>
                      <a:pt x="43180" y="3847354"/>
                      <a:pt x="20320" y="3842274"/>
                      <a:pt x="0" y="3833384"/>
                    </a:cubicBezTo>
                    <a:cubicBezTo>
                      <a:pt x="26670" y="3861324"/>
                      <a:pt x="63500" y="3877834"/>
                      <a:pt x="116899" y="3877834"/>
                    </a:cubicBezTo>
                    <a:lnTo>
                      <a:pt x="3426793" y="3877834"/>
                    </a:lnTo>
                    <a:cubicBezTo>
                      <a:pt x="3506804" y="3877834"/>
                      <a:pt x="3572843" y="3811794"/>
                      <a:pt x="3572843" y="3731784"/>
                    </a:cubicBezTo>
                    <a:lnTo>
                      <a:pt x="3572843" y="95250"/>
                    </a:lnTo>
                    <a:cubicBezTo>
                      <a:pt x="3572843" y="58420"/>
                      <a:pt x="3558873" y="25400"/>
                      <a:pt x="3537284" y="0"/>
                    </a:cubicBezTo>
                    <a:cubicBezTo>
                      <a:pt x="3543634" y="16510"/>
                      <a:pt x="3546173" y="34290"/>
                      <a:pt x="3546173" y="52070"/>
                    </a:cubicBezTo>
                    <a:lnTo>
                      <a:pt x="3546173" y="3688604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5" name="Freeform 5"/>
              <p:cNvSpPr/>
              <p:nvPr/>
            </p:nvSpPr>
            <p:spPr>
              <a:xfrm>
                <a:off x="12700" y="12700"/>
                <a:ext cx="3612214" cy="3928634"/>
              </a:xfrm>
              <a:custGeom>
                <a:avLst/>
                <a:gdLst/>
                <a:ahLst/>
                <a:cxnLst/>
                <a:rect l="l" t="t" r="r" b="b"/>
                <a:pathLst>
                  <a:path w="3612214" h="3928634">
                    <a:moveTo>
                      <a:pt x="146050" y="3928634"/>
                    </a:moveTo>
                    <a:lnTo>
                      <a:pt x="3466164" y="3928634"/>
                    </a:lnTo>
                    <a:cubicBezTo>
                      <a:pt x="3546173" y="3928634"/>
                      <a:pt x="3612214" y="3862594"/>
                      <a:pt x="3612214" y="3782584"/>
                    </a:cubicBezTo>
                    <a:lnTo>
                      <a:pt x="3612214" y="146050"/>
                    </a:lnTo>
                    <a:cubicBezTo>
                      <a:pt x="3612214" y="66040"/>
                      <a:pt x="3546173" y="0"/>
                      <a:pt x="3466164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3782584"/>
                    </a:lnTo>
                    <a:cubicBezTo>
                      <a:pt x="0" y="3863864"/>
                      <a:pt x="66040" y="3928634"/>
                      <a:pt x="146050" y="3928634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0" y="0"/>
                <a:ext cx="3676984" cy="3997214"/>
              </a:xfrm>
              <a:custGeom>
                <a:avLst/>
                <a:gdLst/>
                <a:ahLst/>
                <a:cxnLst/>
                <a:rect l="l" t="t" r="r" b="b"/>
                <a:pathLst>
                  <a:path w="3676984" h="3997214">
                    <a:moveTo>
                      <a:pt x="3613484" y="74930"/>
                    </a:moveTo>
                    <a:cubicBezTo>
                      <a:pt x="3585544" y="30480"/>
                      <a:pt x="3536014" y="0"/>
                      <a:pt x="3478864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3795284"/>
                    </a:lnTo>
                    <a:cubicBezTo>
                      <a:pt x="0" y="3847354"/>
                      <a:pt x="25400" y="3893074"/>
                      <a:pt x="63500" y="3922284"/>
                    </a:cubicBezTo>
                    <a:cubicBezTo>
                      <a:pt x="91440" y="3966734"/>
                      <a:pt x="140970" y="3997214"/>
                      <a:pt x="212870" y="3997214"/>
                    </a:cubicBezTo>
                    <a:lnTo>
                      <a:pt x="3518234" y="3997214"/>
                    </a:lnTo>
                    <a:cubicBezTo>
                      <a:pt x="3605864" y="3997214"/>
                      <a:pt x="3676984" y="3926094"/>
                      <a:pt x="3676984" y="3838464"/>
                    </a:cubicBezTo>
                    <a:lnTo>
                      <a:pt x="3676984" y="201930"/>
                    </a:lnTo>
                    <a:cubicBezTo>
                      <a:pt x="3676983" y="149860"/>
                      <a:pt x="3651583" y="104140"/>
                      <a:pt x="3613484" y="74930"/>
                    </a:cubicBezTo>
                    <a:close/>
                    <a:moveTo>
                      <a:pt x="12700" y="3795284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478864" y="12700"/>
                    </a:lnTo>
                    <a:cubicBezTo>
                      <a:pt x="3558873" y="12700"/>
                      <a:pt x="3624914" y="78740"/>
                      <a:pt x="3624914" y="158750"/>
                    </a:cubicBezTo>
                    <a:lnTo>
                      <a:pt x="3624914" y="3795284"/>
                    </a:lnTo>
                    <a:cubicBezTo>
                      <a:pt x="3624914" y="3875294"/>
                      <a:pt x="3558873" y="3941334"/>
                      <a:pt x="3478864" y="3941334"/>
                    </a:cubicBezTo>
                    <a:lnTo>
                      <a:pt x="158750" y="3941334"/>
                    </a:lnTo>
                    <a:cubicBezTo>
                      <a:pt x="78740" y="3941334"/>
                      <a:pt x="12700" y="3876564"/>
                      <a:pt x="12700" y="3795284"/>
                    </a:cubicBezTo>
                    <a:close/>
                    <a:moveTo>
                      <a:pt x="3665553" y="3838464"/>
                    </a:moveTo>
                    <a:cubicBezTo>
                      <a:pt x="3665553" y="3918474"/>
                      <a:pt x="3598244" y="3984514"/>
                      <a:pt x="3518234" y="3984514"/>
                    </a:cubicBezTo>
                    <a:lnTo>
                      <a:pt x="212870" y="3984514"/>
                    </a:lnTo>
                    <a:cubicBezTo>
                      <a:pt x="157480" y="3984514"/>
                      <a:pt x="120650" y="3968004"/>
                      <a:pt x="93980" y="3940064"/>
                    </a:cubicBezTo>
                    <a:cubicBezTo>
                      <a:pt x="114300" y="3948954"/>
                      <a:pt x="135890" y="3954034"/>
                      <a:pt x="160020" y="3954034"/>
                    </a:cubicBezTo>
                    <a:lnTo>
                      <a:pt x="3480134" y="3954034"/>
                    </a:lnTo>
                    <a:cubicBezTo>
                      <a:pt x="3567764" y="3954034"/>
                      <a:pt x="3638884" y="3882914"/>
                      <a:pt x="3638884" y="3795284"/>
                    </a:cubicBezTo>
                    <a:lnTo>
                      <a:pt x="3638884" y="158750"/>
                    </a:lnTo>
                    <a:cubicBezTo>
                      <a:pt x="3638884" y="140970"/>
                      <a:pt x="3635073" y="123190"/>
                      <a:pt x="3629994" y="106680"/>
                    </a:cubicBezTo>
                    <a:cubicBezTo>
                      <a:pt x="3651584" y="132080"/>
                      <a:pt x="3665553" y="165100"/>
                      <a:pt x="3665553" y="201930"/>
                    </a:cubicBezTo>
                    <a:lnTo>
                      <a:pt x="3665553" y="3838464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489429" y="5343525"/>
              <a:ext cx="2625878" cy="228415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045"/>
                </a:lnSpc>
              </a:pPr>
              <a:r>
                <a:rPr lang="ru-RU" sz="2175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Известно количество итераций или конечное условие для завершения цикла</a:t>
              </a:r>
              <a:endParaRPr lang="en-US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646274" y="4481416"/>
              <a:ext cx="4183204" cy="401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7"/>
                </a:lnSpc>
              </a:pPr>
              <a:r>
                <a:rPr lang="en-US" sz="3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while</a:t>
              </a:r>
              <a:r>
                <a:rPr lang="ru-RU" sz="3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3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&amp; do-while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1260322" y="4943475"/>
              <a:ext cx="3006878" cy="0"/>
            </a:xfrm>
            <a:prstGeom prst="line">
              <a:avLst/>
            </a:prstGeom>
            <a:ln w="28575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  <p:grpSp>
        <p:nvGrpSpPr>
          <p:cNvPr id="27" name="Group 3">
            <a:extLst>
              <a:ext uri="{FF2B5EF4-FFF2-40B4-BE49-F238E27FC236}">
                <a16:creationId xmlns:a16="http://schemas.microsoft.com/office/drawing/2014/main" id="{1AADFDE1-1F1C-43E9-8F6E-DADA4A7B0D74}"/>
              </a:ext>
            </a:extLst>
          </p:cNvPr>
          <p:cNvGrpSpPr/>
          <p:nvPr/>
        </p:nvGrpSpPr>
        <p:grpSpPr>
          <a:xfrm>
            <a:off x="5029200" y="3619500"/>
            <a:ext cx="3930957" cy="5562600"/>
            <a:chOff x="0" y="0"/>
            <a:chExt cx="3676984" cy="3997214"/>
          </a:xfrm>
        </p:grpSpPr>
        <p:sp>
          <p:nvSpPr>
            <p:cNvPr id="29" name="Freeform 4">
              <a:extLst>
                <a:ext uri="{FF2B5EF4-FFF2-40B4-BE49-F238E27FC236}">
                  <a16:creationId xmlns:a16="http://schemas.microsoft.com/office/drawing/2014/main" id="{E867E36D-094D-4BFB-9B73-C3E99BE6D30E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FD03ABE5-EC3C-4648-95FD-278AC917E903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71AE9B5-2358-4540-A230-1BE9ACEB3F62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49" name="TextBox 7">
            <a:extLst>
              <a:ext uri="{FF2B5EF4-FFF2-40B4-BE49-F238E27FC236}">
                <a16:creationId xmlns:a16="http://schemas.microsoft.com/office/drawing/2014/main" id="{0E12CD96-8DAC-451E-9002-1005EDFF9FCF}"/>
              </a:ext>
            </a:extLst>
          </p:cNvPr>
          <p:cNvSpPr txBox="1"/>
          <p:nvPr/>
        </p:nvSpPr>
        <p:spPr>
          <a:xfrm>
            <a:off x="5771747" y="5343525"/>
            <a:ext cx="2625878" cy="7452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45"/>
              </a:lnSpc>
            </a:pP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Нужен перебор элементов</a:t>
            </a:r>
            <a:endParaRPr lang="en-US" sz="2175" dirty="0">
              <a:solidFill>
                <a:srgbClr val="1735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id="{2CCF5F41-3647-47AB-9B6D-A714D04C40DD}"/>
              </a:ext>
            </a:extLst>
          </p:cNvPr>
          <p:cNvSpPr txBox="1"/>
          <p:nvPr/>
        </p:nvSpPr>
        <p:spPr>
          <a:xfrm>
            <a:off x="4928592" y="4481416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7"/>
              </a:lnSpc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for</a:t>
            </a:r>
          </a:p>
        </p:txBody>
      </p:sp>
      <p:sp>
        <p:nvSpPr>
          <p:cNvPr id="51" name="AutoShape 9">
            <a:extLst>
              <a:ext uri="{FF2B5EF4-FFF2-40B4-BE49-F238E27FC236}">
                <a16:creationId xmlns:a16="http://schemas.microsoft.com/office/drawing/2014/main" id="{F2629FEB-A8E2-4095-ABC9-0D4855BA8F83}"/>
              </a:ext>
            </a:extLst>
          </p:cNvPr>
          <p:cNvSpPr/>
          <p:nvPr/>
        </p:nvSpPr>
        <p:spPr>
          <a:xfrm>
            <a:off x="5542640" y="4943475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919BB5DD-800E-4768-9378-2D97BDEB9048}"/>
              </a:ext>
            </a:extLst>
          </p:cNvPr>
          <p:cNvSpPr/>
          <p:nvPr/>
        </p:nvSpPr>
        <p:spPr>
          <a:xfrm>
            <a:off x="7939918" y="6450021"/>
            <a:ext cx="6004682" cy="3646479"/>
          </a:xfrm>
          <a:custGeom>
            <a:avLst/>
            <a:gdLst/>
            <a:ahLst/>
            <a:cxnLst/>
            <a:rect l="l" t="t" r="r" b="b"/>
            <a:pathLst>
              <a:path w="2329626" h="1414718">
                <a:moveTo>
                  <a:pt x="0" y="0"/>
                </a:moveTo>
                <a:lnTo>
                  <a:pt x="2329626" y="0"/>
                </a:lnTo>
                <a:lnTo>
                  <a:pt x="2329626" y="1414718"/>
                </a:lnTo>
                <a:lnTo>
                  <a:pt x="0" y="14147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111964E9-13D0-4618-A686-4E9EC273FF91}"/>
              </a:ext>
            </a:extLst>
          </p:cNvPr>
          <p:cNvSpPr/>
          <p:nvPr/>
        </p:nvSpPr>
        <p:spPr>
          <a:xfrm>
            <a:off x="10287000" y="1643303"/>
            <a:ext cx="1674771" cy="3936427"/>
          </a:xfrm>
          <a:custGeom>
            <a:avLst/>
            <a:gdLst/>
            <a:ahLst/>
            <a:cxnLst/>
            <a:rect l="l" t="t" r="r" b="b"/>
            <a:pathLst>
              <a:path w="956314" h="2247746">
                <a:moveTo>
                  <a:pt x="0" y="0"/>
                </a:moveTo>
                <a:lnTo>
                  <a:pt x="956313" y="0"/>
                </a:lnTo>
                <a:lnTo>
                  <a:pt x="956313" y="2247746"/>
                </a:lnTo>
                <a:lnTo>
                  <a:pt x="0" y="2247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FF18062A-D361-49D9-9CB3-4A1AF73768BA}"/>
              </a:ext>
            </a:extLst>
          </p:cNvPr>
          <p:cNvSpPr/>
          <p:nvPr/>
        </p:nvSpPr>
        <p:spPr>
          <a:xfrm>
            <a:off x="11918643" y="2350072"/>
            <a:ext cx="6128029" cy="3936428"/>
          </a:xfrm>
          <a:prstGeom prst="roundRect">
            <a:avLst/>
          </a:prstGeom>
          <a:noFill/>
          <a:ln w="76200">
            <a:solidFill>
              <a:srgbClr val="173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2FBF8B88-F842-407E-9372-18982B84F89A}"/>
              </a:ext>
            </a:extLst>
          </p:cNvPr>
          <p:cNvGrpSpPr/>
          <p:nvPr/>
        </p:nvGrpSpPr>
        <p:grpSpPr>
          <a:xfrm rot="21259572">
            <a:off x="8015031" y="7086873"/>
            <a:ext cx="970526" cy="970526"/>
            <a:chOff x="12420600" y="9078937"/>
            <a:chExt cx="970526" cy="970526"/>
          </a:xfrm>
        </p:grpSpPr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FFE73C54-0574-42BD-AE21-27B86F290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0600" y="9078937"/>
              <a:ext cx="970526" cy="970526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E6435EA-5422-4A4E-A05E-8C87D06F53A0}"/>
                </a:ext>
              </a:extLst>
            </p:cNvPr>
            <p:cNvSpPr txBox="1"/>
            <p:nvPr/>
          </p:nvSpPr>
          <p:spPr>
            <a:xfrm>
              <a:off x="12685840" y="9551500"/>
              <a:ext cx="440046" cy="253916"/>
            </a:xfrm>
            <a:prstGeom prst="rect">
              <a:avLst/>
            </a:prstGeom>
            <a:solidFill>
              <a:srgbClr val="C4DDE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>
                  <a:solidFill>
                    <a:srgbClr val="173554"/>
                  </a:solidFill>
                  <a:latin typeface="HK Grotesk Bold"/>
                </a:rPr>
                <a:t>NB</a:t>
              </a:r>
              <a:endParaRPr lang="ru-RU" sz="1050" i="1" dirty="0">
                <a:solidFill>
                  <a:srgbClr val="173554"/>
                </a:solidFill>
                <a:latin typeface="HK Grotesk Bold"/>
              </a:endParaRPr>
            </a:p>
          </p:txBody>
        </p:sp>
      </p:grpSp>
      <p:sp>
        <p:nvSpPr>
          <p:cNvPr id="47" name="TextBox 8">
            <a:extLst>
              <a:ext uri="{FF2B5EF4-FFF2-40B4-BE49-F238E27FC236}">
                <a16:creationId xmlns:a16="http://schemas.microsoft.com/office/drawing/2014/main" id="{B09B2A10-45F1-4965-998A-477DD8ED7496}"/>
              </a:ext>
            </a:extLst>
          </p:cNvPr>
          <p:cNvSpPr txBox="1"/>
          <p:nvPr/>
        </p:nvSpPr>
        <p:spPr>
          <a:xfrm>
            <a:off x="12480842" y="2698839"/>
            <a:ext cx="4941043" cy="1517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87"/>
              </a:lnSpc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for &lt;</a:t>
            </a:r>
            <a:r>
              <a:rPr lang="ru-RU" sz="3200" i="1" dirty="0">
                <a:solidFill>
                  <a:srgbClr val="D8848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параметры цикла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&gt;:</a:t>
            </a:r>
            <a:endParaRPr lang="ru-RU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r>
              <a:rPr lang="ru-RU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	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&lt;</a:t>
            </a:r>
            <a:r>
              <a:rPr lang="ru-RU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действие 1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&gt;</a:t>
            </a:r>
            <a:b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</a:b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	&lt;</a:t>
            </a:r>
            <a:r>
              <a:rPr lang="ru-RU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действие 2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&gt;</a:t>
            </a:r>
          </a:p>
          <a:p>
            <a:pPr>
              <a:lnSpc>
                <a:spcPts val="2887"/>
              </a:lnSpc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	&lt;</a:t>
            </a:r>
            <a:r>
              <a:rPr lang="ru-RU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действие 3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&gt;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6E426CE1-823D-4885-8399-AA07A511EA15}"/>
              </a:ext>
            </a:extLst>
          </p:cNvPr>
          <p:cNvGrpSpPr/>
          <p:nvPr/>
        </p:nvGrpSpPr>
        <p:grpSpPr>
          <a:xfrm>
            <a:off x="12801869" y="3051913"/>
            <a:ext cx="3940194" cy="1635533"/>
            <a:chOff x="12801869" y="2513301"/>
            <a:chExt cx="3940194" cy="1635533"/>
          </a:xfrm>
        </p:grpSpPr>
        <p:sp>
          <p:nvSpPr>
            <p:cNvPr id="48" name="Прямоугольник: скругленные углы 47">
              <a:extLst>
                <a:ext uri="{FF2B5EF4-FFF2-40B4-BE49-F238E27FC236}">
                  <a16:creationId xmlns:a16="http://schemas.microsoft.com/office/drawing/2014/main" id="{4B8B24B5-FD4E-40BE-BE22-77C54A7C21F3}"/>
                </a:ext>
              </a:extLst>
            </p:cNvPr>
            <p:cNvSpPr/>
            <p:nvPr/>
          </p:nvSpPr>
          <p:spPr>
            <a:xfrm>
              <a:off x="13160663" y="2513301"/>
              <a:ext cx="3581400" cy="1218586"/>
            </a:xfrm>
            <a:prstGeom prst="roundRect">
              <a:avLst/>
            </a:prstGeom>
            <a:noFill/>
            <a:ln w="19050">
              <a:solidFill>
                <a:srgbClr val="EBE3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8">
              <a:extLst>
                <a:ext uri="{FF2B5EF4-FFF2-40B4-BE49-F238E27FC236}">
                  <a16:creationId xmlns:a16="http://schemas.microsoft.com/office/drawing/2014/main" id="{E750A359-64F2-4E21-A75A-1163A98716D1}"/>
                </a:ext>
              </a:extLst>
            </p:cNvPr>
            <p:cNvSpPr txBox="1"/>
            <p:nvPr/>
          </p:nvSpPr>
          <p:spPr>
            <a:xfrm>
              <a:off x="12801869" y="3746864"/>
              <a:ext cx="2149494" cy="40197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87"/>
                </a:lnSpc>
              </a:pPr>
              <a:r>
                <a:rPr lang="ru-RU" sz="3200" dirty="0">
                  <a:solidFill>
                    <a:srgbClr val="EBE39D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Тело цикла</a:t>
              </a:r>
              <a:endParaRPr lang="en-US" sz="3200" dirty="0">
                <a:solidFill>
                  <a:srgbClr val="EBE39D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832B173D-34A8-4A29-9261-211EA5BDCA5E}"/>
              </a:ext>
            </a:extLst>
          </p:cNvPr>
          <p:cNvGrpSpPr/>
          <p:nvPr/>
        </p:nvGrpSpPr>
        <p:grpSpPr>
          <a:xfrm>
            <a:off x="15961421" y="3154812"/>
            <a:ext cx="2149494" cy="1957174"/>
            <a:chOff x="15961421" y="2616200"/>
            <a:chExt cx="2149494" cy="1957174"/>
          </a:xfrm>
        </p:grpSpPr>
        <p:sp>
          <p:nvSpPr>
            <p:cNvPr id="15" name="Полилиния: фигура 14">
              <a:extLst>
                <a:ext uri="{FF2B5EF4-FFF2-40B4-BE49-F238E27FC236}">
                  <a16:creationId xmlns:a16="http://schemas.microsoft.com/office/drawing/2014/main" id="{7CDE0037-D8A9-4704-8ED0-F1CA9314ED59}"/>
                </a:ext>
              </a:extLst>
            </p:cNvPr>
            <p:cNvSpPr/>
            <p:nvPr/>
          </p:nvSpPr>
          <p:spPr>
            <a:xfrm>
              <a:off x="16281400" y="2616200"/>
              <a:ext cx="1172809" cy="1080409"/>
            </a:xfrm>
            <a:custGeom>
              <a:avLst/>
              <a:gdLst>
                <a:gd name="connsiteX0" fmla="*/ 0 w 1172809"/>
                <a:gd name="connsiteY0" fmla="*/ 0 h 1080409"/>
                <a:gd name="connsiteX1" fmla="*/ 292100 w 1172809"/>
                <a:gd name="connsiteY1" fmla="*/ 165100 h 1080409"/>
                <a:gd name="connsiteX2" fmla="*/ 88900 w 1172809"/>
                <a:gd name="connsiteY2" fmla="*/ 419100 h 1080409"/>
                <a:gd name="connsiteX3" fmla="*/ 292100 w 1172809"/>
                <a:gd name="connsiteY3" fmla="*/ 609600 h 1080409"/>
                <a:gd name="connsiteX4" fmla="*/ 127000 w 1172809"/>
                <a:gd name="connsiteY4" fmla="*/ 787400 h 1080409"/>
                <a:gd name="connsiteX5" fmla="*/ 444500 w 1172809"/>
                <a:gd name="connsiteY5" fmla="*/ 1079500 h 1080409"/>
                <a:gd name="connsiteX6" fmla="*/ 876300 w 1172809"/>
                <a:gd name="connsiteY6" fmla="*/ 863600 h 1080409"/>
                <a:gd name="connsiteX7" fmla="*/ 1168400 w 1172809"/>
                <a:gd name="connsiteY7" fmla="*/ 444500 h 1080409"/>
                <a:gd name="connsiteX8" fmla="*/ 1003300 w 1172809"/>
                <a:gd name="connsiteY8" fmla="*/ 88900 h 1080409"/>
                <a:gd name="connsiteX9" fmla="*/ 381000 w 1172809"/>
                <a:gd name="connsiteY9" fmla="*/ 0 h 108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2809" h="1080409">
                  <a:moveTo>
                    <a:pt x="0" y="0"/>
                  </a:moveTo>
                  <a:cubicBezTo>
                    <a:pt x="138641" y="47625"/>
                    <a:pt x="277283" y="95250"/>
                    <a:pt x="292100" y="165100"/>
                  </a:cubicBezTo>
                  <a:cubicBezTo>
                    <a:pt x="306917" y="234950"/>
                    <a:pt x="88900" y="345017"/>
                    <a:pt x="88900" y="419100"/>
                  </a:cubicBezTo>
                  <a:cubicBezTo>
                    <a:pt x="88900" y="493183"/>
                    <a:pt x="285750" y="548217"/>
                    <a:pt x="292100" y="609600"/>
                  </a:cubicBezTo>
                  <a:cubicBezTo>
                    <a:pt x="298450" y="670983"/>
                    <a:pt x="101600" y="709083"/>
                    <a:pt x="127000" y="787400"/>
                  </a:cubicBezTo>
                  <a:cubicBezTo>
                    <a:pt x="152400" y="865717"/>
                    <a:pt x="319617" y="1066800"/>
                    <a:pt x="444500" y="1079500"/>
                  </a:cubicBezTo>
                  <a:cubicBezTo>
                    <a:pt x="569383" y="1092200"/>
                    <a:pt x="755650" y="969433"/>
                    <a:pt x="876300" y="863600"/>
                  </a:cubicBezTo>
                  <a:cubicBezTo>
                    <a:pt x="996950" y="757767"/>
                    <a:pt x="1147233" y="573617"/>
                    <a:pt x="1168400" y="444500"/>
                  </a:cubicBezTo>
                  <a:cubicBezTo>
                    <a:pt x="1189567" y="315383"/>
                    <a:pt x="1134533" y="162983"/>
                    <a:pt x="1003300" y="88900"/>
                  </a:cubicBezTo>
                  <a:cubicBezTo>
                    <a:pt x="872067" y="14817"/>
                    <a:pt x="626533" y="7408"/>
                    <a:pt x="381000" y="0"/>
                  </a:cubicBezTo>
                </a:path>
              </a:pathLst>
            </a:custGeom>
            <a:noFill/>
            <a:ln w="57150">
              <a:solidFill>
                <a:srgbClr val="84D8D8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TextBox 8">
              <a:extLst>
                <a:ext uri="{FF2B5EF4-FFF2-40B4-BE49-F238E27FC236}">
                  <a16:creationId xmlns:a16="http://schemas.microsoft.com/office/drawing/2014/main" id="{4ADF792A-30E9-413E-93DE-158BD2563261}"/>
                </a:ext>
              </a:extLst>
            </p:cNvPr>
            <p:cNvSpPr txBox="1"/>
            <p:nvPr/>
          </p:nvSpPr>
          <p:spPr>
            <a:xfrm>
              <a:off x="15961421" y="3799508"/>
              <a:ext cx="2149494" cy="77386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87"/>
                </a:lnSpc>
              </a:pPr>
              <a:r>
                <a:rPr lang="ru-RU" sz="3200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1проход - итерация</a:t>
              </a:r>
              <a:endParaRPr lang="en-US" sz="3200" dirty="0">
                <a:solidFill>
                  <a:srgbClr val="84D8D8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</p:grpSp>
      <p:sp>
        <p:nvSpPr>
          <p:cNvPr id="57" name="TextBox 8">
            <a:extLst>
              <a:ext uri="{FF2B5EF4-FFF2-40B4-BE49-F238E27FC236}">
                <a16:creationId xmlns:a16="http://schemas.microsoft.com/office/drawing/2014/main" id="{3B396BA9-E1CF-47F2-93F7-56EED1D7899F}"/>
              </a:ext>
            </a:extLst>
          </p:cNvPr>
          <p:cNvSpPr txBox="1"/>
          <p:nvPr/>
        </p:nvSpPr>
        <p:spPr>
          <a:xfrm>
            <a:off x="12662097" y="5093822"/>
            <a:ext cx="4807060" cy="1145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87"/>
              </a:lnSpc>
            </a:pPr>
            <a:r>
              <a:rPr lang="ru-RU" sz="3200" dirty="0">
                <a:solidFill>
                  <a:srgbClr val="D8848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Изменение значения параметра происходит после итерации</a:t>
            </a:r>
            <a:endParaRPr lang="en-US" sz="3200" dirty="0">
              <a:solidFill>
                <a:srgbClr val="D8848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9898D422-EA31-42C1-907C-1143AA2B08DA}"/>
              </a:ext>
            </a:extLst>
          </p:cNvPr>
          <p:cNvSpPr/>
          <p:nvPr/>
        </p:nvSpPr>
        <p:spPr>
          <a:xfrm>
            <a:off x="12140205" y="2448459"/>
            <a:ext cx="3036295" cy="3203041"/>
          </a:xfrm>
          <a:custGeom>
            <a:avLst/>
            <a:gdLst>
              <a:gd name="connsiteX0" fmla="*/ 305795 w 3036295"/>
              <a:gd name="connsiteY0" fmla="*/ 3203041 h 3203041"/>
              <a:gd name="connsiteX1" fmla="*/ 102595 w 3036295"/>
              <a:gd name="connsiteY1" fmla="*/ 2695041 h 3203041"/>
              <a:gd name="connsiteX2" fmla="*/ 305795 w 3036295"/>
              <a:gd name="connsiteY2" fmla="*/ 2072741 h 3203041"/>
              <a:gd name="connsiteX3" fmla="*/ 534395 w 3036295"/>
              <a:gd name="connsiteY3" fmla="*/ 1513941 h 3203041"/>
              <a:gd name="connsiteX4" fmla="*/ 153395 w 3036295"/>
              <a:gd name="connsiteY4" fmla="*/ 1018641 h 3203041"/>
              <a:gd name="connsiteX5" fmla="*/ 995 w 3036295"/>
              <a:gd name="connsiteY5" fmla="*/ 485241 h 3203041"/>
              <a:gd name="connsiteX6" fmla="*/ 102595 w 3036295"/>
              <a:gd name="connsiteY6" fmla="*/ 294741 h 3203041"/>
              <a:gd name="connsiteX7" fmla="*/ 381995 w 3036295"/>
              <a:gd name="connsiteY7" fmla="*/ 53441 h 3203041"/>
              <a:gd name="connsiteX8" fmla="*/ 2325095 w 3036295"/>
              <a:gd name="connsiteY8" fmla="*/ 2641 h 3203041"/>
              <a:gd name="connsiteX9" fmla="*/ 2896595 w 3036295"/>
              <a:gd name="connsiteY9" fmla="*/ 104241 h 3203041"/>
              <a:gd name="connsiteX10" fmla="*/ 3036295 w 3036295"/>
              <a:gd name="connsiteY10" fmla="*/ 269341 h 320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36295" h="3203041">
                <a:moveTo>
                  <a:pt x="305795" y="3203041"/>
                </a:moveTo>
                <a:cubicBezTo>
                  <a:pt x="204195" y="3043232"/>
                  <a:pt x="102595" y="2883424"/>
                  <a:pt x="102595" y="2695041"/>
                </a:cubicBezTo>
                <a:cubicBezTo>
                  <a:pt x="102595" y="2506658"/>
                  <a:pt x="233828" y="2269591"/>
                  <a:pt x="305795" y="2072741"/>
                </a:cubicBezTo>
                <a:cubicBezTo>
                  <a:pt x="377762" y="1875891"/>
                  <a:pt x="559795" y="1689624"/>
                  <a:pt x="534395" y="1513941"/>
                </a:cubicBezTo>
                <a:cubicBezTo>
                  <a:pt x="508995" y="1338258"/>
                  <a:pt x="242295" y="1190091"/>
                  <a:pt x="153395" y="1018641"/>
                </a:cubicBezTo>
                <a:cubicBezTo>
                  <a:pt x="64495" y="847191"/>
                  <a:pt x="9462" y="605891"/>
                  <a:pt x="995" y="485241"/>
                </a:cubicBezTo>
                <a:cubicBezTo>
                  <a:pt x="-7472" y="364591"/>
                  <a:pt x="39095" y="366708"/>
                  <a:pt x="102595" y="294741"/>
                </a:cubicBezTo>
                <a:cubicBezTo>
                  <a:pt x="166095" y="222774"/>
                  <a:pt x="11578" y="102124"/>
                  <a:pt x="381995" y="53441"/>
                </a:cubicBezTo>
                <a:cubicBezTo>
                  <a:pt x="752412" y="4758"/>
                  <a:pt x="1905995" y="-5826"/>
                  <a:pt x="2325095" y="2641"/>
                </a:cubicBezTo>
                <a:cubicBezTo>
                  <a:pt x="2744195" y="11108"/>
                  <a:pt x="2778062" y="59791"/>
                  <a:pt x="2896595" y="104241"/>
                </a:cubicBezTo>
                <a:cubicBezTo>
                  <a:pt x="3015128" y="148691"/>
                  <a:pt x="3025711" y="209016"/>
                  <a:pt x="3036295" y="269341"/>
                </a:cubicBezTo>
              </a:path>
            </a:pathLst>
          </a:custGeom>
          <a:noFill/>
          <a:ln w="57150">
            <a:solidFill>
              <a:srgbClr val="D8848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3">
            <a:extLst>
              <a:ext uri="{FF2B5EF4-FFF2-40B4-BE49-F238E27FC236}">
                <a16:creationId xmlns:a16="http://schemas.microsoft.com/office/drawing/2014/main" id="{21E68E22-7FF3-4E2C-A1C3-FBE43A11E072}"/>
              </a:ext>
            </a:extLst>
          </p:cNvPr>
          <p:cNvGrpSpPr/>
          <p:nvPr/>
        </p:nvGrpSpPr>
        <p:grpSpPr>
          <a:xfrm>
            <a:off x="10744200" y="2705100"/>
            <a:ext cx="7391400" cy="5194733"/>
            <a:chOff x="0" y="0"/>
            <a:chExt cx="3676984" cy="3997214"/>
          </a:xfrm>
        </p:grpSpPr>
        <p:sp>
          <p:nvSpPr>
            <p:cNvPr id="44" name="Freeform 4">
              <a:extLst>
                <a:ext uri="{FF2B5EF4-FFF2-40B4-BE49-F238E27FC236}">
                  <a16:creationId xmlns:a16="http://schemas.microsoft.com/office/drawing/2014/main" id="{AF27D027-CE50-469B-838B-F07E5C6D495A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B39CD2A-B871-4E03-A7A0-98DF903D186D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0002116A-5D38-4634-A48E-BE6C6B5D4A97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2" name="TextBox 2"/>
          <p:cNvSpPr txBox="1"/>
          <p:nvPr/>
        </p:nvSpPr>
        <p:spPr>
          <a:xfrm>
            <a:off x="1028700" y="1104900"/>
            <a:ext cx="16421100" cy="12981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0" b="0" i="0" u="none" strike="noStrike" kern="1200" cap="none" spc="-225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Магическое слово «</a:t>
            </a:r>
            <a:r>
              <a:rPr kumimoji="0" lang="en-US" sz="9000" b="0" i="0" u="none" strike="noStrike" kern="1200" cap="none" spc="-225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break</a:t>
            </a:r>
            <a:r>
              <a:rPr kumimoji="0" lang="ru-RU" sz="9000" b="0" i="0" u="none" strike="noStrike" kern="1200" cap="none" spc="-225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»</a:t>
            </a:r>
            <a:endParaRPr kumimoji="0" lang="en-US" sz="9000" b="0" i="0" u="none" strike="noStrike" kern="1200" cap="none" spc="-225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93443" y="3619500"/>
            <a:ext cx="3930957" cy="3886200"/>
            <a:chOff x="0" y="0"/>
            <a:chExt cx="3676984" cy="3997214"/>
          </a:xfrm>
        </p:grpSpPr>
        <p:sp>
          <p:nvSpPr>
            <p:cNvPr id="4" name="Freeform 4"/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347744" y="5343525"/>
            <a:ext cx="2919455" cy="1514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Завершает выполнение </a:t>
            </a:r>
            <a:r>
              <a:rPr kumimoji="0" lang="ru-RU" sz="2175" b="0" i="0" u="sng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одного</a:t>
            </a:r>
            <a:r>
              <a:rPr kumimoji="0" lang="ru-RU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цикла и выходит из него</a:t>
            </a:r>
            <a:endParaRPr kumimoji="0" lang="en-US" sz="2175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6274" y="4481416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break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1260322" y="4943475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33" name="Freeform 12">
            <a:extLst>
              <a:ext uri="{FF2B5EF4-FFF2-40B4-BE49-F238E27FC236}">
                <a16:creationId xmlns:a16="http://schemas.microsoft.com/office/drawing/2014/main" id="{C16DD8F5-72E5-4F91-A62C-B93841FE994F}"/>
              </a:ext>
            </a:extLst>
          </p:cNvPr>
          <p:cNvSpPr/>
          <p:nvPr/>
        </p:nvSpPr>
        <p:spPr>
          <a:xfrm>
            <a:off x="4976647" y="3619500"/>
            <a:ext cx="1485955" cy="5412421"/>
          </a:xfrm>
          <a:custGeom>
            <a:avLst/>
            <a:gdLst/>
            <a:ahLst/>
            <a:cxnLst/>
            <a:rect l="l" t="t" r="r" b="b"/>
            <a:pathLst>
              <a:path w="639588" h="2329626">
                <a:moveTo>
                  <a:pt x="0" y="0"/>
                </a:moveTo>
                <a:lnTo>
                  <a:pt x="639588" y="0"/>
                </a:lnTo>
                <a:lnTo>
                  <a:pt x="639588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18">
            <a:extLst>
              <a:ext uri="{FF2B5EF4-FFF2-40B4-BE49-F238E27FC236}">
                <a16:creationId xmlns:a16="http://schemas.microsoft.com/office/drawing/2014/main" id="{6433BB8D-B6B9-4AAF-A464-B05A1CD2BEE9}"/>
              </a:ext>
            </a:extLst>
          </p:cNvPr>
          <p:cNvSpPr/>
          <p:nvPr/>
        </p:nvSpPr>
        <p:spPr>
          <a:xfrm>
            <a:off x="6934200" y="5355168"/>
            <a:ext cx="4267200" cy="4741332"/>
          </a:xfrm>
          <a:custGeom>
            <a:avLst/>
            <a:gdLst/>
            <a:ahLst/>
            <a:cxnLst/>
            <a:rect l="l" t="t" r="r" b="b"/>
            <a:pathLst>
              <a:path w="2096664" h="2329626">
                <a:moveTo>
                  <a:pt x="0" y="0"/>
                </a:moveTo>
                <a:lnTo>
                  <a:pt x="2096663" y="0"/>
                </a:lnTo>
                <a:lnTo>
                  <a:pt x="209666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7" name="TextBox 8">
            <a:extLst>
              <a:ext uri="{FF2B5EF4-FFF2-40B4-BE49-F238E27FC236}">
                <a16:creationId xmlns:a16="http://schemas.microsoft.com/office/drawing/2014/main" id="{55C757B2-EF72-47D5-BC2A-598314721FD7}"/>
              </a:ext>
            </a:extLst>
          </p:cNvPr>
          <p:cNvSpPr txBox="1"/>
          <p:nvPr/>
        </p:nvSpPr>
        <p:spPr>
          <a:xfrm>
            <a:off x="10980326" y="2992612"/>
            <a:ext cx="5662419" cy="4492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87"/>
              </a:lnSpc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for &lt;</a:t>
            </a:r>
            <a:r>
              <a:rPr lang="ru-RU" sz="3200" i="1" dirty="0">
                <a:solidFill>
                  <a:srgbClr val="D8848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параметры цикла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&gt;:</a:t>
            </a:r>
            <a:endParaRPr lang="ru-RU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endParaRPr lang="en-US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	for &lt;</a:t>
            </a:r>
            <a:r>
              <a:rPr lang="ru-RU" sz="3200" i="1" dirty="0">
                <a:solidFill>
                  <a:srgbClr val="D8848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параметры цикла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&gt;:</a:t>
            </a:r>
            <a:endParaRPr lang="ru-RU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endParaRPr lang="ru-RU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r>
              <a:rPr lang="ru-RU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	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	&lt;</a:t>
            </a:r>
            <a:r>
              <a:rPr lang="ru-RU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действие 1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&gt;</a:t>
            </a:r>
            <a:endParaRPr lang="ru-RU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endParaRPr lang="en-US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		break</a:t>
            </a:r>
            <a:endParaRPr lang="ru-RU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b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</a:b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		&lt;</a:t>
            </a:r>
            <a:r>
              <a:rPr lang="ru-RU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действие 2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&gt;</a:t>
            </a:r>
            <a:endParaRPr lang="ru-RU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endParaRPr lang="ru-RU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	</a:t>
            </a:r>
            <a:endParaRPr lang="ru-RU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r>
              <a:rPr lang="ru-RU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	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&lt;</a:t>
            </a:r>
            <a:r>
              <a:rPr lang="ru-RU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действие 3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&gt;</a:t>
            </a:r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496F0150-678E-4CDC-A2DD-73C27D6514E5}"/>
              </a:ext>
            </a:extLst>
          </p:cNvPr>
          <p:cNvGrpSpPr/>
          <p:nvPr/>
        </p:nvGrpSpPr>
        <p:grpSpPr>
          <a:xfrm>
            <a:off x="12669428" y="4448854"/>
            <a:ext cx="4192093" cy="803813"/>
            <a:chOff x="13624717" y="2513301"/>
            <a:chExt cx="4192093" cy="803813"/>
          </a:xfrm>
        </p:grpSpPr>
        <p:sp>
          <p:nvSpPr>
            <p:cNvPr id="52" name="Прямоугольник: скругленные углы 51">
              <a:extLst>
                <a:ext uri="{FF2B5EF4-FFF2-40B4-BE49-F238E27FC236}">
                  <a16:creationId xmlns:a16="http://schemas.microsoft.com/office/drawing/2014/main" id="{9E15FDD3-6DBA-42C0-9087-C3F978F456F4}"/>
                </a:ext>
              </a:extLst>
            </p:cNvPr>
            <p:cNvSpPr/>
            <p:nvPr/>
          </p:nvSpPr>
          <p:spPr>
            <a:xfrm>
              <a:off x="13624717" y="2513301"/>
              <a:ext cx="3117346" cy="401970"/>
            </a:xfrm>
            <a:prstGeom prst="roundRect">
              <a:avLst/>
            </a:prstGeom>
            <a:noFill/>
            <a:ln w="19050">
              <a:solidFill>
                <a:srgbClr val="EBE3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TextBox 8">
              <a:extLst>
                <a:ext uri="{FF2B5EF4-FFF2-40B4-BE49-F238E27FC236}">
                  <a16:creationId xmlns:a16="http://schemas.microsoft.com/office/drawing/2014/main" id="{DC8AC0E3-F5DF-4B9E-8F55-3480854038EF}"/>
                </a:ext>
              </a:extLst>
            </p:cNvPr>
            <p:cNvSpPr txBox="1"/>
            <p:nvPr/>
          </p:nvSpPr>
          <p:spPr>
            <a:xfrm>
              <a:off x="15667316" y="2930533"/>
              <a:ext cx="2149494" cy="3865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87"/>
                </a:lnSpc>
              </a:pPr>
              <a:r>
                <a:rPr lang="ru-RU" sz="2800" dirty="0">
                  <a:solidFill>
                    <a:srgbClr val="EBE39D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Выполнится</a:t>
              </a:r>
              <a:endParaRPr lang="en-US" sz="2800" dirty="0">
                <a:solidFill>
                  <a:srgbClr val="EBE39D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C0C10923-DD60-4CB3-A7A5-EFA47BAE9704}"/>
              </a:ext>
            </a:extLst>
          </p:cNvPr>
          <p:cNvGrpSpPr/>
          <p:nvPr/>
        </p:nvGrpSpPr>
        <p:grpSpPr>
          <a:xfrm>
            <a:off x="12629269" y="5882832"/>
            <a:ext cx="4871541" cy="788424"/>
            <a:chOff x="13624717" y="2513301"/>
            <a:chExt cx="4871541" cy="788424"/>
          </a:xfrm>
        </p:grpSpPr>
        <p:sp>
          <p:nvSpPr>
            <p:cNvPr id="55" name="Прямоугольник: скругленные углы 54">
              <a:extLst>
                <a:ext uri="{FF2B5EF4-FFF2-40B4-BE49-F238E27FC236}">
                  <a16:creationId xmlns:a16="http://schemas.microsoft.com/office/drawing/2014/main" id="{A0E7449A-6F44-4A27-A1D4-F2B3F0F0C547}"/>
                </a:ext>
              </a:extLst>
            </p:cNvPr>
            <p:cNvSpPr/>
            <p:nvPr/>
          </p:nvSpPr>
          <p:spPr>
            <a:xfrm>
              <a:off x="13624717" y="2513301"/>
              <a:ext cx="3117346" cy="401970"/>
            </a:xfrm>
            <a:prstGeom prst="roundRect">
              <a:avLst/>
            </a:prstGeom>
            <a:noFill/>
            <a:ln w="19050">
              <a:solidFill>
                <a:srgbClr val="EBE3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TextBox 8">
              <a:extLst>
                <a:ext uri="{FF2B5EF4-FFF2-40B4-BE49-F238E27FC236}">
                  <a16:creationId xmlns:a16="http://schemas.microsoft.com/office/drawing/2014/main" id="{BAD27C6D-579D-45D7-BAC9-F7A2A8680543}"/>
                </a:ext>
              </a:extLst>
            </p:cNvPr>
            <p:cNvSpPr txBox="1"/>
            <p:nvPr/>
          </p:nvSpPr>
          <p:spPr>
            <a:xfrm>
              <a:off x="15829660" y="2915144"/>
              <a:ext cx="2666598" cy="3865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87"/>
                </a:lnSpc>
              </a:pPr>
              <a:r>
                <a:rPr lang="ru-RU" sz="2800" dirty="0">
                  <a:solidFill>
                    <a:srgbClr val="EBE39D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Не выполнится</a:t>
              </a:r>
              <a:endParaRPr lang="en-US" sz="2800" dirty="0">
                <a:solidFill>
                  <a:srgbClr val="EBE39D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</p:grp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980A202D-ED64-4E30-8980-EE61C5964A7A}"/>
              </a:ext>
            </a:extLst>
          </p:cNvPr>
          <p:cNvSpPr/>
          <p:nvPr/>
        </p:nvSpPr>
        <p:spPr>
          <a:xfrm>
            <a:off x="12482402" y="5138290"/>
            <a:ext cx="2149494" cy="401970"/>
          </a:xfrm>
          <a:prstGeom prst="roundRect">
            <a:avLst/>
          </a:prstGeom>
          <a:noFill/>
          <a:ln w="19050">
            <a:solidFill>
              <a:srgbClr val="D8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F620EA8-833C-4D38-AC00-1FCF301BAC9A}"/>
              </a:ext>
            </a:extLst>
          </p:cNvPr>
          <p:cNvGrpSpPr/>
          <p:nvPr/>
        </p:nvGrpSpPr>
        <p:grpSpPr>
          <a:xfrm>
            <a:off x="11649525" y="3635793"/>
            <a:ext cx="6362868" cy="3944984"/>
            <a:chOff x="11963400" y="3129077"/>
            <a:chExt cx="6362868" cy="3944984"/>
          </a:xfrm>
        </p:grpSpPr>
        <p:sp>
          <p:nvSpPr>
            <p:cNvPr id="58" name="Прямоугольник: скругленные углы 57">
              <a:extLst>
                <a:ext uri="{FF2B5EF4-FFF2-40B4-BE49-F238E27FC236}">
                  <a16:creationId xmlns:a16="http://schemas.microsoft.com/office/drawing/2014/main" id="{E338C19A-F383-4D1C-9703-6C3898372156}"/>
                </a:ext>
              </a:extLst>
            </p:cNvPr>
            <p:cNvSpPr/>
            <p:nvPr/>
          </p:nvSpPr>
          <p:spPr>
            <a:xfrm>
              <a:off x="11963400" y="3129077"/>
              <a:ext cx="5954176" cy="3192566"/>
            </a:xfrm>
            <a:prstGeom prst="roundRect">
              <a:avLst>
                <a:gd name="adj" fmla="val 5439"/>
              </a:avLst>
            </a:prstGeom>
            <a:noFill/>
            <a:ln w="38100">
              <a:solidFill>
                <a:srgbClr val="84D8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TextBox 8">
              <a:extLst>
                <a:ext uri="{FF2B5EF4-FFF2-40B4-BE49-F238E27FC236}">
                  <a16:creationId xmlns:a16="http://schemas.microsoft.com/office/drawing/2014/main" id="{228896C2-AD20-4E03-8B4E-0086B57D4B0D}"/>
                </a:ext>
              </a:extLst>
            </p:cNvPr>
            <p:cNvSpPr txBox="1"/>
            <p:nvPr/>
          </p:nvSpPr>
          <p:spPr>
            <a:xfrm>
              <a:off x="15659670" y="6315584"/>
              <a:ext cx="2666598" cy="7584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87"/>
                </a:lnSpc>
              </a:pPr>
              <a:r>
                <a:rPr lang="ru-RU" sz="2800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Вложенный цикл</a:t>
              </a:r>
              <a:endParaRPr lang="en-US" sz="2800" dirty="0">
                <a:solidFill>
                  <a:srgbClr val="84D8D8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</p:grp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B9B4E712-3751-45D7-BEA6-20DD930B4167}"/>
              </a:ext>
            </a:extLst>
          </p:cNvPr>
          <p:cNvSpPr/>
          <p:nvPr/>
        </p:nvSpPr>
        <p:spPr>
          <a:xfrm>
            <a:off x="11009987" y="5343878"/>
            <a:ext cx="1410613" cy="1793522"/>
          </a:xfrm>
          <a:custGeom>
            <a:avLst/>
            <a:gdLst>
              <a:gd name="connsiteX0" fmla="*/ 1410613 w 1410613"/>
              <a:gd name="connsiteY0" fmla="*/ 2822 h 1793522"/>
              <a:gd name="connsiteX1" fmla="*/ 724813 w 1410613"/>
              <a:gd name="connsiteY1" fmla="*/ 28222 h 1793522"/>
              <a:gd name="connsiteX2" fmla="*/ 407313 w 1410613"/>
              <a:gd name="connsiteY2" fmla="*/ 206022 h 1793522"/>
              <a:gd name="connsiteX3" fmla="*/ 178713 w 1410613"/>
              <a:gd name="connsiteY3" fmla="*/ 574322 h 1793522"/>
              <a:gd name="connsiteX4" fmla="*/ 913 w 1410613"/>
              <a:gd name="connsiteY4" fmla="*/ 1095022 h 1793522"/>
              <a:gd name="connsiteX5" fmla="*/ 254913 w 1410613"/>
              <a:gd name="connsiteY5" fmla="*/ 1590322 h 1793522"/>
              <a:gd name="connsiteX6" fmla="*/ 724813 w 1410613"/>
              <a:gd name="connsiteY6" fmla="*/ 1793522 h 179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0613" h="1793522">
                <a:moveTo>
                  <a:pt x="1410613" y="2822"/>
                </a:moveTo>
                <a:cubicBezTo>
                  <a:pt x="1151321" y="-1412"/>
                  <a:pt x="892030" y="-5645"/>
                  <a:pt x="724813" y="28222"/>
                </a:cubicBezTo>
                <a:cubicBezTo>
                  <a:pt x="557596" y="62089"/>
                  <a:pt x="498330" y="115005"/>
                  <a:pt x="407313" y="206022"/>
                </a:cubicBezTo>
                <a:cubicBezTo>
                  <a:pt x="316296" y="297039"/>
                  <a:pt x="246446" y="426155"/>
                  <a:pt x="178713" y="574322"/>
                </a:cubicBezTo>
                <a:cubicBezTo>
                  <a:pt x="110980" y="722489"/>
                  <a:pt x="-11787" y="925689"/>
                  <a:pt x="913" y="1095022"/>
                </a:cubicBezTo>
                <a:cubicBezTo>
                  <a:pt x="13613" y="1264355"/>
                  <a:pt x="134263" y="1473905"/>
                  <a:pt x="254913" y="1590322"/>
                </a:cubicBezTo>
                <a:cubicBezTo>
                  <a:pt x="375563" y="1706739"/>
                  <a:pt x="550188" y="1750130"/>
                  <a:pt x="724813" y="1793522"/>
                </a:cubicBezTo>
              </a:path>
            </a:pathLst>
          </a:custGeom>
          <a:noFill/>
          <a:ln w="38100">
            <a:solidFill>
              <a:srgbClr val="D88484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9B278843-F1DC-4D21-9D88-69EBFA4EFF31}"/>
              </a:ext>
            </a:extLst>
          </p:cNvPr>
          <p:cNvGrpSpPr/>
          <p:nvPr/>
        </p:nvGrpSpPr>
        <p:grpSpPr>
          <a:xfrm>
            <a:off x="11801193" y="7039672"/>
            <a:ext cx="4192093" cy="803813"/>
            <a:chOff x="13624717" y="2513301"/>
            <a:chExt cx="4192093" cy="803813"/>
          </a:xfrm>
        </p:grpSpPr>
        <p:sp>
          <p:nvSpPr>
            <p:cNvPr id="61" name="Прямоугольник: скругленные углы 60">
              <a:extLst>
                <a:ext uri="{FF2B5EF4-FFF2-40B4-BE49-F238E27FC236}">
                  <a16:creationId xmlns:a16="http://schemas.microsoft.com/office/drawing/2014/main" id="{4AA81649-122A-47C2-914B-D124170EED23}"/>
                </a:ext>
              </a:extLst>
            </p:cNvPr>
            <p:cNvSpPr/>
            <p:nvPr/>
          </p:nvSpPr>
          <p:spPr>
            <a:xfrm>
              <a:off x="13624717" y="2513301"/>
              <a:ext cx="3117346" cy="401970"/>
            </a:xfrm>
            <a:prstGeom prst="roundRect">
              <a:avLst/>
            </a:prstGeom>
            <a:noFill/>
            <a:ln w="19050">
              <a:solidFill>
                <a:srgbClr val="EBE3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TextBox 8">
              <a:extLst>
                <a:ext uri="{FF2B5EF4-FFF2-40B4-BE49-F238E27FC236}">
                  <a16:creationId xmlns:a16="http://schemas.microsoft.com/office/drawing/2014/main" id="{6C0D1D4F-A6B7-4B4C-AB74-A4C83F0E46B9}"/>
                </a:ext>
              </a:extLst>
            </p:cNvPr>
            <p:cNvSpPr txBox="1"/>
            <p:nvPr/>
          </p:nvSpPr>
          <p:spPr>
            <a:xfrm>
              <a:off x="15667316" y="2930533"/>
              <a:ext cx="2149494" cy="3865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87"/>
                </a:lnSpc>
              </a:pPr>
              <a:r>
                <a:rPr lang="ru-RU" sz="2800" dirty="0">
                  <a:solidFill>
                    <a:srgbClr val="EBE39D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Выполнится</a:t>
              </a:r>
              <a:endParaRPr lang="en-US" sz="2800" dirty="0">
                <a:solidFill>
                  <a:srgbClr val="EBE39D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30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91000" y="1790700"/>
            <a:ext cx="6705600" cy="3733800"/>
            <a:chOff x="0" y="0"/>
            <a:chExt cx="5966104" cy="5913687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5861965" cy="5794307"/>
            </a:xfrm>
            <a:custGeom>
              <a:avLst/>
              <a:gdLst/>
              <a:ahLst/>
              <a:cxnLst/>
              <a:rect l="l" t="t" r="r" b="b"/>
              <a:pathLst>
                <a:path w="5861965" h="5794307">
                  <a:moveTo>
                    <a:pt x="5835294" y="5605077"/>
                  </a:moveTo>
                  <a:cubicBezTo>
                    <a:pt x="5835294" y="5692707"/>
                    <a:pt x="5759094" y="5763827"/>
                    <a:pt x="5677814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31489" y="5794307"/>
                  </a:cubicBezTo>
                  <a:lnTo>
                    <a:pt x="5715914" y="5794307"/>
                  </a:lnTo>
                  <a:cubicBezTo>
                    <a:pt x="5795924" y="5794307"/>
                    <a:pt x="5861965" y="5728267"/>
                    <a:pt x="5861965" y="5648257"/>
                  </a:cubicBezTo>
                  <a:lnTo>
                    <a:pt x="5861965" y="95250"/>
                  </a:lnTo>
                  <a:cubicBezTo>
                    <a:pt x="5861965" y="58420"/>
                    <a:pt x="5847994" y="25400"/>
                    <a:pt x="5826404" y="0"/>
                  </a:cubicBezTo>
                  <a:cubicBezTo>
                    <a:pt x="5832754" y="16510"/>
                    <a:pt x="5835294" y="34290"/>
                    <a:pt x="5835294" y="52070"/>
                  </a:cubicBezTo>
                  <a:lnTo>
                    <a:pt x="5835294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5901334" cy="5845107"/>
            </a:xfrm>
            <a:custGeom>
              <a:avLst/>
              <a:gdLst/>
              <a:ahLst/>
              <a:cxnLst/>
              <a:rect l="l" t="t" r="r" b="b"/>
              <a:pathLst>
                <a:path w="5901334" h="5845107">
                  <a:moveTo>
                    <a:pt x="146050" y="5845107"/>
                  </a:moveTo>
                  <a:lnTo>
                    <a:pt x="5755284" y="5845107"/>
                  </a:lnTo>
                  <a:cubicBezTo>
                    <a:pt x="5835295" y="5845107"/>
                    <a:pt x="5901334" y="5779067"/>
                    <a:pt x="5901334" y="5699057"/>
                  </a:cubicBezTo>
                  <a:lnTo>
                    <a:pt x="5901334" y="146050"/>
                  </a:lnTo>
                  <a:cubicBezTo>
                    <a:pt x="5901334" y="66040"/>
                    <a:pt x="5835295" y="0"/>
                    <a:pt x="575528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5966104" cy="5913687"/>
            </a:xfrm>
            <a:custGeom>
              <a:avLst/>
              <a:gdLst/>
              <a:ahLst/>
              <a:cxnLst/>
              <a:rect l="l" t="t" r="r" b="b"/>
              <a:pathLst>
                <a:path w="5966104" h="5913687">
                  <a:moveTo>
                    <a:pt x="5902604" y="74930"/>
                  </a:moveTo>
                  <a:cubicBezTo>
                    <a:pt x="5874664" y="30480"/>
                    <a:pt x="5825134" y="0"/>
                    <a:pt x="576798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29737" y="5913687"/>
                  </a:cubicBezTo>
                  <a:lnTo>
                    <a:pt x="5807354" y="5913687"/>
                  </a:lnTo>
                  <a:cubicBezTo>
                    <a:pt x="5894984" y="5913687"/>
                    <a:pt x="5966104" y="5842567"/>
                    <a:pt x="5966104" y="5754937"/>
                  </a:cubicBezTo>
                  <a:lnTo>
                    <a:pt x="5966104" y="201930"/>
                  </a:lnTo>
                  <a:cubicBezTo>
                    <a:pt x="5966104" y="149860"/>
                    <a:pt x="5940704" y="104140"/>
                    <a:pt x="5902604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767984" y="12700"/>
                  </a:lnTo>
                  <a:cubicBezTo>
                    <a:pt x="5847995" y="12700"/>
                    <a:pt x="5914034" y="78740"/>
                    <a:pt x="5914034" y="158750"/>
                  </a:cubicBezTo>
                  <a:lnTo>
                    <a:pt x="5914034" y="5711757"/>
                  </a:lnTo>
                  <a:cubicBezTo>
                    <a:pt x="5914034" y="5791767"/>
                    <a:pt x="5847995" y="5857807"/>
                    <a:pt x="5767984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5954675" y="5754937"/>
                  </a:moveTo>
                  <a:cubicBezTo>
                    <a:pt x="5954675" y="5834947"/>
                    <a:pt x="5887364" y="5900987"/>
                    <a:pt x="5807354" y="5900987"/>
                  </a:cubicBezTo>
                  <a:lnTo>
                    <a:pt x="229737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5769254" y="5870507"/>
                  </a:lnTo>
                  <a:cubicBezTo>
                    <a:pt x="5856884" y="5870507"/>
                    <a:pt x="5928004" y="5799387"/>
                    <a:pt x="5928004" y="5711757"/>
                  </a:cubicBezTo>
                  <a:lnTo>
                    <a:pt x="5928004" y="158750"/>
                  </a:lnTo>
                  <a:cubicBezTo>
                    <a:pt x="5928004" y="140970"/>
                    <a:pt x="5924195" y="123190"/>
                    <a:pt x="5919114" y="106680"/>
                  </a:cubicBezTo>
                  <a:cubicBezTo>
                    <a:pt x="5940704" y="132080"/>
                    <a:pt x="5954675" y="165100"/>
                    <a:pt x="5954675" y="201930"/>
                  </a:cubicBezTo>
                  <a:lnTo>
                    <a:pt x="5954675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627164" y="342900"/>
            <a:ext cx="5850036" cy="1737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82"/>
              </a:lnSpc>
            </a:pPr>
            <a:r>
              <a:rPr lang="ru-RU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Операторы перехода</a:t>
            </a:r>
            <a:endParaRPr lang="en-US" sz="6075" spc="-151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CC1DC2E3-06AF-4A07-9E53-16D8A1AA5B13}"/>
              </a:ext>
            </a:extLst>
          </p:cNvPr>
          <p:cNvSpPr/>
          <p:nvPr/>
        </p:nvSpPr>
        <p:spPr>
          <a:xfrm flipH="1">
            <a:off x="681010" y="2316494"/>
            <a:ext cx="3750781" cy="7113552"/>
          </a:xfrm>
          <a:custGeom>
            <a:avLst/>
            <a:gdLst/>
            <a:ahLst/>
            <a:cxnLst/>
            <a:rect l="l" t="t" r="r" b="b"/>
            <a:pathLst>
              <a:path w="1228348" h="2329626">
                <a:moveTo>
                  <a:pt x="0" y="0"/>
                </a:moveTo>
                <a:lnTo>
                  <a:pt x="1228348" y="0"/>
                </a:lnTo>
                <a:lnTo>
                  <a:pt x="1228348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9" name="Freeform 8">
            <a:extLst>
              <a:ext uri="{FF2B5EF4-FFF2-40B4-BE49-F238E27FC236}">
                <a16:creationId xmlns:a16="http://schemas.microsoft.com/office/drawing/2014/main" id="{13486ED3-7941-4EAD-AE60-9530B40358F0}"/>
              </a:ext>
            </a:extLst>
          </p:cNvPr>
          <p:cNvSpPr/>
          <p:nvPr/>
        </p:nvSpPr>
        <p:spPr>
          <a:xfrm>
            <a:off x="13944600" y="5372100"/>
            <a:ext cx="3938585" cy="4494235"/>
          </a:xfrm>
          <a:custGeom>
            <a:avLst/>
            <a:gdLst/>
            <a:ahLst/>
            <a:cxnLst/>
            <a:rect l="l" t="t" r="r" b="b"/>
            <a:pathLst>
              <a:path w="2041600" h="2329626">
                <a:moveTo>
                  <a:pt x="0" y="0"/>
                </a:moveTo>
                <a:lnTo>
                  <a:pt x="2041600" y="0"/>
                </a:lnTo>
                <a:lnTo>
                  <a:pt x="2041600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3EEB1F-1792-46AA-A22A-CAB0DF5678D2}"/>
              </a:ext>
            </a:extLst>
          </p:cNvPr>
          <p:cNvSpPr txBox="1"/>
          <p:nvPr/>
        </p:nvSpPr>
        <p:spPr>
          <a:xfrm>
            <a:off x="4281906" y="1867024"/>
            <a:ext cx="63098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В 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Python </a:t>
            </a:r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нет необходимости в операторах перехода, поскольку сам язык – четко структурированный, а сами переходы считаются дурным тоном</a:t>
            </a:r>
          </a:p>
        </p:txBody>
      </p:sp>
      <p:grpSp>
        <p:nvGrpSpPr>
          <p:cNvPr id="53" name="Group 2">
            <a:extLst>
              <a:ext uri="{FF2B5EF4-FFF2-40B4-BE49-F238E27FC236}">
                <a16:creationId xmlns:a16="http://schemas.microsoft.com/office/drawing/2014/main" id="{4D4B3440-D0FD-4F06-BCAE-FD3BED939265}"/>
              </a:ext>
            </a:extLst>
          </p:cNvPr>
          <p:cNvGrpSpPr/>
          <p:nvPr/>
        </p:nvGrpSpPr>
        <p:grpSpPr>
          <a:xfrm>
            <a:off x="6781800" y="6107135"/>
            <a:ext cx="6705600" cy="3733800"/>
            <a:chOff x="0" y="0"/>
            <a:chExt cx="5966104" cy="5913687"/>
          </a:xfrm>
        </p:grpSpPr>
        <p:sp>
          <p:nvSpPr>
            <p:cNvPr id="54" name="Freeform 3">
              <a:extLst>
                <a:ext uri="{FF2B5EF4-FFF2-40B4-BE49-F238E27FC236}">
                  <a16:creationId xmlns:a16="http://schemas.microsoft.com/office/drawing/2014/main" id="{4411F274-7B94-426C-897C-FF74C4B931EF}"/>
                </a:ext>
              </a:extLst>
            </p:cNvPr>
            <p:cNvSpPr/>
            <p:nvPr/>
          </p:nvSpPr>
          <p:spPr>
            <a:xfrm>
              <a:off x="92710" y="106680"/>
              <a:ext cx="5861965" cy="5794307"/>
            </a:xfrm>
            <a:custGeom>
              <a:avLst/>
              <a:gdLst/>
              <a:ahLst/>
              <a:cxnLst/>
              <a:rect l="l" t="t" r="r" b="b"/>
              <a:pathLst>
                <a:path w="5861965" h="5794307">
                  <a:moveTo>
                    <a:pt x="5835294" y="5605077"/>
                  </a:moveTo>
                  <a:cubicBezTo>
                    <a:pt x="5835294" y="5692707"/>
                    <a:pt x="5759094" y="5763827"/>
                    <a:pt x="5677814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31489" y="5794307"/>
                  </a:cubicBezTo>
                  <a:lnTo>
                    <a:pt x="5715914" y="5794307"/>
                  </a:lnTo>
                  <a:cubicBezTo>
                    <a:pt x="5795924" y="5794307"/>
                    <a:pt x="5861965" y="5728267"/>
                    <a:pt x="5861965" y="5648257"/>
                  </a:cubicBezTo>
                  <a:lnTo>
                    <a:pt x="5861965" y="95250"/>
                  </a:lnTo>
                  <a:cubicBezTo>
                    <a:pt x="5861965" y="58420"/>
                    <a:pt x="5847994" y="25400"/>
                    <a:pt x="5826404" y="0"/>
                  </a:cubicBezTo>
                  <a:cubicBezTo>
                    <a:pt x="5832754" y="16510"/>
                    <a:pt x="5835294" y="34290"/>
                    <a:pt x="5835294" y="52070"/>
                  </a:cubicBezTo>
                  <a:lnTo>
                    <a:pt x="5835294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55" name="Freeform 4">
              <a:extLst>
                <a:ext uri="{FF2B5EF4-FFF2-40B4-BE49-F238E27FC236}">
                  <a16:creationId xmlns:a16="http://schemas.microsoft.com/office/drawing/2014/main" id="{95C32FA3-2557-49A4-8E45-1E8CFFCA17AD}"/>
                </a:ext>
              </a:extLst>
            </p:cNvPr>
            <p:cNvSpPr/>
            <p:nvPr/>
          </p:nvSpPr>
          <p:spPr>
            <a:xfrm>
              <a:off x="12700" y="12700"/>
              <a:ext cx="5901334" cy="5845107"/>
            </a:xfrm>
            <a:custGeom>
              <a:avLst/>
              <a:gdLst/>
              <a:ahLst/>
              <a:cxnLst/>
              <a:rect l="l" t="t" r="r" b="b"/>
              <a:pathLst>
                <a:path w="5901334" h="5845107">
                  <a:moveTo>
                    <a:pt x="146050" y="5845107"/>
                  </a:moveTo>
                  <a:lnTo>
                    <a:pt x="5755284" y="5845107"/>
                  </a:lnTo>
                  <a:cubicBezTo>
                    <a:pt x="5835295" y="5845107"/>
                    <a:pt x="5901334" y="5779067"/>
                    <a:pt x="5901334" y="5699057"/>
                  </a:cubicBezTo>
                  <a:lnTo>
                    <a:pt x="5901334" y="146050"/>
                  </a:lnTo>
                  <a:cubicBezTo>
                    <a:pt x="5901334" y="66040"/>
                    <a:pt x="5835295" y="0"/>
                    <a:pt x="575528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EE51D044-74E3-47D3-A22E-4BD181003EF1}"/>
                </a:ext>
              </a:extLst>
            </p:cNvPr>
            <p:cNvSpPr/>
            <p:nvPr/>
          </p:nvSpPr>
          <p:spPr>
            <a:xfrm>
              <a:off x="0" y="0"/>
              <a:ext cx="5966104" cy="5913687"/>
            </a:xfrm>
            <a:custGeom>
              <a:avLst/>
              <a:gdLst/>
              <a:ahLst/>
              <a:cxnLst/>
              <a:rect l="l" t="t" r="r" b="b"/>
              <a:pathLst>
                <a:path w="5966104" h="5913687">
                  <a:moveTo>
                    <a:pt x="5902604" y="74930"/>
                  </a:moveTo>
                  <a:cubicBezTo>
                    <a:pt x="5874664" y="30480"/>
                    <a:pt x="5825134" y="0"/>
                    <a:pt x="576798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29737" y="5913687"/>
                  </a:cubicBezTo>
                  <a:lnTo>
                    <a:pt x="5807354" y="5913687"/>
                  </a:lnTo>
                  <a:cubicBezTo>
                    <a:pt x="5894984" y="5913687"/>
                    <a:pt x="5966104" y="5842567"/>
                    <a:pt x="5966104" y="5754937"/>
                  </a:cubicBezTo>
                  <a:lnTo>
                    <a:pt x="5966104" y="201930"/>
                  </a:lnTo>
                  <a:cubicBezTo>
                    <a:pt x="5966104" y="149860"/>
                    <a:pt x="5940704" y="104140"/>
                    <a:pt x="5902604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767984" y="12700"/>
                  </a:lnTo>
                  <a:cubicBezTo>
                    <a:pt x="5847995" y="12700"/>
                    <a:pt x="5914034" y="78740"/>
                    <a:pt x="5914034" y="158750"/>
                  </a:cubicBezTo>
                  <a:lnTo>
                    <a:pt x="5914034" y="5711757"/>
                  </a:lnTo>
                  <a:cubicBezTo>
                    <a:pt x="5914034" y="5791767"/>
                    <a:pt x="5847995" y="5857807"/>
                    <a:pt x="5767984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5954675" y="5754937"/>
                  </a:moveTo>
                  <a:cubicBezTo>
                    <a:pt x="5954675" y="5834947"/>
                    <a:pt x="5887364" y="5900987"/>
                    <a:pt x="5807354" y="5900987"/>
                  </a:cubicBezTo>
                  <a:lnTo>
                    <a:pt x="229737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5769254" y="5870507"/>
                  </a:lnTo>
                  <a:cubicBezTo>
                    <a:pt x="5856884" y="5870507"/>
                    <a:pt x="5928004" y="5799387"/>
                    <a:pt x="5928004" y="5711757"/>
                  </a:cubicBezTo>
                  <a:lnTo>
                    <a:pt x="5928004" y="158750"/>
                  </a:lnTo>
                  <a:cubicBezTo>
                    <a:pt x="5928004" y="140970"/>
                    <a:pt x="5924195" y="123190"/>
                    <a:pt x="5919114" y="106680"/>
                  </a:cubicBezTo>
                  <a:cubicBezTo>
                    <a:pt x="5940704" y="132080"/>
                    <a:pt x="5954675" y="165100"/>
                    <a:pt x="5954675" y="201930"/>
                  </a:cubicBezTo>
                  <a:lnTo>
                    <a:pt x="5954675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8A114E7E-E65E-49F6-86DE-986678558FDB}"/>
              </a:ext>
            </a:extLst>
          </p:cNvPr>
          <p:cNvSpPr txBox="1"/>
          <p:nvPr/>
        </p:nvSpPr>
        <p:spPr>
          <a:xfrm>
            <a:off x="6872706" y="6183459"/>
            <a:ext cx="6309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Есть приемы эмуляции переходов:</a:t>
            </a:r>
          </a:p>
        </p:txBody>
      </p:sp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A7FEE197-E7C8-42EB-8888-5BC4BE0DF395}"/>
              </a:ext>
            </a:extLst>
          </p:cNvPr>
          <p:cNvPicPr/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3733"/>
          <a:stretch/>
        </p:blipFill>
        <p:spPr>
          <a:xfrm flipV="1">
            <a:off x="8950461" y="7219269"/>
            <a:ext cx="2154383" cy="2419350"/>
          </a:xfrm>
          <a:prstGeom prst="rect">
            <a:avLst/>
          </a:prstGeom>
        </p:spPr>
      </p:pic>
      <p:grpSp>
        <p:nvGrpSpPr>
          <p:cNvPr id="85" name="Group 2">
            <a:extLst>
              <a:ext uri="{FF2B5EF4-FFF2-40B4-BE49-F238E27FC236}">
                <a16:creationId xmlns:a16="http://schemas.microsoft.com/office/drawing/2014/main" id="{81D7E7CF-E308-4EE2-BFB2-55400DD82A0D}"/>
              </a:ext>
            </a:extLst>
          </p:cNvPr>
          <p:cNvGrpSpPr/>
          <p:nvPr/>
        </p:nvGrpSpPr>
        <p:grpSpPr>
          <a:xfrm>
            <a:off x="11260036" y="522066"/>
            <a:ext cx="6705600" cy="4392834"/>
            <a:chOff x="0" y="0"/>
            <a:chExt cx="5966104" cy="5913687"/>
          </a:xfrm>
        </p:grpSpPr>
        <p:sp>
          <p:nvSpPr>
            <p:cNvPr id="86" name="Freeform 3">
              <a:extLst>
                <a:ext uri="{FF2B5EF4-FFF2-40B4-BE49-F238E27FC236}">
                  <a16:creationId xmlns:a16="http://schemas.microsoft.com/office/drawing/2014/main" id="{A69EA24E-D936-43BD-BF89-88EC1B688363}"/>
                </a:ext>
              </a:extLst>
            </p:cNvPr>
            <p:cNvSpPr/>
            <p:nvPr/>
          </p:nvSpPr>
          <p:spPr>
            <a:xfrm>
              <a:off x="92710" y="106680"/>
              <a:ext cx="5861965" cy="5794307"/>
            </a:xfrm>
            <a:custGeom>
              <a:avLst/>
              <a:gdLst/>
              <a:ahLst/>
              <a:cxnLst/>
              <a:rect l="l" t="t" r="r" b="b"/>
              <a:pathLst>
                <a:path w="5861965" h="5794307">
                  <a:moveTo>
                    <a:pt x="5835294" y="5605077"/>
                  </a:moveTo>
                  <a:cubicBezTo>
                    <a:pt x="5835294" y="5692707"/>
                    <a:pt x="5759094" y="5763827"/>
                    <a:pt x="5677814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31489" y="5794307"/>
                  </a:cubicBezTo>
                  <a:lnTo>
                    <a:pt x="5715914" y="5794307"/>
                  </a:lnTo>
                  <a:cubicBezTo>
                    <a:pt x="5795924" y="5794307"/>
                    <a:pt x="5861965" y="5728267"/>
                    <a:pt x="5861965" y="5648257"/>
                  </a:cubicBezTo>
                  <a:lnTo>
                    <a:pt x="5861965" y="95250"/>
                  </a:lnTo>
                  <a:cubicBezTo>
                    <a:pt x="5861965" y="58420"/>
                    <a:pt x="5847994" y="25400"/>
                    <a:pt x="5826404" y="0"/>
                  </a:cubicBezTo>
                  <a:cubicBezTo>
                    <a:pt x="5832754" y="16510"/>
                    <a:pt x="5835294" y="34290"/>
                    <a:pt x="5835294" y="52070"/>
                  </a:cubicBezTo>
                  <a:lnTo>
                    <a:pt x="5835294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87" name="Freeform 4">
              <a:extLst>
                <a:ext uri="{FF2B5EF4-FFF2-40B4-BE49-F238E27FC236}">
                  <a16:creationId xmlns:a16="http://schemas.microsoft.com/office/drawing/2014/main" id="{B0F24CC3-F7A0-41B2-ADF5-66129347745A}"/>
                </a:ext>
              </a:extLst>
            </p:cNvPr>
            <p:cNvSpPr/>
            <p:nvPr/>
          </p:nvSpPr>
          <p:spPr>
            <a:xfrm>
              <a:off x="12700" y="12700"/>
              <a:ext cx="5901334" cy="5845107"/>
            </a:xfrm>
            <a:custGeom>
              <a:avLst/>
              <a:gdLst/>
              <a:ahLst/>
              <a:cxnLst/>
              <a:rect l="l" t="t" r="r" b="b"/>
              <a:pathLst>
                <a:path w="5901334" h="5845107">
                  <a:moveTo>
                    <a:pt x="146050" y="5845107"/>
                  </a:moveTo>
                  <a:lnTo>
                    <a:pt x="5755284" y="5845107"/>
                  </a:lnTo>
                  <a:cubicBezTo>
                    <a:pt x="5835295" y="5845107"/>
                    <a:pt x="5901334" y="5779067"/>
                    <a:pt x="5901334" y="5699057"/>
                  </a:cubicBezTo>
                  <a:lnTo>
                    <a:pt x="5901334" y="146050"/>
                  </a:lnTo>
                  <a:cubicBezTo>
                    <a:pt x="5901334" y="66040"/>
                    <a:pt x="5835295" y="0"/>
                    <a:pt x="575528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CEEE2F9F-D7A8-4588-97FF-CF2FC63D3F12}"/>
                </a:ext>
              </a:extLst>
            </p:cNvPr>
            <p:cNvSpPr/>
            <p:nvPr/>
          </p:nvSpPr>
          <p:spPr>
            <a:xfrm>
              <a:off x="0" y="0"/>
              <a:ext cx="5966104" cy="5913687"/>
            </a:xfrm>
            <a:custGeom>
              <a:avLst/>
              <a:gdLst/>
              <a:ahLst/>
              <a:cxnLst/>
              <a:rect l="l" t="t" r="r" b="b"/>
              <a:pathLst>
                <a:path w="5966104" h="5913687">
                  <a:moveTo>
                    <a:pt x="5902604" y="74930"/>
                  </a:moveTo>
                  <a:cubicBezTo>
                    <a:pt x="5874664" y="30480"/>
                    <a:pt x="5825134" y="0"/>
                    <a:pt x="576798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29737" y="5913687"/>
                  </a:cubicBezTo>
                  <a:lnTo>
                    <a:pt x="5807354" y="5913687"/>
                  </a:lnTo>
                  <a:cubicBezTo>
                    <a:pt x="5894984" y="5913687"/>
                    <a:pt x="5966104" y="5842567"/>
                    <a:pt x="5966104" y="5754937"/>
                  </a:cubicBezTo>
                  <a:lnTo>
                    <a:pt x="5966104" y="201930"/>
                  </a:lnTo>
                  <a:cubicBezTo>
                    <a:pt x="5966104" y="149860"/>
                    <a:pt x="5940704" y="104140"/>
                    <a:pt x="5902604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767984" y="12700"/>
                  </a:lnTo>
                  <a:cubicBezTo>
                    <a:pt x="5847995" y="12700"/>
                    <a:pt x="5914034" y="78740"/>
                    <a:pt x="5914034" y="158750"/>
                  </a:cubicBezTo>
                  <a:lnTo>
                    <a:pt x="5914034" y="5711757"/>
                  </a:lnTo>
                  <a:cubicBezTo>
                    <a:pt x="5914034" y="5791767"/>
                    <a:pt x="5847995" y="5857807"/>
                    <a:pt x="5767984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5954675" y="5754937"/>
                  </a:moveTo>
                  <a:cubicBezTo>
                    <a:pt x="5954675" y="5834947"/>
                    <a:pt x="5887364" y="5900987"/>
                    <a:pt x="5807354" y="5900987"/>
                  </a:cubicBezTo>
                  <a:lnTo>
                    <a:pt x="229737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5769254" y="5870507"/>
                  </a:lnTo>
                  <a:cubicBezTo>
                    <a:pt x="5856884" y="5870507"/>
                    <a:pt x="5928004" y="5799387"/>
                    <a:pt x="5928004" y="5711757"/>
                  </a:cubicBezTo>
                  <a:lnTo>
                    <a:pt x="5928004" y="158750"/>
                  </a:lnTo>
                  <a:cubicBezTo>
                    <a:pt x="5928004" y="140970"/>
                    <a:pt x="5924195" y="123190"/>
                    <a:pt x="5919114" y="106680"/>
                  </a:cubicBezTo>
                  <a:cubicBezTo>
                    <a:pt x="5940704" y="132080"/>
                    <a:pt x="5954675" y="165100"/>
                    <a:pt x="5954675" y="201930"/>
                  </a:cubicBezTo>
                  <a:lnTo>
                    <a:pt x="5954675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FF82F28-ABE2-4076-A041-1EA8D87342F3}"/>
              </a:ext>
            </a:extLst>
          </p:cNvPr>
          <p:cNvSpPr txBox="1"/>
          <p:nvPr/>
        </p:nvSpPr>
        <p:spPr>
          <a:xfrm>
            <a:off x="11350942" y="598390"/>
            <a:ext cx="63098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Принцип работы переходов:</a:t>
            </a:r>
          </a:p>
          <a:p>
            <a:pPr lvl="2"/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&lt;</a:t>
            </a:r>
            <a:r>
              <a:rPr lang="ru-RU" sz="36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действие 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&gt;</a:t>
            </a:r>
          </a:p>
          <a:p>
            <a:pPr lvl="2"/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«метка»</a:t>
            </a:r>
          </a:p>
          <a:p>
            <a:pPr lvl="2"/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&lt;</a:t>
            </a:r>
            <a:r>
              <a:rPr lang="ru-RU" sz="36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действие 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&gt;</a:t>
            </a:r>
          </a:p>
          <a:p>
            <a:pPr lvl="2"/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&lt;</a:t>
            </a:r>
            <a:r>
              <a:rPr lang="ru-RU" sz="36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действие 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&gt;</a:t>
            </a:r>
          </a:p>
          <a:p>
            <a:pPr lvl="2"/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&lt;</a:t>
            </a:r>
            <a:r>
              <a:rPr lang="ru-RU" sz="36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действие 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&gt;</a:t>
            </a:r>
          </a:p>
          <a:p>
            <a:pPr lvl="2"/>
            <a:r>
              <a:rPr lang="en-US" sz="3600" spc="-151" dirty="0" err="1">
                <a:solidFill>
                  <a:srgbClr val="173554"/>
                </a:solidFill>
                <a:latin typeface="HK Grotesk Bold"/>
              </a:rPr>
              <a:t>goto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 </a:t>
            </a:r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«метка»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320D568-4EFF-46AF-A65D-7A8053BF496C}"/>
              </a:ext>
            </a:extLst>
          </p:cNvPr>
          <p:cNvCxnSpPr/>
          <p:nvPr/>
        </p:nvCxnSpPr>
        <p:spPr>
          <a:xfrm>
            <a:off x="11963400" y="1432342"/>
            <a:ext cx="0" cy="2743200"/>
          </a:xfrm>
          <a:prstGeom prst="straightConnector1">
            <a:avLst/>
          </a:prstGeom>
          <a:ln w="57150">
            <a:solidFill>
              <a:srgbClr val="173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уга 8">
            <a:extLst>
              <a:ext uri="{FF2B5EF4-FFF2-40B4-BE49-F238E27FC236}">
                <a16:creationId xmlns:a16="http://schemas.microsoft.com/office/drawing/2014/main" id="{DCAB1948-ABAB-45D2-9757-DAC6E2767A31}"/>
              </a:ext>
            </a:extLst>
          </p:cNvPr>
          <p:cNvSpPr/>
          <p:nvPr/>
        </p:nvSpPr>
        <p:spPr>
          <a:xfrm>
            <a:off x="13428876" y="2054642"/>
            <a:ext cx="3573764" cy="2120900"/>
          </a:xfrm>
          <a:prstGeom prst="arc">
            <a:avLst>
              <a:gd name="adj1" fmla="val 16199999"/>
              <a:gd name="adj2" fmla="val 5435999"/>
            </a:avLst>
          </a:prstGeom>
          <a:ln w="57150">
            <a:solidFill>
              <a:srgbClr val="D8848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67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11010</TotalTime>
  <Words>474</Words>
  <Application>Microsoft Office PowerPoint</Application>
  <PresentationFormat>Произвольный</PresentationFormat>
  <Paragraphs>98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Calibri</vt:lpstr>
      <vt:lpstr>Open Sans</vt:lpstr>
      <vt:lpstr>Arial</vt:lpstr>
      <vt:lpstr>HK Grotesk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Литвинов</dc:creator>
  <cp:lastModifiedBy>Владислав Литвинов</cp:lastModifiedBy>
  <cp:revision>142</cp:revision>
  <dcterms:created xsi:type="dcterms:W3CDTF">2006-08-16T00:00:00Z</dcterms:created>
  <dcterms:modified xsi:type="dcterms:W3CDTF">2024-07-30T17:08:47Z</dcterms:modified>
  <dc:identifier>DAGKjKQYY14</dc:identifier>
</cp:coreProperties>
</file>