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4" r:id="rId7"/>
    <p:sldId id="274" r:id="rId8"/>
    <p:sldId id="276" r:id="rId9"/>
    <p:sldId id="263" r:id="rId10"/>
    <p:sldId id="261" r:id="rId11"/>
    <p:sldId id="262" r:id="rId12"/>
    <p:sldId id="265" r:id="rId13"/>
    <p:sldId id="266" r:id="rId14"/>
    <p:sldId id="267" r:id="rId15"/>
    <p:sldId id="270" r:id="rId16"/>
    <p:sldId id="268" r:id="rId17"/>
    <p:sldId id="271" r:id="rId18"/>
    <p:sldId id="275" r:id="rId19"/>
    <p:sldId id="269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73" r:id="rId31"/>
  </p:sldIdLst>
  <p:sldSz cx="12192000" cy="6858000"/>
  <p:notesSz cx="6858000" cy="9144000"/>
  <p:defaultTextStyle>
    <a:defPPr>
      <a:defRPr lang="ko-Kor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/>
    <p:restoredTop sz="94831"/>
  </p:normalViewPr>
  <p:slideViewPr>
    <p:cSldViewPr snapToGrid="0">
      <p:cViewPr varScale="1">
        <p:scale>
          <a:sx n="148" d="100"/>
          <a:sy n="148" d="100"/>
        </p:scale>
        <p:origin x="122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4238D-43BD-2F40-9AF7-6415E0C06053}" type="datetimeFigureOut">
              <a:rPr kumimoji="1" lang="ko-Kore-US" altLang="en-US" smtClean="0"/>
              <a:t>8/5/23</a:t>
            </a:fld>
            <a:endParaRPr kumimoji="1" lang="ko-Kore-US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US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1F0C6-3FFF-F24E-A560-F4A780BCA203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278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1F0C6-3FFF-F24E-A560-F4A780BCA203}" type="slidenum">
              <a:rPr kumimoji="1" lang="ko-Kore-US" altLang="en-US" smtClean="0"/>
              <a:t>20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99376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B7CB-DBB2-D23F-F122-0B520AEB6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6CB39-C17E-07CB-24AE-7DDE92605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494BC-B0DD-7D1D-2E1A-D2564E21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358-C4F6-C848-AEAF-3DC9BB6BBFD9}" type="datetimeFigureOut">
              <a:rPr kumimoji="1" lang="ko-Kore-US" altLang="en-US" smtClean="0"/>
              <a:t>8/5/23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FE9F8-D5C5-2A54-452D-F66161C1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FCB17-A4F6-74EC-0677-757FE6E2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6DD-6428-B940-AD82-8AD88A086CDF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3014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574D4-CED0-8A9D-4BE7-953DEAB2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08AAD-EE1D-6965-F6BC-D352918B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84CF6-5B4F-3014-0EF3-7016A46B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358-C4F6-C848-AEAF-3DC9BB6BBFD9}" type="datetimeFigureOut">
              <a:rPr kumimoji="1" lang="ko-Kore-US" altLang="en-US" smtClean="0"/>
              <a:t>8/5/23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FCE0D-8387-0B97-A58C-493F578A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BFFA6-3A0C-837A-60CF-9D39DB27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6DD-6428-B940-AD82-8AD88A086CDF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73796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C0E1FE-66BE-D988-4517-73797987C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57400-029A-6B38-BC6A-8687CE9FD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7CAF4-8F89-8FB8-7186-12E35184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358-C4F6-C848-AEAF-3DC9BB6BBFD9}" type="datetimeFigureOut">
              <a:rPr kumimoji="1" lang="ko-Kore-US" altLang="en-US" smtClean="0"/>
              <a:t>8/5/23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9E9AA-F9DF-600A-CBAB-EFB3450A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68CAB-2D6F-8B8D-F716-E2E3DDFF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6DD-6428-B940-AD82-8AD88A086CDF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40510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779E1-2213-09EF-0B6F-62FBA4C9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FD837-7C42-018C-8F2B-7A81252D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US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25D0C-70BD-1D19-381F-1AA45AFC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358-C4F6-C848-AEAF-3DC9BB6BBFD9}" type="datetimeFigureOut">
              <a:rPr kumimoji="1" lang="ko-Kore-US" altLang="en-US" smtClean="0"/>
              <a:t>8/5/23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5C55C-3FB2-FB15-0E83-27C3A611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7B3B3-D7FC-E358-2557-5C4AA2A4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6DD-6428-B940-AD82-8AD88A086CDF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35048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A80E0-F3A6-9C69-A0C0-82D20295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5D8A5-E581-1C14-3E39-2A9AFAB1D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BF0F6-F8DF-CA62-3873-2AB06D65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358-C4F6-C848-AEAF-3DC9BB6BBFD9}" type="datetimeFigureOut">
              <a:rPr kumimoji="1" lang="ko-Kore-US" altLang="en-US" smtClean="0"/>
              <a:t>8/5/23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53E31-983A-D613-7A24-94D7ACC1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2FF2C-C63F-C787-231E-7A2C1A27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6DD-6428-B940-AD82-8AD88A086CDF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82894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C70C7-E882-8468-D5BB-9D6655AE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FDDE1-CFD1-5AF6-846B-6CDC20242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C5A7CC-D531-6345-3E55-9C0857824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D17FF-07C5-A2E5-1961-1FB872BF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358-C4F6-C848-AEAF-3DC9BB6BBFD9}" type="datetimeFigureOut">
              <a:rPr kumimoji="1" lang="ko-Kore-US" altLang="en-US" smtClean="0"/>
              <a:t>8/5/23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8EB14-ECA3-1C3D-EB6E-B1C8324E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AB3DF-684F-ADAE-9EAA-358FE420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6DD-6428-B940-AD82-8AD88A086CDF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53199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6082E-A0E1-D545-FD0C-6576A338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2D276-AE89-B6F7-2A9F-BCB17D8A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E9BA31-DB6B-E706-C69E-E0E65F25A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D3A45D-24FC-769E-94C0-9907C00A6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202E6E-5E55-292A-0DBC-A634314A3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C001BB-8AC0-F6E6-86F1-C4A6F35E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358-C4F6-C848-AEAF-3DC9BB6BBFD9}" type="datetimeFigureOut">
              <a:rPr kumimoji="1" lang="ko-Kore-US" altLang="en-US" smtClean="0"/>
              <a:t>8/5/23</a:t>
            </a:fld>
            <a:endParaRPr kumimoji="1" lang="ko-Kore-US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17EBBC-3E14-B1A1-B4B2-F746BDED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02205-620D-22B1-5521-30A3AD2C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6DD-6428-B940-AD82-8AD88A086CDF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45603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521F-9DC2-FD4C-B05A-AC32AEEE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44407A-D1D2-C82E-E092-9F9BB90B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358-C4F6-C848-AEAF-3DC9BB6BBFD9}" type="datetimeFigureOut">
              <a:rPr kumimoji="1" lang="ko-Kore-US" altLang="en-US" smtClean="0"/>
              <a:t>8/5/23</a:t>
            </a:fld>
            <a:endParaRPr kumimoji="1" lang="ko-Kore-US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1C9493-6D0D-DDE7-4436-063544A3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3A257-1957-95F9-0108-860F1431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6DD-6428-B940-AD82-8AD88A086CDF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13248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D93F7D-8D96-775D-7392-DFC19AA5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358-C4F6-C848-AEAF-3DC9BB6BBFD9}" type="datetimeFigureOut">
              <a:rPr kumimoji="1" lang="ko-Kore-US" altLang="en-US" smtClean="0"/>
              <a:t>8/5/23</a:t>
            </a:fld>
            <a:endParaRPr kumimoji="1" lang="ko-Kore-US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B98918-B500-D128-43BB-FA785EC5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5BB8F-E0F4-AD90-87ED-A9803A15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6DD-6428-B940-AD82-8AD88A086CDF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32980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7996-6D5E-1ABD-9DA2-51D47546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F4D8B-8183-2628-3398-5FFAB5A21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02B0EE-3DAF-0D07-F890-1C30B63E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0854B-5490-FEC8-9604-D1A4327B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358-C4F6-C848-AEAF-3DC9BB6BBFD9}" type="datetimeFigureOut">
              <a:rPr kumimoji="1" lang="ko-Kore-US" altLang="en-US" smtClean="0"/>
              <a:t>8/5/23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CB2564-7E4D-5C24-A075-E396EC21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DC6D6-FCEE-F120-6B65-0075896A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6DD-6428-B940-AD82-8AD88A086CDF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09951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D4A03-F566-663C-068A-2C22D648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8C2BA3-9D82-A5D2-A08A-4F5D8BA8F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CE575B-3D12-B5A7-72B1-067053DFB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AA8B62-6B59-9562-7080-572B3D79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358-C4F6-C848-AEAF-3DC9BB6BBFD9}" type="datetimeFigureOut">
              <a:rPr kumimoji="1" lang="ko-Kore-US" altLang="en-US" smtClean="0"/>
              <a:t>8/5/23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F11EB-5E82-A441-47DF-5FCCB879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7A0E7-3950-0BA0-11F9-8C104995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6DD-6428-B940-AD82-8AD88A086CDF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40210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7628EE-F212-8D64-0023-B1FE60E4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C850AB-8E5D-5D45-55BF-2AEC59522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77B6F-C2F8-7293-EACF-E8DDE3742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6358-C4F6-C848-AEAF-3DC9BB6BBFD9}" type="datetimeFigureOut">
              <a:rPr kumimoji="1" lang="ko-Kore-US" altLang="en-US" smtClean="0"/>
              <a:t>8/5/23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98E6F-1395-E024-E2B3-DA0570136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304F-2E73-ED37-5070-6250647FC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26DD-6428-B940-AD82-8AD88A086CDF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76640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9A4090-E951-276F-5BA4-7520387C3078}"/>
              </a:ext>
            </a:extLst>
          </p:cNvPr>
          <p:cNvSpPr/>
          <p:nvPr/>
        </p:nvSpPr>
        <p:spPr>
          <a:xfrm>
            <a:off x="3738561" y="923396"/>
            <a:ext cx="4714875" cy="3200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b="1" dirty="0">
                <a:latin typeface="+mj-ea"/>
                <a:ea typeface="+mj-ea"/>
              </a:rPr>
              <a:t>ES(English Study)</a:t>
            </a:r>
          </a:p>
          <a:p>
            <a:pPr algn="ctr"/>
            <a:r>
              <a:rPr kumimoji="1" lang="en-US" altLang="ko-KR" sz="4000" b="1" dirty="0">
                <a:latin typeface="+mj-ea"/>
                <a:ea typeface="+mj-ea"/>
              </a:rPr>
              <a:t>Web version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D8C02FA6-B8F6-61CA-5A9E-89289A738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52661"/>
              </p:ext>
            </p:extLst>
          </p:nvPr>
        </p:nvGraphicFramePr>
        <p:xfrm>
          <a:off x="3738561" y="4334404"/>
          <a:ext cx="4714876" cy="1478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7438">
                  <a:extLst>
                    <a:ext uri="{9D8B030D-6E8A-4147-A177-3AD203B41FA5}">
                      <a16:colId xmlns:a16="http://schemas.microsoft.com/office/drawing/2014/main" val="4227891212"/>
                    </a:ext>
                  </a:extLst>
                </a:gridCol>
                <a:gridCol w="2357438">
                  <a:extLst>
                    <a:ext uri="{9D8B030D-6E8A-4147-A177-3AD203B41FA5}">
                      <a16:colId xmlns:a16="http://schemas.microsoft.com/office/drawing/2014/main" val="3805495670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400" b="1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b="1" dirty="0">
                          <a:latin typeface="+mn-ea"/>
                          <a:ea typeface="+mn-ea"/>
                        </a:rPr>
                        <a:t>0.1</a:t>
                      </a:r>
                      <a:endParaRPr lang="ko-Kore-US" altLang="en-US" sz="14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14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400" b="1"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023.07.29</a:t>
                      </a:r>
                      <a:endParaRPr lang="ko-Kore-US" altLang="en-US" sz="14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38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400" b="1">
                          <a:latin typeface="+mn-ea"/>
                          <a:ea typeface="+mn-ea"/>
                        </a:rPr>
                        <a:t>소속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14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44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400" b="1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400" b="1">
                          <a:latin typeface="+mn-ea"/>
                          <a:ea typeface="+mn-ea"/>
                        </a:rPr>
                        <a:t>김찬영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93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8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76040-0D97-E9BC-313C-EDC21502CED9}"/>
              </a:ext>
            </a:extLst>
          </p:cNvPr>
          <p:cNvSpPr txBox="1"/>
          <p:nvPr/>
        </p:nvSpPr>
        <p:spPr>
          <a:xfrm>
            <a:off x="457200" y="45720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3600" b="1" dirty="0">
                <a:latin typeface="+mj-ea"/>
                <a:ea typeface="+mj-ea"/>
              </a:rPr>
              <a:t>Policy</a:t>
            </a:r>
            <a:endParaRPr kumimoji="1" lang="ko-Kore-US" altLang="en-US" sz="3600" b="1"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F744FC-E5B6-29A5-8D81-B85895747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52754"/>
              </p:ext>
            </p:extLst>
          </p:nvPr>
        </p:nvGraphicFramePr>
        <p:xfrm>
          <a:off x="457199" y="1616732"/>
          <a:ext cx="11277601" cy="3624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8922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1808922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5814392">
                  <a:extLst>
                    <a:ext uri="{9D8B030D-6E8A-4147-A177-3AD203B41FA5}">
                      <a16:colId xmlns:a16="http://schemas.microsoft.com/office/drawing/2014/main" val="1391326657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2766293067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Main</a:t>
                      </a: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Category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Medium  Category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Remarks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정보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수집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비밀번호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이메일 수집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정보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중복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이메일은 중복이 되면 안된다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0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492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14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2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9011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0337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703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30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10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76040-0D97-E9BC-313C-EDC21502CED9}"/>
              </a:ext>
            </a:extLst>
          </p:cNvPr>
          <p:cNvSpPr txBox="1"/>
          <p:nvPr/>
        </p:nvSpPr>
        <p:spPr>
          <a:xfrm>
            <a:off x="457200" y="457200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3600" b="1" dirty="0">
                <a:latin typeface="+mj-ea"/>
                <a:ea typeface="+mj-ea"/>
              </a:rPr>
              <a:t>Permission</a:t>
            </a:r>
            <a:endParaRPr kumimoji="1" lang="ko-Kore-US" altLang="en-US" sz="3600" b="1"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F744FC-E5B6-29A5-8D81-B85895747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742161"/>
              </p:ext>
            </p:extLst>
          </p:nvPr>
        </p:nvGraphicFramePr>
        <p:xfrm>
          <a:off x="457198" y="1342412"/>
          <a:ext cx="11277604" cy="3624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3831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1823831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1520686">
                  <a:extLst>
                    <a:ext uri="{9D8B030D-6E8A-4147-A177-3AD203B41FA5}">
                      <a16:colId xmlns:a16="http://schemas.microsoft.com/office/drawing/2014/main" val="3574087805"/>
                    </a:ext>
                  </a:extLst>
                </a:gridCol>
                <a:gridCol w="931794">
                  <a:extLst>
                    <a:ext uri="{9D8B030D-6E8A-4147-A177-3AD203B41FA5}">
                      <a16:colId xmlns:a16="http://schemas.microsoft.com/office/drawing/2014/main" val="2337031453"/>
                    </a:ext>
                  </a:extLst>
                </a:gridCol>
                <a:gridCol w="931794">
                  <a:extLst>
                    <a:ext uri="{9D8B030D-6E8A-4147-A177-3AD203B41FA5}">
                      <a16:colId xmlns:a16="http://schemas.microsoft.com/office/drawing/2014/main" val="685926107"/>
                    </a:ext>
                  </a:extLst>
                </a:gridCol>
                <a:gridCol w="931794">
                  <a:extLst>
                    <a:ext uri="{9D8B030D-6E8A-4147-A177-3AD203B41FA5}">
                      <a16:colId xmlns:a16="http://schemas.microsoft.com/office/drawing/2014/main" val="1391326657"/>
                    </a:ext>
                  </a:extLst>
                </a:gridCol>
                <a:gridCol w="931794">
                  <a:extLst>
                    <a:ext uri="{9D8B030D-6E8A-4147-A177-3AD203B41FA5}">
                      <a16:colId xmlns:a16="http://schemas.microsoft.com/office/drawing/2014/main" val="852251429"/>
                    </a:ext>
                  </a:extLst>
                </a:gridCol>
                <a:gridCol w="2382080">
                  <a:extLst>
                    <a:ext uri="{9D8B030D-6E8A-4147-A177-3AD203B41FA5}">
                      <a16:colId xmlns:a16="http://schemas.microsoft.com/office/drawing/2014/main" val="2766293067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Main</a:t>
                      </a: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Category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Medium 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Category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User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Create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Update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Delete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Remarks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 rowSpan="8"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페이지별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권한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단어장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문장노트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0184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AI </a:t>
                      </a:r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492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유저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관리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O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90111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X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X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X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X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0337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703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304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100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60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3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CF7013-2163-7D8A-BD5A-184F7780C295}"/>
              </a:ext>
            </a:extLst>
          </p:cNvPr>
          <p:cNvSpPr/>
          <p:nvPr/>
        </p:nvSpPr>
        <p:spPr>
          <a:xfrm>
            <a:off x="3738562" y="1828800"/>
            <a:ext cx="4714875" cy="3200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b="1" dirty="0">
                <a:latin typeface="+mj-ea"/>
                <a:ea typeface="+mj-ea"/>
              </a:rPr>
              <a:t>UI Design</a:t>
            </a:r>
          </a:p>
        </p:txBody>
      </p:sp>
    </p:spTree>
    <p:extLst>
      <p:ext uri="{BB962C8B-B14F-4D97-AF65-F5344CB8AC3E}">
        <p14:creationId xmlns:p14="http://schemas.microsoft.com/office/powerpoint/2010/main" val="2716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0216D89-1870-6E84-6747-B46FF4B1D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3" y="1098104"/>
            <a:ext cx="8704886" cy="5179407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E5B3B6-68A5-3664-C083-A768D483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47013"/>
              </p:ext>
            </p:extLst>
          </p:nvPr>
        </p:nvGraphicFramePr>
        <p:xfrm>
          <a:off x="113016" y="100687"/>
          <a:ext cx="8702213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447">
                  <a:extLst>
                    <a:ext uri="{9D8B030D-6E8A-4147-A177-3AD203B41FA5}">
                      <a16:colId xmlns:a16="http://schemas.microsoft.com/office/drawing/2014/main" val="3566993673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56883050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244157592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417755205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147388799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42704146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488340518"/>
                    </a:ext>
                  </a:extLst>
                </a:gridCol>
                <a:gridCol w="1195084">
                  <a:extLst>
                    <a:ext uri="{9D8B030D-6E8A-4147-A177-3AD203B41FA5}">
                      <a16:colId xmlns:a16="http://schemas.microsoft.com/office/drawing/2014/main" val="269058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Page Title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200">
                          <a:latin typeface="+mn-ea"/>
                          <a:ea typeface="+mn-ea"/>
                        </a:rPr>
                        <a:t>홈화면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ID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UI-W-1001</a:t>
                      </a:r>
                      <a:endParaRPr lang="ko-Kore-US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Author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200">
                          <a:latin typeface="+mn-ea"/>
                          <a:ea typeface="+mn-ea"/>
                        </a:rPr>
                        <a:t>김찬영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023.07.29</a:t>
                      </a:r>
                      <a:endParaRPr lang="ko-Kore-US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9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Path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Home</a:t>
                      </a:r>
                      <a:endParaRPr lang="ko-Kore-US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76113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13EA80C-D4E8-F8C6-B0F9-30FA9C6D0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464341"/>
              </p:ext>
            </p:extLst>
          </p:nvPr>
        </p:nvGraphicFramePr>
        <p:xfrm>
          <a:off x="8897420" y="100687"/>
          <a:ext cx="3181564" cy="5714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951">
                  <a:extLst>
                    <a:ext uri="{9D8B030D-6E8A-4147-A177-3AD203B41FA5}">
                      <a16:colId xmlns:a16="http://schemas.microsoft.com/office/drawing/2014/main" val="1423960643"/>
                    </a:ext>
                  </a:extLst>
                </a:gridCol>
                <a:gridCol w="2883613">
                  <a:extLst>
                    <a:ext uri="{9D8B030D-6E8A-4147-A177-3AD203B41FA5}">
                      <a16:colId xmlns:a16="http://schemas.microsoft.com/office/drawing/2014/main" val="2081505822"/>
                    </a:ext>
                  </a:extLst>
                </a:gridCol>
              </a:tblGrid>
              <a:tr h="39858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ore-US" altLang="en-US" sz="12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US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6970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로그인 페이지 이동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62049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페이지 이동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86294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Side Menu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3733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>
                          <a:latin typeface="+mn-ea"/>
                          <a:ea typeface="+mn-ea"/>
                        </a:rPr>
                        <a:t>홈으로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이동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7465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2250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6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47362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7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02911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8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4834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9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03014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Check Point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7008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56165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Related ID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76342"/>
                  </a:ext>
                </a:extLst>
              </a:tr>
              <a:tr h="759414">
                <a:tc gridSpan="2">
                  <a:txBody>
                    <a:bodyPr/>
                    <a:lstStyle/>
                    <a:p>
                      <a:pPr algn="ctr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8642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50DCCEB8-92D3-484C-F7B0-9080D9A613AF}"/>
              </a:ext>
            </a:extLst>
          </p:cNvPr>
          <p:cNvSpPr/>
          <p:nvPr/>
        </p:nvSpPr>
        <p:spPr>
          <a:xfrm>
            <a:off x="8103183" y="1184509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100" dirty="0"/>
              <a:t>1</a:t>
            </a:r>
            <a:endParaRPr kumimoji="1" lang="ko-Kore-US" altLang="en-US" sz="11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699887-7BB7-D094-D9D4-D691AF8E1AF3}"/>
              </a:ext>
            </a:extLst>
          </p:cNvPr>
          <p:cNvSpPr/>
          <p:nvPr/>
        </p:nvSpPr>
        <p:spPr>
          <a:xfrm>
            <a:off x="3625398" y="424576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100" dirty="0"/>
              <a:t>2</a:t>
            </a:r>
            <a:endParaRPr kumimoji="1" lang="ko-Kore-US" altLang="en-US" sz="11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51ACB2-CFDB-20EC-AA15-C1CCE3ABA28A}"/>
              </a:ext>
            </a:extLst>
          </p:cNvPr>
          <p:cNvSpPr/>
          <p:nvPr/>
        </p:nvSpPr>
        <p:spPr>
          <a:xfrm>
            <a:off x="412262" y="1285093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100" dirty="0"/>
              <a:t>3</a:t>
            </a:r>
            <a:endParaRPr kumimoji="1" lang="ko-Kore-US" altLang="en-US" sz="11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C89A6CE-DB32-F9F9-807C-346F3D082F66}"/>
              </a:ext>
            </a:extLst>
          </p:cNvPr>
          <p:cNvSpPr/>
          <p:nvPr/>
        </p:nvSpPr>
        <p:spPr>
          <a:xfrm>
            <a:off x="4088818" y="1184509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100" dirty="0"/>
              <a:t>4</a:t>
            </a:r>
            <a:endParaRPr kumimoji="1" lang="ko-Kore-US" altLang="en-US" sz="11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0A4E134-DF43-20C3-C267-E11C9F4BC356}"/>
              </a:ext>
            </a:extLst>
          </p:cNvPr>
          <p:cNvSpPr/>
          <p:nvPr/>
        </p:nvSpPr>
        <p:spPr>
          <a:xfrm>
            <a:off x="10027748" y="596523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100" dirty="0"/>
              <a:t>5</a:t>
            </a:r>
            <a:endParaRPr kumimoji="1" lang="ko-Kore-US" altLang="en-US" sz="1100"/>
          </a:p>
        </p:txBody>
      </p:sp>
    </p:spTree>
    <p:extLst>
      <p:ext uri="{BB962C8B-B14F-4D97-AF65-F5344CB8AC3E}">
        <p14:creationId xmlns:p14="http://schemas.microsoft.com/office/powerpoint/2010/main" val="373508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EAFA2DF-CAF7-B9FC-57D6-EFDA18625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22" y="1316062"/>
            <a:ext cx="7772400" cy="4624578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E5B3B6-68A5-3664-C083-A768D483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0865"/>
              </p:ext>
            </p:extLst>
          </p:nvPr>
        </p:nvGraphicFramePr>
        <p:xfrm>
          <a:off x="113016" y="100687"/>
          <a:ext cx="8702213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447">
                  <a:extLst>
                    <a:ext uri="{9D8B030D-6E8A-4147-A177-3AD203B41FA5}">
                      <a16:colId xmlns:a16="http://schemas.microsoft.com/office/drawing/2014/main" val="3566993673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56883050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244157592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417755205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147388799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42704146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488340518"/>
                    </a:ext>
                  </a:extLst>
                </a:gridCol>
                <a:gridCol w="1195084">
                  <a:extLst>
                    <a:ext uri="{9D8B030D-6E8A-4147-A177-3AD203B41FA5}">
                      <a16:colId xmlns:a16="http://schemas.microsoft.com/office/drawing/2014/main" val="269058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Page Title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200"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ID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UI-W-1002</a:t>
                      </a:r>
                      <a:endParaRPr lang="ko-Kore-US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Author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김찬영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023.07.29</a:t>
                      </a:r>
                      <a:endParaRPr lang="ko-Kore-US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9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Path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Home &gt;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로그인</a:t>
                      </a:r>
                      <a:endParaRPr lang="ko-Kore-US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76113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13EA80C-D4E8-F8C6-B0F9-30FA9C6D0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83815"/>
              </p:ext>
            </p:extLst>
          </p:nvPr>
        </p:nvGraphicFramePr>
        <p:xfrm>
          <a:off x="8897420" y="100687"/>
          <a:ext cx="3181564" cy="5714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951">
                  <a:extLst>
                    <a:ext uri="{9D8B030D-6E8A-4147-A177-3AD203B41FA5}">
                      <a16:colId xmlns:a16="http://schemas.microsoft.com/office/drawing/2014/main" val="1423960643"/>
                    </a:ext>
                  </a:extLst>
                </a:gridCol>
                <a:gridCol w="2883613">
                  <a:extLst>
                    <a:ext uri="{9D8B030D-6E8A-4147-A177-3AD203B41FA5}">
                      <a16:colId xmlns:a16="http://schemas.microsoft.com/office/drawing/2014/main" val="2081505822"/>
                    </a:ext>
                  </a:extLst>
                </a:gridCol>
              </a:tblGrid>
              <a:tr h="39858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ore-US" altLang="en-US" sz="12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US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6970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아이디 입력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62049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입력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86294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로그인 버튼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3733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찾기 페이지 이동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7465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페이지 이동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2250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6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47362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7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02911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8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4834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9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03014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Check Point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7008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56165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Related ID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76342"/>
                  </a:ext>
                </a:extLst>
              </a:tr>
              <a:tr h="759414">
                <a:tc gridSpan="2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8642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288815BE-4593-3DD9-3935-F67C08EB495B}"/>
              </a:ext>
            </a:extLst>
          </p:cNvPr>
          <p:cNvSpPr/>
          <p:nvPr/>
        </p:nvSpPr>
        <p:spPr>
          <a:xfrm>
            <a:off x="3392539" y="3152093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</a:t>
            </a:r>
            <a:endParaRPr kumimoji="1" lang="ko-Kore-US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17DBA5-863D-C0EA-37CE-F8E815F40AA4}"/>
              </a:ext>
            </a:extLst>
          </p:cNvPr>
          <p:cNvSpPr/>
          <p:nvPr/>
        </p:nvSpPr>
        <p:spPr>
          <a:xfrm>
            <a:off x="3392539" y="3527767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2</a:t>
            </a:r>
            <a:endParaRPr kumimoji="1" lang="ko-Kore-US" altLang="en-US" sz="11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F62323-84C9-3CEC-8109-71C348B4F728}"/>
              </a:ext>
            </a:extLst>
          </p:cNvPr>
          <p:cNvSpPr/>
          <p:nvPr/>
        </p:nvSpPr>
        <p:spPr>
          <a:xfrm>
            <a:off x="3392539" y="3903441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3</a:t>
            </a:r>
            <a:endParaRPr kumimoji="1" lang="ko-Kore-US" altLang="en-US" sz="11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66427B2-6265-AFFC-0970-03ED934C8E5E}"/>
              </a:ext>
            </a:extLst>
          </p:cNvPr>
          <p:cNvSpPr/>
          <p:nvPr/>
        </p:nvSpPr>
        <p:spPr>
          <a:xfrm>
            <a:off x="3291955" y="4318871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4</a:t>
            </a:r>
            <a:endParaRPr kumimoji="1" lang="ko-Kore-US" altLang="en-US" sz="11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388690F-9B90-2623-6674-582A18E4D20E}"/>
              </a:ext>
            </a:extLst>
          </p:cNvPr>
          <p:cNvSpPr/>
          <p:nvPr/>
        </p:nvSpPr>
        <p:spPr>
          <a:xfrm>
            <a:off x="4962908" y="4318871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100" dirty="0"/>
              <a:t>5</a:t>
            </a:r>
            <a:endParaRPr kumimoji="1" lang="ko-Kore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6631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A6CBA-14C7-AB45-E2D2-3D579B45C327}"/>
              </a:ext>
            </a:extLst>
          </p:cNvPr>
          <p:cNvSpPr txBox="1"/>
          <p:nvPr/>
        </p:nvSpPr>
        <p:spPr>
          <a:xfrm>
            <a:off x="457200" y="457200"/>
            <a:ext cx="2364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3600" b="1" dirty="0">
                <a:latin typeface="+mj-ea"/>
                <a:ea typeface="+mj-ea"/>
              </a:rPr>
              <a:t>Validation</a:t>
            </a:r>
            <a:endParaRPr kumimoji="1" lang="ko-Kore-US" altLang="en-US" sz="3600" b="1"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1B15E29-2CDC-3FAC-0D2B-129C5C6F3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43693"/>
              </p:ext>
            </p:extLst>
          </p:nvPr>
        </p:nvGraphicFramePr>
        <p:xfrm>
          <a:off x="457200" y="1535045"/>
          <a:ext cx="11255340" cy="1704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33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3893905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3498351">
                  <a:extLst>
                    <a:ext uri="{9D8B030D-6E8A-4147-A177-3AD203B41FA5}">
                      <a16:colId xmlns:a16="http://schemas.microsoft.com/office/drawing/2014/main" val="3574087805"/>
                    </a:ext>
                  </a:extLst>
                </a:gridCol>
                <a:gridCol w="3498351">
                  <a:extLst>
                    <a:ext uri="{9D8B030D-6E8A-4147-A177-3AD203B41FA5}">
                      <a16:colId xmlns:a16="http://schemas.microsoft.com/office/drawing/2014/main" val="2337031453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Situation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Processing Scenario 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미 입력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>
                          <a:latin typeface="+mn-ea"/>
                          <a:ea typeface="+mn-ea"/>
                        </a:rPr>
                        <a:t>아이디를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입력해주세요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비밀번호를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미 입력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비밀번호를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입력해주세요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0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AA0E98-FD7B-1494-B081-257DEAC8149C}"/>
              </a:ext>
            </a:extLst>
          </p:cNvPr>
          <p:cNvSpPr txBox="1"/>
          <p:nvPr/>
        </p:nvSpPr>
        <p:spPr>
          <a:xfrm>
            <a:off x="457200" y="1227268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latin typeface="+mj-ea"/>
                <a:ea typeface="+mj-ea"/>
              </a:rPr>
              <a:t>Required fields </a:t>
            </a:r>
            <a:endParaRPr kumimoji="1" lang="ko-Kore-US" altLang="en-US" sz="1400" b="1">
              <a:latin typeface="+mj-ea"/>
              <a:ea typeface="+mj-ea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A45962A-D47D-110D-A546-FB3FDF9B6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49405"/>
              </p:ext>
            </p:extLst>
          </p:nvPr>
        </p:nvGraphicFramePr>
        <p:xfrm>
          <a:off x="457200" y="3926437"/>
          <a:ext cx="11255339" cy="2252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34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3893905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3498350">
                  <a:extLst>
                    <a:ext uri="{9D8B030D-6E8A-4147-A177-3AD203B41FA5}">
                      <a16:colId xmlns:a16="http://schemas.microsoft.com/office/drawing/2014/main" val="3574087805"/>
                    </a:ext>
                  </a:extLst>
                </a:gridCol>
                <a:gridCol w="3498350">
                  <a:extLst>
                    <a:ext uri="{9D8B030D-6E8A-4147-A177-3AD203B41FA5}">
                      <a16:colId xmlns:a16="http://schemas.microsoft.com/office/drawing/2014/main" val="2337031453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Situation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Processing Scenario 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잘못 입력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또는 비밀번호를 확인해 주세요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및 비밀번호 필드 초기값으로 변경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잘못 입력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또는 비밀번호를 확인해 주세요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및 비밀번호 필드 초기값으로 변경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0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492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14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D9EC75-3145-A3F4-F001-F156DD06F809}"/>
              </a:ext>
            </a:extLst>
          </p:cNvPr>
          <p:cNvSpPr txBox="1"/>
          <p:nvPr/>
        </p:nvSpPr>
        <p:spPr>
          <a:xfrm>
            <a:off x="457200" y="361866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latin typeface="+mj-ea"/>
                <a:ea typeface="+mj-ea"/>
              </a:rPr>
              <a:t>Check</a:t>
            </a:r>
            <a:endParaRPr kumimoji="1" lang="ko-Kore-US" altLang="en-US" sz="1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904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4D9628A9-4C27-922D-D0D5-078B4E44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22" y="1116711"/>
            <a:ext cx="7772400" cy="4624578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E5B3B6-68A5-3664-C083-A768D483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45341"/>
              </p:ext>
            </p:extLst>
          </p:nvPr>
        </p:nvGraphicFramePr>
        <p:xfrm>
          <a:off x="113016" y="100687"/>
          <a:ext cx="8702213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447">
                  <a:extLst>
                    <a:ext uri="{9D8B030D-6E8A-4147-A177-3AD203B41FA5}">
                      <a16:colId xmlns:a16="http://schemas.microsoft.com/office/drawing/2014/main" val="3566993673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56883050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244157592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417755205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147388799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42704146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488340518"/>
                    </a:ext>
                  </a:extLst>
                </a:gridCol>
                <a:gridCol w="1195084">
                  <a:extLst>
                    <a:ext uri="{9D8B030D-6E8A-4147-A177-3AD203B41FA5}">
                      <a16:colId xmlns:a16="http://schemas.microsoft.com/office/drawing/2014/main" val="269058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Page Title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200" dirty="0"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ID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UI-W-1003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Author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200" dirty="0">
                          <a:latin typeface="+mn-ea"/>
                          <a:ea typeface="+mn-ea"/>
                        </a:rPr>
                        <a:t>김찬영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023.07.29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9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Path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Home &gt;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회원가입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76113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13EA80C-D4E8-F8C6-B0F9-30FA9C6D0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69268"/>
              </p:ext>
            </p:extLst>
          </p:nvPr>
        </p:nvGraphicFramePr>
        <p:xfrm>
          <a:off x="8897420" y="100687"/>
          <a:ext cx="3181564" cy="588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951">
                  <a:extLst>
                    <a:ext uri="{9D8B030D-6E8A-4147-A177-3AD203B41FA5}">
                      <a16:colId xmlns:a16="http://schemas.microsoft.com/office/drawing/2014/main" val="1423960643"/>
                    </a:ext>
                  </a:extLst>
                </a:gridCol>
                <a:gridCol w="2883613">
                  <a:extLst>
                    <a:ext uri="{9D8B030D-6E8A-4147-A177-3AD203B41FA5}">
                      <a16:colId xmlns:a16="http://schemas.microsoft.com/office/drawing/2014/main" val="2081505822"/>
                    </a:ext>
                  </a:extLst>
                </a:gridCol>
              </a:tblGrid>
              <a:tr h="39858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ore-US" altLang="en-US" sz="12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US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6970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입력 필드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62049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중복 버튼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86294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입력 필드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3733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번에서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입력한 비밀번호 검증 필드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7465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입력 필드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2250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6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입력 필드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47362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7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가입 버튼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02911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8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4834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9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03014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Check Point</a:t>
                      </a:r>
                      <a:endParaRPr lang="ko-Kore-US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7008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ore-US" sz="10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ore-US" altLang="en-US" sz="10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은 비밀번호 및 아이디 찾기에 활용 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아이디 중복 확인을 한 경우 아이디 입력창은 비활성화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56165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Related ID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76342"/>
                  </a:ext>
                </a:extLst>
              </a:tr>
              <a:tr h="759414">
                <a:tc gridSpan="2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8642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A0754759-490C-8652-FA5D-B15815A81578}"/>
              </a:ext>
            </a:extLst>
          </p:cNvPr>
          <p:cNvSpPr/>
          <p:nvPr/>
        </p:nvSpPr>
        <p:spPr>
          <a:xfrm>
            <a:off x="3281811" y="2506637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</a:t>
            </a:r>
            <a:endParaRPr kumimoji="1" lang="ko-Kore-US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52B633-6A64-E7EA-C183-5D7B6E1A9203}"/>
              </a:ext>
            </a:extLst>
          </p:cNvPr>
          <p:cNvSpPr/>
          <p:nvPr/>
        </p:nvSpPr>
        <p:spPr>
          <a:xfrm>
            <a:off x="4766055" y="2506637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100" dirty="0"/>
              <a:t>2</a:t>
            </a:r>
            <a:endParaRPr kumimoji="1" lang="ko-Kore-US" altLang="en-US" sz="11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1BBB6FC-2B65-E439-25E9-D21FADFB9858}"/>
              </a:ext>
            </a:extLst>
          </p:cNvPr>
          <p:cNvSpPr/>
          <p:nvPr/>
        </p:nvSpPr>
        <p:spPr>
          <a:xfrm>
            <a:off x="3281811" y="2869303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3</a:t>
            </a:r>
            <a:endParaRPr kumimoji="1" lang="ko-Kore-US" altLang="en-US" sz="11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698435D-A328-38B1-8049-490BEB3B9782}"/>
              </a:ext>
            </a:extLst>
          </p:cNvPr>
          <p:cNvSpPr/>
          <p:nvPr/>
        </p:nvSpPr>
        <p:spPr>
          <a:xfrm>
            <a:off x="3281811" y="3191346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4</a:t>
            </a:r>
            <a:endParaRPr kumimoji="1" lang="ko-Kore-US" altLang="en-US" sz="11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2A330B-F84B-CACD-FCE1-D6F6BAA5B020}"/>
              </a:ext>
            </a:extLst>
          </p:cNvPr>
          <p:cNvSpPr/>
          <p:nvPr/>
        </p:nvSpPr>
        <p:spPr>
          <a:xfrm>
            <a:off x="3281811" y="3896563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6</a:t>
            </a:r>
            <a:endParaRPr kumimoji="1" lang="ko-Kore-US" altLang="en-US" sz="11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BCBE2DE-F01B-EAD5-A266-77C4A1FEA0D6}"/>
              </a:ext>
            </a:extLst>
          </p:cNvPr>
          <p:cNvSpPr/>
          <p:nvPr/>
        </p:nvSpPr>
        <p:spPr>
          <a:xfrm>
            <a:off x="3281811" y="353192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5</a:t>
            </a:r>
            <a:endParaRPr kumimoji="1" lang="ko-Kore-US" altLang="en-US" sz="11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555FDF-31D2-D813-C35B-52E01453B3E7}"/>
              </a:ext>
            </a:extLst>
          </p:cNvPr>
          <p:cNvSpPr/>
          <p:nvPr/>
        </p:nvSpPr>
        <p:spPr>
          <a:xfrm>
            <a:off x="3988989" y="4572611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7</a:t>
            </a:r>
            <a:endParaRPr kumimoji="1" lang="ko-Kore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0485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A6CBA-14C7-AB45-E2D2-3D579B45C327}"/>
              </a:ext>
            </a:extLst>
          </p:cNvPr>
          <p:cNvSpPr txBox="1"/>
          <p:nvPr/>
        </p:nvSpPr>
        <p:spPr>
          <a:xfrm>
            <a:off x="457200" y="457200"/>
            <a:ext cx="2364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3600" b="1" dirty="0">
                <a:latin typeface="+mj-ea"/>
                <a:ea typeface="+mj-ea"/>
              </a:rPr>
              <a:t>Validation</a:t>
            </a:r>
            <a:endParaRPr kumimoji="1" lang="ko-Kore-US" altLang="en-US" sz="3600" b="1"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1B15E29-2CDC-3FAC-0D2B-129C5C6F3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70723"/>
              </p:ext>
            </p:extLst>
          </p:nvPr>
        </p:nvGraphicFramePr>
        <p:xfrm>
          <a:off x="457200" y="1535045"/>
          <a:ext cx="11255340" cy="1704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33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3893905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3498351">
                  <a:extLst>
                    <a:ext uri="{9D8B030D-6E8A-4147-A177-3AD203B41FA5}">
                      <a16:colId xmlns:a16="http://schemas.microsoft.com/office/drawing/2014/main" val="3574087805"/>
                    </a:ext>
                  </a:extLst>
                </a:gridCol>
                <a:gridCol w="3498351">
                  <a:extLst>
                    <a:ext uri="{9D8B030D-6E8A-4147-A177-3AD203B41FA5}">
                      <a16:colId xmlns:a16="http://schemas.microsoft.com/office/drawing/2014/main" val="2337031453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Situation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Processing Scenario 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미 입력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아이디를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입력해 주세요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입력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미 입력 시 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비밀번호를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입력해 주세요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입력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확인 미 입력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확인을 해 주세요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확인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미 입력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을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입력해 주세요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입력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0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미 입력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이메일을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입력해 주세요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입력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AA0E98-FD7B-1494-B081-257DEAC8149C}"/>
              </a:ext>
            </a:extLst>
          </p:cNvPr>
          <p:cNvSpPr txBox="1"/>
          <p:nvPr/>
        </p:nvSpPr>
        <p:spPr>
          <a:xfrm>
            <a:off x="457200" y="1227268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latin typeface="+mj-ea"/>
                <a:ea typeface="+mj-ea"/>
              </a:rPr>
              <a:t>Required fields </a:t>
            </a:r>
            <a:endParaRPr kumimoji="1" lang="ko-Kore-US" altLang="en-US" sz="1400" b="1">
              <a:latin typeface="+mj-ea"/>
              <a:ea typeface="+mj-ea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A45962A-D47D-110D-A546-FB3FDF9B6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19411"/>
              </p:ext>
            </p:extLst>
          </p:nvPr>
        </p:nvGraphicFramePr>
        <p:xfrm>
          <a:off x="457200" y="3926437"/>
          <a:ext cx="11255339" cy="2252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34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3893905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3498350">
                  <a:extLst>
                    <a:ext uri="{9D8B030D-6E8A-4147-A177-3AD203B41FA5}">
                      <a16:colId xmlns:a16="http://schemas.microsoft.com/office/drawing/2014/main" val="3574087805"/>
                    </a:ext>
                  </a:extLst>
                </a:gridCol>
                <a:gridCol w="3498350">
                  <a:extLst>
                    <a:ext uri="{9D8B030D-6E8A-4147-A177-3AD203B41FA5}">
                      <a16:colId xmlns:a16="http://schemas.microsoft.com/office/drawing/2014/main" val="2337031453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Situation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Processing Scenario 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중복 확인을 하지 않았을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중복 확인을 해주세요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입력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비밀번호와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비밀번호 확인 값이 동일 하지 않을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비밀번호와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비밀번호 확인이 동일하지 않습니다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형식이 아닐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을 정확히 입력해주세요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0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492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14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D9EC75-3145-A3F4-F001-F156DD06F809}"/>
              </a:ext>
            </a:extLst>
          </p:cNvPr>
          <p:cNvSpPr txBox="1"/>
          <p:nvPr/>
        </p:nvSpPr>
        <p:spPr>
          <a:xfrm>
            <a:off x="457200" y="361866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latin typeface="+mj-ea"/>
                <a:ea typeface="+mj-ea"/>
              </a:rPr>
              <a:t>Check</a:t>
            </a:r>
            <a:endParaRPr kumimoji="1" lang="ko-Kore-US" altLang="en-US" sz="1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660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07B72F03-7021-5396-12EE-B34FB02A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22" y="1190593"/>
            <a:ext cx="7772400" cy="4624578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E5B3B6-68A5-3664-C083-A768D483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38378"/>
              </p:ext>
            </p:extLst>
          </p:nvPr>
        </p:nvGraphicFramePr>
        <p:xfrm>
          <a:off x="113016" y="100687"/>
          <a:ext cx="8702213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447">
                  <a:extLst>
                    <a:ext uri="{9D8B030D-6E8A-4147-A177-3AD203B41FA5}">
                      <a16:colId xmlns:a16="http://schemas.microsoft.com/office/drawing/2014/main" val="3566993673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56883050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244157592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417755205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147388799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42704146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488340518"/>
                    </a:ext>
                  </a:extLst>
                </a:gridCol>
                <a:gridCol w="1195084">
                  <a:extLst>
                    <a:ext uri="{9D8B030D-6E8A-4147-A177-3AD203B41FA5}">
                      <a16:colId xmlns:a16="http://schemas.microsoft.com/office/drawing/2014/main" val="269058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Page Title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200"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ID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UI-W-1004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Author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김찬영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023.07.29</a:t>
                      </a:r>
                      <a:endParaRPr lang="ko-Kore-US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9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Path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Home &gt;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로그인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76113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13EA80C-D4E8-F8C6-B0F9-30FA9C6D0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34110"/>
              </p:ext>
            </p:extLst>
          </p:nvPr>
        </p:nvGraphicFramePr>
        <p:xfrm>
          <a:off x="8897420" y="100687"/>
          <a:ext cx="3181564" cy="5714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951">
                  <a:extLst>
                    <a:ext uri="{9D8B030D-6E8A-4147-A177-3AD203B41FA5}">
                      <a16:colId xmlns:a16="http://schemas.microsoft.com/office/drawing/2014/main" val="1423960643"/>
                    </a:ext>
                  </a:extLst>
                </a:gridCol>
                <a:gridCol w="2883613">
                  <a:extLst>
                    <a:ext uri="{9D8B030D-6E8A-4147-A177-3AD203B41FA5}">
                      <a16:colId xmlns:a16="http://schemas.microsoft.com/office/drawing/2014/main" val="2081505822"/>
                    </a:ext>
                  </a:extLst>
                </a:gridCol>
              </a:tblGrid>
              <a:tr h="39858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ore-US" altLang="en-US" sz="12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US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6970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입력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62049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>
                          <a:latin typeface="+mn-ea"/>
                          <a:ea typeface="+mn-ea"/>
                        </a:rPr>
                        <a:t>이메일로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아이디 비밀번호 전송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86294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3733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7465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2250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6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47362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7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02911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8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4834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9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03014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Check Point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7008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56165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Related ID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76342"/>
                  </a:ext>
                </a:extLst>
              </a:tr>
              <a:tr h="759414">
                <a:tc gridSpan="2">
                  <a:txBody>
                    <a:bodyPr/>
                    <a:lstStyle/>
                    <a:p>
                      <a:pPr algn="ctr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8642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288815BE-4593-3DD9-3935-F67C08EB495B}"/>
              </a:ext>
            </a:extLst>
          </p:cNvPr>
          <p:cNvSpPr/>
          <p:nvPr/>
        </p:nvSpPr>
        <p:spPr>
          <a:xfrm>
            <a:off x="3033811" y="2608667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</a:t>
            </a:r>
            <a:endParaRPr kumimoji="1" lang="ko-Kore-US" altLang="en-US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B9813D-D5C2-5CA1-E4E3-C5F36EC07850}"/>
              </a:ext>
            </a:extLst>
          </p:cNvPr>
          <p:cNvSpPr/>
          <p:nvPr/>
        </p:nvSpPr>
        <p:spPr>
          <a:xfrm>
            <a:off x="5065634" y="2608667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2</a:t>
            </a:r>
            <a:endParaRPr kumimoji="1" lang="ko-Kore-US" altLang="en-US" sz="11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5A6E1F-A17B-2B4B-BFF1-3FAB6BC4C4A2}"/>
              </a:ext>
            </a:extLst>
          </p:cNvPr>
          <p:cNvSpPr/>
          <p:nvPr/>
        </p:nvSpPr>
        <p:spPr>
          <a:xfrm>
            <a:off x="9273200" y="6254208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100" dirty="0"/>
              <a:t>5</a:t>
            </a:r>
            <a:endParaRPr kumimoji="1" lang="ko-Kore-US" altLang="en-US" sz="1100"/>
          </a:p>
        </p:txBody>
      </p:sp>
    </p:spTree>
    <p:extLst>
      <p:ext uri="{BB962C8B-B14F-4D97-AF65-F5344CB8AC3E}">
        <p14:creationId xmlns:p14="http://schemas.microsoft.com/office/powerpoint/2010/main" val="3223210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A6CBA-14C7-AB45-E2D2-3D579B45C327}"/>
              </a:ext>
            </a:extLst>
          </p:cNvPr>
          <p:cNvSpPr txBox="1"/>
          <p:nvPr/>
        </p:nvSpPr>
        <p:spPr>
          <a:xfrm>
            <a:off x="457200" y="457200"/>
            <a:ext cx="2364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3600" b="1" dirty="0">
                <a:latin typeface="+mj-ea"/>
                <a:ea typeface="+mj-ea"/>
              </a:rPr>
              <a:t>Validation</a:t>
            </a:r>
            <a:endParaRPr kumimoji="1" lang="ko-Kore-US" altLang="en-US" sz="3600" b="1"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1B15E29-2CDC-3FAC-0D2B-129C5C6F3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7924"/>
              </p:ext>
            </p:extLst>
          </p:nvPr>
        </p:nvGraphicFramePr>
        <p:xfrm>
          <a:off x="457200" y="1535045"/>
          <a:ext cx="11255340" cy="1704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33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3893905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3498351">
                  <a:extLst>
                    <a:ext uri="{9D8B030D-6E8A-4147-A177-3AD203B41FA5}">
                      <a16:colId xmlns:a16="http://schemas.microsoft.com/office/drawing/2014/main" val="3574087805"/>
                    </a:ext>
                  </a:extLst>
                </a:gridCol>
                <a:gridCol w="3498351">
                  <a:extLst>
                    <a:ext uri="{9D8B030D-6E8A-4147-A177-3AD203B41FA5}">
                      <a16:colId xmlns:a16="http://schemas.microsoft.com/office/drawing/2014/main" val="2337031453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Situation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Processing Scenario 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미 입력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이메일을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입력해 주세요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0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AA0E98-FD7B-1494-B081-257DEAC8149C}"/>
              </a:ext>
            </a:extLst>
          </p:cNvPr>
          <p:cNvSpPr txBox="1"/>
          <p:nvPr/>
        </p:nvSpPr>
        <p:spPr>
          <a:xfrm>
            <a:off x="457200" y="1227268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latin typeface="+mj-ea"/>
                <a:ea typeface="+mj-ea"/>
              </a:rPr>
              <a:t>Required fields </a:t>
            </a:r>
            <a:endParaRPr kumimoji="1" lang="ko-Kore-US" altLang="en-US" sz="1400" b="1">
              <a:latin typeface="+mj-ea"/>
              <a:ea typeface="+mj-ea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A45962A-D47D-110D-A546-FB3FDF9B6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734280"/>
              </p:ext>
            </p:extLst>
          </p:nvPr>
        </p:nvGraphicFramePr>
        <p:xfrm>
          <a:off x="457200" y="3926437"/>
          <a:ext cx="11255339" cy="2252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34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3893905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3498350">
                  <a:extLst>
                    <a:ext uri="{9D8B030D-6E8A-4147-A177-3AD203B41FA5}">
                      <a16:colId xmlns:a16="http://schemas.microsoft.com/office/drawing/2014/main" val="3574087805"/>
                    </a:ext>
                  </a:extLst>
                </a:gridCol>
                <a:gridCol w="3498350">
                  <a:extLst>
                    <a:ext uri="{9D8B030D-6E8A-4147-A177-3AD203B41FA5}">
                      <a16:colId xmlns:a16="http://schemas.microsoft.com/office/drawing/2014/main" val="2337031453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Situation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Processing Scenario 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가입하지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않은 이메일 입력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가입되지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않은 이메일 입니다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필드 커서 이동 및 필드 값 초기화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0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492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14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D9EC75-3145-A3F4-F001-F156DD06F809}"/>
              </a:ext>
            </a:extLst>
          </p:cNvPr>
          <p:cNvSpPr txBox="1"/>
          <p:nvPr/>
        </p:nvSpPr>
        <p:spPr>
          <a:xfrm>
            <a:off x="457200" y="361866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latin typeface="+mj-ea"/>
                <a:ea typeface="+mj-ea"/>
              </a:rPr>
              <a:t>Check</a:t>
            </a:r>
            <a:endParaRPr kumimoji="1" lang="ko-Kore-US" altLang="en-US" sz="1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118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C59034-7A55-5845-B636-6A530F5E8F91}"/>
              </a:ext>
            </a:extLst>
          </p:cNvPr>
          <p:cNvSpPr txBox="1"/>
          <p:nvPr/>
        </p:nvSpPr>
        <p:spPr>
          <a:xfrm>
            <a:off x="457200" y="457200"/>
            <a:ext cx="2723823" cy="649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3600" b="1" dirty="0">
                <a:latin typeface="+mj-ea"/>
                <a:ea typeface="+mj-ea"/>
              </a:rPr>
              <a:t>CONTENTS</a:t>
            </a:r>
            <a:endParaRPr kumimoji="1" lang="ko-Kore-US" altLang="en-US" b="1"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13A5E6-3C01-5B61-E4C8-6EA8F649CD21}"/>
              </a:ext>
            </a:extLst>
          </p:cNvPr>
          <p:cNvGrpSpPr/>
          <p:nvPr/>
        </p:nvGrpSpPr>
        <p:grpSpPr>
          <a:xfrm>
            <a:off x="6096000" y="1914435"/>
            <a:ext cx="2497800" cy="3029130"/>
            <a:chOff x="6096000" y="3429000"/>
            <a:chExt cx="2497800" cy="30291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EEAA9F-0CB5-76C3-C854-65A8035AC489}"/>
                </a:ext>
              </a:extLst>
            </p:cNvPr>
            <p:cNvSpPr txBox="1"/>
            <p:nvPr/>
          </p:nvSpPr>
          <p:spPr>
            <a:xfrm>
              <a:off x="6096000" y="3429000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US" sz="2000" b="1" dirty="0">
                  <a:latin typeface="+mn-ea"/>
                </a:rPr>
                <a:t>01. History</a:t>
              </a:r>
              <a:endParaRPr kumimoji="1" lang="ko-Kore-US" altLang="en-US" sz="2000" b="1"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1750D0-3C4E-D885-DC36-A300EE019D47}"/>
                </a:ext>
              </a:extLst>
            </p:cNvPr>
            <p:cNvSpPr txBox="1"/>
            <p:nvPr/>
          </p:nvSpPr>
          <p:spPr>
            <a:xfrm>
              <a:off x="6096000" y="3886200"/>
              <a:ext cx="24978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US" sz="2000" b="1" dirty="0">
                  <a:latin typeface="+mn-ea"/>
                </a:rPr>
                <a:t>0</a:t>
              </a:r>
              <a:r>
                <a:rPr kumimoji="1" lang="en-US" altLang="ko-KR" sz="2000" b="1" dirty="0">
                  <a:latin typeface="+mn-ea"/>
                </a:rPr>
                <a:t>2</a:t>
              </a:r>
              <a:r>
                <a:rPr kumimoji="1" lang="en-US" altLang="ko-Kore-US" sz="2000" b="1" dirty="0">
                  <a:latin typeface="+mn-ea"/>
                </a:rPr>
                <a:t>. Menu Structure</a:t>
              </a:r>
              <a:endParaRPr kumimoji="1" lang="ko-Kore-US" altLang="en-US" sz="2000" b="1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A608FE-0284-7554-E79C-C386BA1778D0}"/>
                </a:ext>
              </a:extLst>
            </p:cNvPr>
            <p:cNvSpPr txBox="1"/>
            <p:nvPr/>
          </p:nvSpPr>
          <p:spPr>
            <a:xfrm>
              <a:off x="6096000" y="5257800"/>
              <a:ext cx="1372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US" sz="2000" b="1" dirty="0">
                  <a:latin typeface="+mn-ea"/>
                </a:rPr>
                <a:t>0</a:t>
              </a:r>
              <a:r>
                <a:rPr kumimoji="1" lang="en-US" altLang="ko-KR" sz="2000" b="1" dirty="0">
                  <a:latin typeface="+mn-ea"/>
                </a:rPr>
                <a:t>5</a:t>
              </a:r>
              <a:r>
                <a:rPr kumimoji="1" lang="en-US" altLang="ko-Kore-US" sz="2000" b="1" dirty="0">
                  <a:latin typeface="+mn-ea"/>
                </a:rPr>
                <a:t>. Policy</a:t>
              </a:r>
              <a:endParaRPr kumimoji="1" lang="ko-Kore-US" altLang="en-US" sz="2000" b="1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32F0B-43FF-C208-2C40-9FAEB09DDF84}"/>
                </a:ext>
              </a:extLst>
            </p:cNvPr>
            <p:cNvSpPr txBox="1"/>
            <p:nvPr/>
          </p:nvSpPr>
          <p:spPr>
            <a:xfrm>
              <a:off x="6096000" y="4343400"/>
              <a:ext cx="2318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latin typeface="+mn-ea"/>
                </a:rPr>
                <a:t>03</a:t>
              </a:r>
              <a:r>
                <a:rPr kumimoji="1" lang="en-US" altLang="ko-Kore-US" sz="2000" b="1" dirty="0">
                  <a:latin typeface="+mn-ea"/>
                </a:rPr>
                <a:t>. List of Screen</a:t>
              </a:r>
              <a:endParaRPr kumimoji="1" lang="ko-Kore-US" altLang="en-US" sz="2000" b="1">
                <a:latin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281478-47BA-F0C9-23E1-85C995856C4D}"/>
                </a:ext>
              </a:extLst>
            </p:cNvPr>
            <p:cNvSpPr txBox="1"/>
            <p:nvPr/>
          </p:nvSpPr>
          <p:spPr>
            <a:xfrm>
              <a:off x="6096000" y="4800600"/>
              <a:ext cx="18277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US" sz="2000" b="1" dirty="0">
                  <a:latin typeface="+mn-ea"/>
                </a:rPr>
                <a:t>0</a:t>
              </a:r>
              <a:r>
                <a:rPr kumimoji="1" lang="en-US" altLang="ko-KR" sz="2000" b="1" dirty="0">
                  <a:latin typeface="+mn-ea"/>
                </a:rPr>
                <a:t>4</a:t>
              </a:r>
              <a:r>
                <a:rPr kumimoji="1" lang="en-US" altLang="ko-Kore-US" sz="2000" b="1" dirty="0">
                  <a:latin typeface="+mn-ea"/>
                </a:rPr>
                <a:t>. Flowchart</a:t>
              </a:r>
              <a:endParaRPr kumimoji="1" lang="ko-Kore-US" altLang="en-US" sz="2000" b="1"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29A800-69BF-9FD6-BB3D-E05FACDBCBBB}"/>
                </a:ext>
              </a:extLst>
            </p:cNvPr>
            <p:cNvSpPr txBox="1"/>
            <p:nvPr/>
          </p:nvSpPr>
          <p:spPr>
            <a:xfrm>
              <a:off x="6096000" y="5657910"/>
              <a:ext cx="1992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US" sz="2000" b="1" dirty="0">
                  <a:latin typeface="+mn-ea"/>
                </a:rPr>
                <a:t>06. Permission</a:t>
              </a:r>
              <a:endParaRPr kumimoji="1" lang="ko-Kore-US" altLang="en-US" sz="2000" b="1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F8C8E7-84BB-196C-C930-0A9C26065D63}"/>
                </a:ext>
              </a:extLst>
            </p:cNvPr>
            <p:cNvSpPr txBox="1"/>
            <p:nvPr/>
          </p:nvSpPr>
          <p:spPr>
            <a:xfrm>
              <a:off x="6096000" y="6058020"/>
              <a:ext cx="1794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US" sz="2000" b="1" dirty="0">
                  <a:latin typeface="+mn-ea"/>
                </a:rPr>
                <a:t>07. UI Design</a:t>
              </a:r>
              <a:endParaRPr kumimoji="1" lang="ko-Kore-US" altLang="en-US" sz="2000" b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214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883C6D5-782B-F551-3AB5-084238EEA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2" y="1322614"/>
            <a:ext cx="7772400" cy="4624578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E5B3B6-68A5-3664-C083-A768D483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05987"/>
              </p:ext>
            </p:extLst>
          </p:nvPr>
        </p:nvGraphicFramePr>
        <p:xfrm>
          <a:off x="113016" y="100687"/>
          <a:ext cx="8702213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447">
                  <a:extLst>
                    <a:ext uri="{9D8B030D-6E8A-4147-A177-3AD203B41FA5}">
                      <a16:colId xmlns:a16="http://schemas.microsoft.com/office/drawing/2014/main" val="3566993673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56883050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244157592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417755205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147388799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42704146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488340518"/>
                    </a:ext>
                  </a:extLst>
                </a:gridCol>
                <a:gridCol w="1195084">
                  <a:extLst>
                    <a:ext uri="{9D8B030D-6E8A-4147-A177-3AD203B41FA5}">
                      <a16:colId xmlns:a16="http://schemas.microsoft.com/office/drawing/2014/main" val="269058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Page Title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200" dirty="0">
                          <a:latin typeface="+mn-ea"/>
                          <a:ea typeface="+mn-ea"/>
                        </a:rPr>
                        <a:t>단어장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ID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UI-W-2001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Author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200" dirty="0">
                          <a:latin typeface="+mn-ea"/>
                          <a:ea typeface="+mn-ea"/>
                        </a:rPr>
                        <a:t>김찬영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023.07.30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9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Path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Home &gt; </a:t>
                      </a:r>
                      <a:r>
                        <a:rPr lang="ko-Kore-US" altLang="en-US" sz="1200" dirty="0">
                          <a:latin typeface="+mn-ea"/>
                          <a:ea typeface="+mn-ea"/>
                        </a:rPr>
                        <a:t>단어장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76113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13EA80C-D4E8-F8C6-B0F9-30FA9C6D0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93581"/>
              </p:ext>
            </p:extLst>
          </p:nvPr>
        </p:nvGraphicFramePr>
        <p:xfrm>
          <a:off x="8897420" y="100688"/>
          <a:ext cx="3081351" cy="6216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967">
                  <a:extLst>
                    <a:ext uri="{9D8B030D-6E8A-4147-A177-3AD203B41FA5}">
                      <a16:colId xmlns:a16="http://schemas.microsoft.com/office/drawing/2014/main" val="1423960643"/>
                    </a:ext>
                  </a:extLst>
                </a:gridCol>
                <a:gridCol w="2706384">
                  <a:extLst>
                    <a:ext uri="{9D8B030D-6E8A-4147-A177-3AD203B41FA5}">
                      <a16:colId xmlns:a16="http://schemas.microsoft.com/office/drawing/2014/main" val="2081505822"/>
                    </a:ext>
                  </a:extLst>
                </a:gridCol>
              </a:tblGrid>
              <a:tr h="35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ore-US" altLang="en-US" sz="12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US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69707"/>
                  </a:ext>
                </a:extLst>
              </a:tr>
              <a:tr h="339552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0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단어 추가 버튼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62049"/>
                  </a:ext>
                </a:extLst>
              </a:tr>
              <a:tr h="339552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0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000" dirty="0">
                          <a:latin typeface="+mn-ea"/>
                          <a:ea typeface="+mn-ea"/>
                        </a:rPr>
                        <a:t>단어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삭제 버튼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86294"/>
                  </a:ext>
                </a:extLst>
              </a:tr>
              <a:tr h="339552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0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000" dirty="0">
                          <a:latin typeface="+mn-ea"/>
                          <a:ea typeface="+mn-ea"/>
                        </a:rPr>
                        <a:t>단어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검색 종류 드롭다운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37338"/>
                  </a:ext>
                </a:extLst>
              </a:tr>
              <a:tr h="339552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0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000" dirty="0">
                          <a:latin typeface="+mn-ea"/>
                          <a:ea typeface="+mn-ea"/>
                        </a:rPr>
                        <a:t>단어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검색 입력 필드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7465"/>
                  </a:ext>
                </a:extLst>
              </a:tr>
              <a:tr h="339552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0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000" dirty="0">
                          <a:latin typeface="+mn-ea"/>
                          <a:ea typeface="+mn-ea"/>
                        </a:rPr>
                        <a:t>단어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검색 버튼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22508"/>
                  </a:ext>
                </a:extLst>
              </a:tr>
              <a:tr h="339552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000" dirty="0">
                          <a:latin typeface="+mn-ea"/>
                          <a:ea typeface="+mn-ea"/>
                        </a:rPr>
                        <a:t>6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000" dirty="0">
                          <a:latin typeface="+mn-ea"/>
                          <a:ea typeface="+mn-ea"/>
                        </a:rPr>
                        <a:t>단어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추가 정보 입력 필드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47362"/>
                  </a:ext>
                </a:extLst>
              </a:tr>
              <a:tr h="339552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000" dirty="0">
                          <a:latin typeface="+mn-ea"/>
                          <a:ea typeface="+mn-ea"/>
                        </a:rPr>
                        <a:t>7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000" dirty="0">
                          <a:latin typeface="+mn-ea"/>
                          <a:ea typeface="+mn-ea"/>
                        </a:rPr>
                        <a:t>단어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목록 조회 리스트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02911"/>
                  </a:ext>
                </a:extLst>
              </a:tr>
              <a:tr h="339552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000" dirty="0">
                          <a:latin typeface="+mn-ea"/>
                          <a:ea typeface="+mn-ea"/>
                        </a:rPr>
                        <a:t>8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48347"/>
                  </a:ext>
                </a:extLst>
              </a:tr>
              <a:tr h="339552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000" dirty="0">
                          <a:latin typeface="+mn-ea"/>
                          <a:ea typeface="+mn-ea"/>
                        </a:rPr>
                        <a:t>9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03014"/>
                  </a:ext>
                </a:extLst>
              </a:tr>
              <a:tr h="339552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0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355512"/>
                  </a:ext>
                </a:extLst>
              </a:tr>
              <a:tr h="38326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0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412327"/>
                  </a:ext>
                </a:extLst>
              </a:tr>
              <a:tr h="38326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000" dirty="0">
                          <a:latin typeface="+mn-ea"/>
                          <a:ea typeface="+mn-ea"/>
                        </a:rPr>
                        <a:t>12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30676"/>
                  </a:ext>
                </a:extLst>
              </a:tr>
              <a:tr h="33955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Check Point</a:t>
                      </a:r>
                      <a:endParaRPr lang="ko-Kore-US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7008"/>
                  </a:ext>
                </a:extLst>
              </a:tr>
              <a:tr h="339552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한 페이지당 단어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56165"/>
                  </a:ext>
                </a:extLst>
              </a:tr>
              <a:tr h="33955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Related ID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76342"/>
                  </a:ext>
                </a:extLst>
              </a:tr>
              <a:tr h="679103">
                <a:tc gridSpan="2">
                  <a:txBody>
                    <a:bodyPr/>
                    <a:lstStyle/>
                    <a:p>
                      <a:pPr algn="l"/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8642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3E7778EE-6AFF-8936-B144-5956D8837582}"/>
              </a:ext>
            </a:extLst>
          </p:cNvPr>
          <p:cNvSpPr/>
          <p:nvPr/>
        </p:nvSpPr>
        <p:spPr>
          <a:xfrm>
            <a:off x="983378" y="2695104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</a:t>
            </a:r>
            <a:endParaRPr kumimoji="1" lang="ko-Kore-US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0515564-37DA-0ECC-5703-4DBFB26C047B}"/>
              </a:ext>
            </a:extLst>
          </p:cNvPr>
          <p:cNvSpPr/>
          <p:nvPr/>
        </p:nvSpPr>
        <p:spPr>
          <a:xfrm>
            <a:off x="1386353" y="2695104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2</a:t>
            </a:r>
            <a:endParaRPr kumimoji="1" lang="ko-Kore-US" altLang="en-US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B1B8A3-0275-8B02-C052-AA1DF0B1078E}"/>
              </a:ext>
            </a:extLst>
          </p:cNvPr>
          <p:cNvSpPr/>
          <p:nvPr/>
        </p:nvSpPr>
        <p:spPr>
          <a:xfrm>
            <a:off x="5415435" y="2695104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4</a:t>
            </a:r>
            <a:endParaRPr kumimoji="1" lang="ko-Kore-US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29AA36B-298C-9B87-A13B-3B3F9894AA0F}"/>
              </a:ext>
            </a:extLst>
          </p:cNvPr>
          <p:cNvSpPr/>
          <p:nvPr/>
        </p:nvSpPr>
        <p:spPr>
          <a:xfrm>
            <a:off x="4767753" y="2695104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3</a:t>
            </a:r>
            <a:endParaRPr kumimoji="1" lang="ko-Kore-US" altLang="en-US" sz="11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C48CD8-5B3D-D131-1985-5E4306586CD4}"/>
              </a:ext>
            </a:extLst>
          </p:cNvPr>
          <p:cNvSpPr/>
          <p:nvPr/>
        </p:nvSpPr>
        <p:spPr>
          <a:xfrm>
            <a:off x="7721016" y="2695104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5</a:t>
            </a:r>
            <a:endParaRPr kumimoji="1" lang="ko-Kore-US" altLang="en-US" sz="11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D18E9FA-5EC4-7CAB-5698-305E29EF03FB}"/>
              </a:ext>
            </a:extLst>
          </p:cNvPr>
          <p:cNvSpPr/>
          <p:nvPr/>
        </p:nvSpPr>
        <p:spPr>
          <a:xfrm>
            <a:off x="782210" y="3227832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6</a:t>
            </a:r>
            <a:endParaRPr kumimoji="1" lang="ko-Kore-US" altLang="en-US" sz="11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688B4E9-94F6-E71D-BD68-45401BBE419D}"/>
              </a:ext>
            </a:extLst>
          </p:cNvPr>
          <p:cNvSpPr/>
          <p:nvPr/>
        </p:nvSpPr>
        <p:spPr>
          <a:xfrm>
            <a:off x="782210" y="3472149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7</a:t>
            </a:r>
            <a:endParaRPr kumimoji="1" lang="ko-Kore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67415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A6CBA-14C7-AB45-E2D2-3D579B45C327}"/>
              </a:ext>
            </a:extLst>
          </p:cNvPr>
          <p:cNvSpPr txBox="1"/>
          <p:nvPr/>
        </p:nvSpPr>
        <p:spPr>
          <a:xfrm>
            <a:off x="457200" y="457200"/>
            <a:ext cx="2364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3600" b="1" dirty="0">
                <a:latin typeface="+mj-ea"/>
                <a:ea typeface="+mj-ea"/>
              </a:rPr>
              <a:t>Validation</a:t>
            </a:r>
            <a:endParaRPr kumimoji="1" lang="ko-Kore-US" altLang="en-US" sz="3600" b="1"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1B15E29-2CDC-3FAC-0D2B-129C5C6F3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939613"/>
              </p:ext>
            </p:extLst>
          </p:nvPr>
        </p:nvGraphicFramePr>
        <p:xfrm>
          <a:off x="457200" y="1535045"/>
          <a:ext cx="11255340" cy="1704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33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3893905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3498351">
                  <a:extLst>
                    <a:ext uri="{9D8B030D-6E8A-4147-A177-3AD203B41FA5}">
                      <a16:colId xmlns:a16="http://schemas.microsoft.com/office/drawing/2014/main" val="3574087805"/>
                    </a:ext>
                  </a:extLst>
                </a:gridCol>
                <a:gridCol w="3498351">
                  <a:extLst>
                    <a:ext uri="{9D8B030D-6E8A-4147-A177-3AD203B41FA5}">
                      <a16:colId xmlns:a16="http://schemas.microsoft.com/office/drawing/2014/main" val="2337031453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Situation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Processing Scenario 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단어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추가 시 단어 또는 뜻을 미 입력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뜻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또는 단어를 확인해 주세요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입력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안된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0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AA0E98-FD7B-1494-B081-257DEAC8149C}"/>
              </a:ext>
            </a:extLst>
          </p:cNvPr>
          <p:cNvSpPr txBox="1"/>
          <p:nvPr/>
        </p:nvSpPr>
        <p:spPr>
          <a:xfrm>
            <a:off x="457200" y="1227268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latin typeface="+mj-ea"/>
                <a:ea typeface="+mj-ea"/>
              </a:rPr>
              <a:t>Required fields </a:t>
            </a:r>
            <a:endParaRPr kumimoji="1" lang="ko-Kore-US" altLang="en-US" sz="1400" b="1">
              <a:latin typeface="+mj-ea"/>
              <a:ea typeface="+mj-ea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A45962A-D47D-110D-A546-FB3FDF9B6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63003"/>
              </p:ext>
            </p:extLst>
          </p:nvPr>
        </p:nvGraphicFramePr>
        <p:xfrm>
          <a:off x="457200" y="3926437"/>
          <a:ext cx="11255339" cy="2252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34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3893905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3498350">
                  <a:extLst>
                    <a:ext uri="{9D8B030D-6E8A-4147-A177-3AD203B41FA5}">
                      <a16:colId xmlns:a16="http://schemas.microsoft.com/office/drawing/2014/main" val="3574087805"/>
                    </a:ext>
                  </a:extLst>
                </a:gridCol>
                <a:gridCol w="3498350">
                  <a:extLst>
                    <a:ext uri="{9D8B030D-6E8A-4147-A177-3AD203B41FA5}">
                      <a16:colId xmlns:a16="http://schemas.microsoft.com/office/drawing/2014/main" val="2337031453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Situation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Processing Scenario 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이미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등록된 영단어를 등록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이미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등록된 영어단어 입니다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필드 종료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0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492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14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D9EC75-3145-A3F4-F001-F156DD06F809}"/>
              </a:ext>
            </a:extLst>
          </p:cNvPr>
          <p:cNvSpPr txBox="1"/>
          <p:nvPr/>
        </p:nvSpPr>
        <p:spPr>
          <a:xfrm>
            <a:off x="457200" y="361866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latin typeface="+mj-ea"/>
                <a:ea typeface="+mj-ea"/>
              </a:rPr>
              <a:t>Check</a:t>
            </a:r>
            <a:endParaRPr kumimoji="1" lang="ko-Kore-US" altLang="en-US" sz="1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8482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FE05D65-6DBD-5AA1-E250-F3352350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22" y="1116711"/>
            <a:ext cx="7772400" cy="4624578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E5B3B6-68A5-3664-C083-A768D483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03525"/>
              </p:ext>
            </p:extLst>
          </p:nvPr>
        </p:nvGraphicFramePr>
        <p:xfrm>
          <a:off x="113016" y="100687"/>
          <a:ext cx="8702213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447">
                  <a:extLst>
                    <a:ext uri="{9D8B030D-6E8A-4147-A177-3AD203B41FA5}">
                      <a16:colId xmlns:a16="http://schemas.microsoft.com/office/drawing/2014/main" val="3566993673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56883050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244157592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417755205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147388799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42704146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488340518"/>
                    </a:ext>
                  </a:extLst>
                </a:gridCol>
                <a:gridCol w="1195084">
                  <a:extLst>
                    <a:ext uri="{9D8B030D-6E8A-4147-A177-3AD203B41FA5}">
                      <a16:colId xmlns:a16="http://schemas.microsoft.com/office/drawing/2014/main" val="269058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Page Title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200" dirty="0">
                          <a:latin typeface="+mn-ea"/>
                          <a:ea typeface="+mn-ea"/>
                        </a:rPr>
                        <a:t>문장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노트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ID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UI-W-3001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Author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200" dirty="0">
                          <a:latin typeface="+mn-ea"/>
                          <a:ea typeface="+mn-ea"/>
                        </a:rPr>
                        <a:t>김찬영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023.08.05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9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Path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Home &gt;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문장 노트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76113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13EA80C-D4E8-F8C6-B0F9-30FA9C6D0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24600"/>
              </p:ext>
            </p:extLst>
          </p:nvPr>
        </p:nvGraphicFramePr>
        <p:xfrm>
          <a:off x="8897420" y="100687"/>
          <a:ext cx="3181564" cy="5929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951">
                  <a:extLst>
                    <a:ext uri="{9D8B030D-6E8A-4147-A177-3AD203B41FA5}">
                      <a16:colId xmlns:a16="http://schemas.microsoft.com/office/drawing/2014/main" val="1423960643"/>
                    </a:ext>
                  </a:extLst>
                </a:gridCol>
                <a:gridCol w="2883613">
                  <a:extLst>
                    <a:ext uri="{9D8B030D-6E8A-4147-A177-3AD203B41FA5}">
                      <a16:colId xmlns:a16="http://schemas.microsoft.com/office/drawing/2014/main" val="2081505822"/>
                    </a:ext>
                  </a:extLst>
                </a:gridCol>
              </a:tblGrid>
              <a:tr h="39858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ore-US" altLang="en-US" sz="12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US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6970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문장 추가 버튼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62049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000" dirty="0">
                          <a:latin typeface="+mn-ea"/>
                          <a:ea typeface="+mn-ea"/>
                        </a:rPr>
                        <a:t>선택된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문장 삭제 버튼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86294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000" dirty="0">
                          <a:latin typeface="+mn-ea"/>
                          <a:ea typeface="+mn-ea"/>
                        </a:rPr>
                        <a:t>문장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검색 종류 선택 드롭다운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3733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000" dirty="0">
                          <a:latin typeface="+mn-ea"/>
                          <a:ea typeface="+mn-ea"/>
                        </a:rPr>
                        <a:t>문장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검색 값 입력 필드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7465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000" dirty="0">
                          <a:latin typeface="+mn-ea"/>
                          <a:ea typeface="+mn-ea"/>
                        </a:rPr>
                        <a:t>문장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검색 버튼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2250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6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000" dirty="0">
                          <a:latin typeface="+mn-ea"/>
                          <a:ea typeface="+mn-ea"/>
                        </a:rPr>
                        <a:t>문장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선택 체크 박스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47362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7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000" dirty="0">
                          <a:latin typeface="+mn-ea"/>
                          <a:ea typeface="+mn-ea"/>
                        </a:rPr>
                        <a:t>문장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수정 버튼</a:t>
                      </a:r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02911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8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4834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9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03014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Check Point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7008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문장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선택이 안되어 있으면 삭제 버튼은 비활성화 된다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문장은 한페이지에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개씩 표시 한다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56165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Related ID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76342"/>
                  </a:ext>
                </a:extLst>
              </a:tr>
              <a:tr h="759414">
                <a:tc gridSpan="2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8642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3E7778EE-6AFF-8936-B144-5956D8837582}"/>
              </a:ext>
            </a:extLst>
          </p:cNvPr>
          <p:cNvSpPr/>
          <p:nvPr/>
        </p:nvSpPr>
        <p:spPr>
          <a:xfrm>
            <a:off x="952492" y="2489773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</a:t>
            </a:r>
            <a:endParaRPr kumimoji="1" lang="ko-Kore-US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0515564-37DA-0ECC-5703-4DBFB26C047B}"/>
              </a:ext>
            </a:extLst>
          </p:cNvPr>
          <p:cNvSpPr/>
          <p:nvPr/>
        </p:nvSpPr>
        <p:spPr>
          <a:xfrm>
            <a:off x="1327062" y="2489773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2</a:t>
            </a:r>
            <a:endParaRPr kumimoji="1" lang="ko-Kore-US" altLang="en-US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B1B8A3-0275-8B02-C052-AA1DF0B1078E}"/>
              </a:ext>
            </a:extLst>
          </p:cNvPr>
          <p:cNvSpPr/>
          <p:nvPr/>
        </p:nvSpPr>
        <p:spPr>
          <a:xfrm>
            <a:off x="5486374" y="2489773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4</a:t>
            </a:r>
            <a:endParaRPr kumimoji="1" lang="ko-Kore-US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29AA36B-298C-9B87-A13B-3B3F9894AA0F}"/>
              </a:ext>
            </a:extLst>
          </p:cNvPr>
          <p:cNvSpPr/>
          <p:nvPr/>
        </p:nvSpPr>
        <p:spPr>
          <a:xfrm>
            <a:off x="4738108" y="2489773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3</a:t>
            </a:r>
            <a:endParaRPr kumimoji="1" lang="ko-Kore-US" altLang="en-US" sz="11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C48CD8-5B3D-D131-1985-5E4306586CD4}"/>
              </a:ext>
            </a:extLst>
          </p:cNvPr>
          <p:cNvSpPr/>
          <p:nvPr/>
        </p:nvSpPr>
        <p:spPr>
          <a:xfrm>
            <a:off x="7408426" y="2489773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5</a:t>
            </a:r>
            <a:endParaRPr kumimoji="1" lang="ko-Kore-US" altLang="en-US" sz="11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D18E9FA-5EC4-7CAB-5698-305E29EF03FB}"/>
              </a:ext>
            </a:extLst>
          </p:cNvPr>
          <p:cNvSpPr/>
          <p:nvPr/>
        </p:nvSpPr>
        <p:spPr>
          <a:xfrm>
            <a:off x="952492" y="2965285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6</a:t>
            </a:r>
            <a:endParaRPr kumimoji="1" lang="ko-Kore-US" altLang="en-US" sz="11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688B4E9-94F6-E71D-BD68-45401BBE419D}"/>
              </a:ext>
            </a:extLst>
          </p:cNvPr>
          <p:cNvSpPr/>
          <p:nvPr/>
        </p:nvSpPr>
        <p:spPr>
          <a:xfrm>
            <a:off x="7509010" y="296808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7</a:t>
            </a:r>
            <a:endParaRPr kumimoji="1" lang="ko-Kore-US" altLang="en-US" sz="11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F9BB37F-B816-769C-234E-0463A153A94F}"/>
              </a:ext>
            </a:extLst>
          </p:cNvPr>
          <p:cNvSpPr/>
          <p:nvPr/>
        </p:nvSpPr>
        <p:spPr>
          <a:xfrm>
            <a:off x="8897420" y="6156314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8</a:t>
            </a:r>
            <a:endParaRPr kumimoji="1" lang="ko-Kore-US" altLang="en-US" sz="11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25186EF-8054-580D-8B0F-8B33A7D45506}"/>
              </a:ext>
            </a:extLst>
          </p:cNvPr>
          <p:cNvSpPr/>
          <p:nvPr/>
        </p:nvSpPr>
        <p:spPr>
          <a:xfrm>
            <a:off x="9230919" y="6156314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9</a:t>
            </a:r>
            <a:endParaRPr kumimoji="1" lang="ko-Kore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4026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A6CBA-14C7-AB45-E2D2-3D579B45C327}"/>
              </a:ext>
            </a:extLst>
          </p:cNvPr>
          <p:cNvSpPr txBox="1"/>
          <p:nvPr/>
        </p:nvSpPr>
        <p:spPr>
          <a:xfrm>
            <a:off x="457200" y="457200"/>
            <a:ext cx="2364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3600" b="1" dirty="0">
                <a:latin typeface="+mj-ea"/>
                <a:ea typeface="+mj-ea"/>
              </a:rPr>
              <a:t>Validation</a:t>
            </a:r>
            <a:endParaRPr kumimoji="1" lang="ko-Kore-US" altLang="en-US" sz="3600" b="1"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1B15E29-2CDC-3FAC-0D2B-129C5C6F3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47124"/>
              </p:ext>
            </p:extLst>
          </p:nvPr>
        </p:nvGraphicFramePr>
        <p:xfrm>
          <a:off x="457200" y="1535045"/>
          <a:ext cx="11255340" cy="1704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33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3893905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3498351">
                  <a:extLst>
                    <a:ext uri="{9D8B030D-6E8A-4147-A177-3AD203B41FA5}">
                      <a16:colId xmlns:a16="http://schemas.microsoft.com/office/drawing/2014/main" val="3574087805"/>
                    </a:ext>
                  </a:extLst>
                </a:gridCol>
                <a:gridCol w="3498351">
                  <a:extLst>
                    <a:ext uri="{9D8B030D-6E8A-4147-A177-3AD203B41FA5}">
                      <a16:colId xmlns:a16="http://schemas.microsoft.com/office/drawing/2014/main" val="2337031453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Situation</a:t>
                      </a:r>
                      <a:endParaRPr lang="ko-Kore-US" altLang="en-US" sz="9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Processing Scenario 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내용 미 입력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내용을 입력해 주세요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입력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0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AA0E98-FD7B-1494-B081-257DEAC8149C}"/>
              </a:ext>
            </a:extLst>
          </p:cNvPr>
          <p:cNvSpPr txBox="1"/>
          <p:nvPr/>
        </p:nvSpPr>
        <p:spPr>
          <a:xfrm>
            <a:off x="457200" y="1227268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latin typeface="+mj-ea"/>
                <a:ea typeface="+mj-ea"/>
              </a:rPr>
              <a:t>Required fields </a:t>
            </a:r>
            <a:endParaRPr kumimoji="1" lang="ko-Kore-US" altLang="en-US" sz="1400" b="1">
              <a:latin typeface="+mj-ea"/>
              <a:ea typeface="+mj-ea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A45962A-D47D-110D-A546-FB3FDF9B6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56247"/>
              </p:ext>
            </p:extLst>
          </p:nvPr>
        </p:nvGraphicFramePr>
        <p:xfrm>
          <a:off x="457200" y="3926437"/>
          <a:ext cx="11255339" cy="2252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34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3893905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3498350">
                  <a:extLst>
                    <a:ext uri="{9D8B030D-6E8A-4147-A177-3AD203B41FA5}">
                      <a16:colId xmlns:a16="http://schemas.microsoft.com/office/drawing/2014/main" val="3574087805"/>
                    </a:ext>
                  </a:extLst>
                </a:gridCol>
                <a:gridCol w="3498350">
                  <a:extLst>
                    <a:ext uri="{9D8B030D-6E8A-4147-A177-3AD203B41FA5}">
                      <a16:colId xmlns:a16="http://schemas.microsoft.com/office/drawing/2014/main" val="2337031453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Situation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Processing Scenario 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0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492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14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D9EC75-3145-A3F4-F001-F156DD06F809}"/>
              </a:ext>
            </a:extLst>
          </p:cNvPr>
          <p:cNvSpPr txBox="1"/>
          <p:nvPr/>
        </p:nvSpPr>
        <p:spPr>
          <a:xfrm>
            <a:off x="457200" y="361866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latin typeface="+mj-ea"/>
                <a:ea typeface="+mj-ea"/>
              </a:rPr>
              <a:t>Check</a:t>
            </a:r>
            <a:endParaRPr kumimoji="1" lang="ko-Kore-US" altLang="en-US" sz="1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5136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A37C403-2905-564E-3CF8-AD9835F61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22" y="1116711"/>
            <a:ext cx="7772400" cy="4624578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E5B3B6-68A5-3664-C083-A768D483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344111"/>
              </p:ext>
            </p:extLst>
          </p:nvPr>
        </p:nvGraphicFramePr>
        <p:xfrm>
          <a:off x="113016" y="100687"/>
          <a:ext cx="8702213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447">
                  <a:extLst>
                    <a:ext uri="{9D8B030D-6E8A-4147-A177-3AD203B41FA5}">
                      <a16:colId xmlns:a16="http://schemas.microsoft.com/office/drawing/2014/main" val="3566993673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56883050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244157592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417755205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147388799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42704146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488340518"/>
                    </a:ext>
                  </a:extLst>
                </a:gridCol>
                <a:gridCol w="1195084">
                  <a:extLst>
                    <a:ext uri="{9D8B030D-6E8A-4147-A177-3AD203B41FA5}">
                      <a16:colId xmlns:a16="http://schemas.microsoft.com/office/drawing/2014/main" val="269058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Page Title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문장 등록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ID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UI-W-3002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Author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200" dirty="0">
                          <a:latin typeface="+mn-ea"/>
                          <a:ea typeface="+mn-ea"/>
                        </a:rPr>
                        <a:t>김찬영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023.08.05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9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Path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Home &gt;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문장 노트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문장 등록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76113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13EA80C-D4E8-F8C6-B0F9-30FA9C6D0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56108"/>
              </p:ext>
            </p:extLst>
          </p:nvPr>
        </p:nvGraphicFramePr>
        <p:xfrm>
          <a:off x="8897420" y="100687"/>
          <a:ext cx="3181564" cy="5714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951">
                  <a:extLst>
                    <a:ext uri="{9D8B030D-6E8A-4147-A177-3AD203B41FA5}">
                      <a16:colId xmlns:a16="http://schemas.microsoft.com/office/drawing/2014/main" val="1423960643"/>
                    </a:ext>
                  </a:extLst>
                </a:gridCol>
                <a:gridCol w="2883613">
                  <a:extLst>
                    <a:ext uri="{9D8B030D-6E8A-4147-A177-3AD203B41FA5}">
                      <a16:colId xmlns:a16="http://schemas.microsoft.com/office/drawing/2014/main" val="2081505822"/>
                    </a:ext>
                  </a:extLst>
                </a:gridCol>
              </a:tblGrid>
              <a:tr h="39858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ore-US" altLang="en-US" sz="12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US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6970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문장 입력 필드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62049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문장 해석 입력 필드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86294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문장 저장 버튼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3733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7465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2250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6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47362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7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02911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8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4834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9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03014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Check Point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7008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56165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Related ID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76342"/>
                  </a:ext>
                </a:extLst>
              </a:tr>
              <a:tr h="759414">
                <a:tc gridSpan="2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8642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3E7778EE-6AFF-8936-B144-5956D8837582}"/>
              </a:ext>
            </a:extLst>
          </p:cNvPr>
          <p:cNvSpPr/>
          <p:nvPr/>
        </p:nvSpPr>
        <p:spPr>
          <a:xfrm>
            <a:off x="2513873" y="2213728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</a:t>
            </a:r>
            <a:endParaRPr kumimoji="1" lang="ko-Kore-US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0515564-37DA-0ECC-5703-4DBFB26C047B}"/>
              </a:ext>
            </a:extLst>
          </p:cNvPr>
          <p:cNvSpPr/>
          <p:nvPr/>
        </p:nvSpPr>
        <p:spPr>
          <a:xfrm>
            <a:off x="2513873" y="3582387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2</a:t>
            </a:r>
            <a:endParaRPr kumimoji="1" lang="ko-Kore-US" altLang="en-US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B1B8A3-0275-8B02-C052-AA1DF0B1078E}"/>
              </a:ext>
            </a:extLst>
          </p:cNvPr>
          <p:cNvSpPr/>
          <p:nvPr/>
        </p:nvSpPr>
        <p:spPr>
          <a:xfrm>
            <a:off x="9747497" y="589774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4</a:t>
            </a:r>
            <a:endParaRPr kumimoji="1" lang="ko-Kore-US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29AA36B-298C-9B87-A13B-3B3F9894AA0F}"/>
              </a:ext>
            </a:extLst>
          </p:cNvPr>
          <p:cNvSpPr/>
          <p:nvPr/>
        </p:nvSpPr>
        <p:spPr>
          <a:xfrm>
            <a:off x="4710983" y="5164324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3</a:t>
            </a:r>
            <a:endParaRPr kumimoji="1" lang="ko-Kore-US" altLang="en-US" sz="11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C48CD8-5B3D-D131-1985-5E4306586CD4}"/>
              </a:ext>
            </a:extLst>
          </p:cNvPr>
          <p:cNvSpPr/>
          <p:nvPr/>
        </p:nvSpPr>
        <p:spPr>
          <a:xfrm>
            <a:off x="10030856" y="589774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5</a:t>
            </a:r>
            <a:endParaRPr kumimoji="1" lang="ko-Kore-US" altLang="en-US" sz="11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D18E9FA-5EC4-7CAB-5698-305E29EF03FB}"/>
              </a:ext>
            </a:extLst>
          </p:cNvPr>
          <p:cNvSpPr/>
          <p:nvPr/>
        </p:nvSpPr>
        <p:spPr>
          <a:xfrm>
            <a:off x="10311613" y="589774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6</a:t>
            </a:r>
            <a:endParaRPr kumimoji="1" lang="ko-Kore-US" altLang="en-US" sz="11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688B4E9-94F6-E71D-BD68-45401BBE419D}"/>
              </a:ext>
            </a:extLst>
          </p:cNvPr>
          <p:cNvSpPr/>
          <p:nvPr/>
        </p:nvSpPr>
        <p:spPr>
          <a:xfrm>
            <a:off x="10592370" y="588858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7</a:t>
            </a:r>
            <a:endParaRPr kumimoji="1" lang="ko-Kore-US" altLang="en-US" sz="11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F9BB37F-B816-769C-234E-0463A153A94F}"/>
              </a:ext>
            </a:extLst>
          </p:cNvPr>
          <p:cNvSpPr/>
          <p:nvPr/>
        </p:nvSpPr>
        <p:spPr>
          <a:xfrm>
            <a:off x="10850834" y="5880317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8</a:t>
            </a:r>
            <a:endParaRPr kumimoji="1" lang="ko-Kore-US" altLang="en-US" sz="11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25186EF-8054-580D-8B0F-8B33A7D45506}"/>
              </a:ext>
            </a:extLst>
          </p:cNvPr>
          <p:cNvSpPr/>
          <p:nvPr/>
        </p:nvSpPr>
        <p:spPr>
          <a:xfrm>
            <a:off x="11111478" y="5894801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9</a:t>
            </a:r>
            <a:endParaRPr kumimoji="1" lang="ko-Kore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74678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A6CBA-14C7-AB45-E2D2-3D579B45C327}"/>
              </a:ext>
            </a:extLst>
          </p:cNvPr>
          <p:cNvSpPr txBox="1"/>
          <p:nvPr/>
        </p:nvSpPr>
        <p:spPr>
          <a:xfrm>
            <a:off x="457200" y="457200"/>
            <a:ext cx="2364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3600" b="1" dirty="0">
                <a:latin typeface="+mj-ea"/>
                <a:ea typeface="+mj-ea"/>
              </a:rPr>
              <a:t>Validation</a:t>
            </a:r>
            <a:endParaRPr kumimoji="1" lang="ko-Kore-US" altLang="en-US" sz="3600" b="1"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1B15E29-2CDC-3FAC-0D2B-129C5C6F3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68659"/>
              </p:ext>
            </p:extLst>
          </p:nvPr>
        </p:nvGraphicFramePr>
        <p:xfrm>
          <a:off x="457200" y="1535045"/>
          <a:ext cx="11255340" cy="1704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33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3893905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3498351">
                  <a:extLst>
                    <a:ext uri="{9D8B030D-6E8A-4147-A177-3AD203B41FA5}">
                      <a16:colId xmlns:a16="http://schemas.microsoft.com/office/drawing/2014/main" val="3574087805"/>
                    </a:ext>
                  </a:extLst>
                </a:gridCol>
                <a:gridCol w="3498351">
                  <a:extLst>
                    <a:ext uri="{9D8B030D-6E8A-4147-A177-3AD203B41FA5}">
                      <a16:colId xmlns:a16="http://schemas.microsoft.com/office/drawing/2014/main" val="2337031453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Situation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Processing Scenario 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문장 미 입력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문장을 입력해 주세요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문장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문장 해석 미 입력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문장 해석을 입력해 주세요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문장 해석 입력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0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AA0E98-FD7B-1494-B081-257DEAC8149C}"/>
              </a:ext>
            </a:extLst>
          </p:cNvPr>
          <p:cNvSpPr txBox="1"/>
          <p:nvPr/>
        </p:nvSpPr>
        <p:spPr>
          <a:xfrm>
            <a:off x="457200" y="1227268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latin typeface="+mj-ea"/>
                <a:ea typeface="+mj-ea"/>
              </a:rPr>
              <a:t>Required fields </a:t>
            </a:r>
            <a:endParaRPr kumimoji="1" lang="ko-Kore-US" altLang="en-US" sz="1400" b="1">
              <a:latin typeface="+mj-ea"/>
              <a:ea typeface="+mj-ea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A45962A-D47D-110D-A546-FB3FDF9B6E53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926437"/>
          <a:ext cx="11255339" cy="2252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34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3893905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3498350">
                  <a:extLst>
                    <a:ext uri="{9D8B030D-6E8A-4147-A177-3AD203B41FA5}">
                      <a16:colId xmlns:a16="http://schemas.microsoft.com/office/drawing/2014/main" val="3574087805"/>
                    </a:ext>
                  </a:extLst>
                </a:gridCol>
                <a:gridCol w="3498350">
                  <a:extLst>
                    <a:ext uri="{9D8B030D-6E8A-4147-A177-3AD203B41FA5}">
                      <a16:colId xmlns:a16="http://schemas.microsoft.com/office/drawing/2014/main" val="2337031453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Situation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Processing Scenario 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0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492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14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D9EC75-3145-A3F4-F001-F156DD06F809}"/>
              </a:ext>
            </a:extLst>
          </p:cNvPr>
          <p:cNvSpPr txBox="1"/>
          <p:nvPr/>
        </p:nvSpPr>
        <p:spPr>
          <a:xfrm>
            <a:off x="457200" y="361866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latin typeface="+mj-ea"/>
                <a:ea typeface="+mj-ea"/>
              </a:rPr>
              <a:t>Check</a:t>
            </a:r>
            <a:endParaRPr kumimoji="1" lang="ko-Kore-US" altLang="en-US" sz="1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6914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3591E1CA-F73B-E74F-A26C-DFDF69213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11" y="1116711"/>
            <a:ext cx="7772400" cy="4624578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E5B3B6-68A5-3664-C083-A768D483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12799"/>
              </p:ext>
            </p:extLst>
          </p:nvPr>
        </p:nvGraphicFramePr>
        <p:xfrm>
          <a:off x="113016" y="100687"/>
          <a:ext cx="8702213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447">
                  <a:extLst>
                    <a:ext uri="{9D8B030D-6E8A-4147-A177-3AD203B41FA5}">
                      <a16:colId xmlns:a16="http://schemas.microsoft.com/office/drawing/2014/main" val="3566993673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56883050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244157592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417755205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147388799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42704146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488340518"/>
                    </a:ext>
                  </a:extLst>
                </a:gridCol>
                <a:gridCol w="1195084">
                  <a:extLst>
                    <a:ext uri="{9D8B030D-6E8A-4147-A177-3AD203B41FA5}">
                      <a16:colId xmlns:a16="http://schemas.microsoft.com/office/drawing/2014/main" val="269058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Page Title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200" dirty="0">
                          <a:latin typeface="+mn-ea"/>
                          <a:ea typeface="+mn-ea"/>
                        </a:rPr>
                        <a:t>문장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수정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ID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UI-W-3003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Author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200" dirty="0">
                          <a:latin typeface="+mn-ea"/>
                          <a:ea typeface="+mn-ea"/>
                        </a:rPr>
                        <a:t>김찬영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023.08.05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9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Path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Home &gt;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문장 노트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문장 수정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76113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13EA80C-D4E8-F8C6-B0F9-30FA9C6D0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851281"/>
              </p:ext>
            </p:extLst>
          </p:nvPr>
        </p:nvGraphicFramePr>
        <p:xfrm>
          <a:off x="8897420" y="100687"/>
          <a:ext cx="3181564" cy="5714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951">
                  <a:extLst>
                    <a:ext uri="{9D8B030D-6E8A-4147-A177-3AD203B41FA5}">
                      <a16:colId xmlns:a16="http://schemas.microsoft.com/office/drawing/2014/main" val="1423960643"/>
                    </a:ext>
                  </a:extLst>
                </a:gridCol>
                <a:gridCol w="2883613">
                  <a:extLst>
                    <a:ext uri="{9D8B030D-6E8A-4147-A177-3AD203B41FA5}">
                      <a16:colId xmlns:a16="http://schemas.microsoft.com/office/drawing/2014/main" val="2081505822"/>
                    </a:ext>
                  </a:extLst>
                </a:gridCol>
              </a:tblGrid>
              <a:tr h="39858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ore-US" altLang="en-US" sz="12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US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6970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문장 입력 필드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62049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문장 해석 입력 필드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86294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문장 수정 버튼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3733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7465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2250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6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47362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7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02911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8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4834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9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03014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Check Point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7008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56165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Related ID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76342"/>
                  </a:ext>
                </a:extLst>
              </a:tr>
              <a:tr h="759414">
                <a:tc gridSpan="2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8642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3E7778EE-6AFF-8936-B144-5956D8837582}"/>
              </a:ext>
            </a:extLst>
          </p:cNvPr>
          <p:cNvSpPr/>
          <p:nvPr/>
        </p:nvSpPr>
        <p:spPr>
          <a:xfrm>
            <a:off x="2608269" y="2203304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</a:t>
            </a:r>
            <a:endParaRPr kumimoji="1" lang="ko-Kore-US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0515564-37DA-0ECC-5703-4DBFB26C047B}"/>
              </a:ext>
            </a:extLst>
          </p:cNvPr>
          <p:cNvSpPr/>
          <p:nvPr/>
        </p:nvSpPr>
        <p:spPr>
          <a:xfrm>
            <a:off x="2561071" y="3582387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2</a:t>
            </a:r>
            <a:endParaRPr kumimoji="1" lang="ko-Kore-US" altLang="en-US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B1B8A3-0275-8B02-C052-AA1DF0B1078E}"/>
              </a:ext>
            </a:extLst>
          </p:cNvPr>
          <p:cNvSpPr/>
          <p:nvPr/>
        </p:nvSpPr>
        <p:spPr>
          <a:xfrm>
            <a:off x="9747497" y="589774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4</a:t>
            </a:r>
            <a:endParaRPr kumimoji="1" lang="ko-Kore-US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29AA36B-298C-9B87-A13B-3B3F9894AA0F}"/>
              </a:ext>
            </a:extLst>
          </p:cNvPr>
          <p:cNvSpPr/>
          <p:nvPr/>
        </p:nvSpPr>
        <p:spPr>
          <a:xfrm>
            <a:off x="4072628" y="5017675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3</a:t>
            </a:r>
            <a:endParaRPr kumimoji="1" lang="ko-Kore-US" altLang="en-US" sz="11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C48CD8-5B3D-D131-1985-5E4306586CD4}"/>
              </a:ext>
            </a:extLst>
          </p:cNvPr>
          <p:cNvSpPr/>
          <p:nvPr/>
        </p:nvSpPr>
        <p:spPr>
          <a:xfrm>
            <a:off x="10030856" y="589774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5</a:t>
            </a:r>
            <a:endParaRPr kumimoji="1" lang="ko-Kore-US" altLang="en-US" sz="11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D18E9FA-5EC4-7CAB-5698-305E29EF03FB}"/>
              </a:ext>
            </a:extLst>
          </p:cNvPr>
          <p:cNvSpPr/>
          <p:nvPr/>
        </p:nvSpPr>
        <p:spPr>
          <a:xfrm>
            <a:off x="10311613" y="589774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6</a:t>
            </a:r>
            <a:endParaRPr kumimoji="1" lang="ko-Kore-US" altLang="en-US" sz="11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688B4E9-94F6-E71D-BD68-45401BBE419D}"/>
              </a:ext>
            </a:extLst>
          </p:cNvPr>
          <p:cNvSpPr/>
          <p:nvPr/>
        </p:nvSpPr>
        <p:spPr>
          <a:xfrm>
            <a:off x="10592370" y="588858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7</a:t>
            </a:r>
            <a:endParaRPr kumimoji="1" lang="ko-Kore-US" altLang="en-US" sz="11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F9BB37F-B816-769C-234E-0463A153A94F}"/>
              </a:ext>
            </a:extLst>
          </p:cNvPr>
          <p:cNvSpPr/>
          <p:nvPr/>
        </p:nvSpPr>
        <p:spPr>
          <a:xfrm>
            <a:off x="10850834" y="5880317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8</a:t>
            </a:r>
            <a:endParaRPr kumimoji="1" lang="ko-Kore-US" altLang="en-US" sz="11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25186EF-8054-580D-8B0F-8B33A7D45506}"/>
              </a:ext>
            </a:extLst>
          </p:cNvPr>
          <p:cNvSpPr/>
          <p:nvPr/>
        </p:nvSpPr>
        <p:spPr>
          <a:xfrm>
            <a:off x="11111478" y="5894801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9</a:t>
            </a:r>
            <a:endParaRPr kumimoji="1" lang="ko-Kore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23507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A6CBA-14C7-AB45-E2D2-3D579B45C327}"/>
              </a:ext>
            </a:extLst>
          </p:cNvPr>
          <p:cNvSpPr txBox="1"/>
          <p:nvPr/>
        </p:nvSpPr>
        <p:spPr>
          <a:xfrm>
            <a:off x="457200" y="457200"/>
            <a:ext cx="2364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3600" b="1" dirty="0">
                <a:latin typeface="+mj-ea"/>
                <a:ea typeface="+mj-ea"/>
              </a:rPr>
              <a:t>Validation</a:t>
            </a:r>
            <a:endParaRPr kumimoji="1" lang="ko-Kore-US" altLang="en-US" sz="3600" b="1"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1B15E29-2CDC-3FAC-0D2B-129C5C6F3A03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35045"/>
          <a:ext cx="11255340" cy="1704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33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3893905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3498351">
                  <a:extLst>
                    <a:ext uri="{9D8B030D-6E8A-4147-A177-3AD203B41FA5}">
                      <a16:colId xmlns:a16="http://schemas.microsoft.com/office/drawing/2014/main" val="3574087805"/>
                    </a:ext>
                  </a:extLst>
                </a:gridCol>
                <a:gridCol w="3498351">
                  <a:extLst>
                    <a:ext uri="{9D8B030D-6E8A-4147-A177-3AD203B41FA5}">
                      <a16:colId xmlns:a16="http://schemas.microsoft.com/office/drawing/2014/main" val="2337031453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Situation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Processing Scenario 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문장 미 입력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문장을 입력해 주세요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문장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문장 해석 미 입력 시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문장 해석을 입력해 주세요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문장 해석 입력 필드로 커서 이동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0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AA0E98-FD7B-1494-B081-257DEAC8149C}"/>
              </a:ext>
            </a:extLst>
          </p:cNvPr>
          <p:cNvSpPr txBox="1"/>
          <p:nvPr/>
        </p:nvSpPr>
        <p:spPr>
          <a:xfrm>
            <a:off x="457200" y="1227268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latin typeface="+mj-ea"/>
                <a:ea typeface="+mj-ea"/>
              </a:rPr>
              <a:t>Required fields </a:t>
            </a:r>
            <a:endParaRPr kumimoji="1" lang="ko-Kore-US" altLang="en-US" sz="1400" b="1">
              <a:latin typeface="+mj-ea"/>
              <a:ea typeface="+mj-ea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A45962A-D47D-110D-A546-FB3FDF9B6E53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926437"/>
          <a:ext cx="11255339" cy="2252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34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3893905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3498350">
                  <a:extLst>
                    <a:ext uri="{9D8B030D-6E8A-4147-A177-3AD203B41FA5}">
                      <a16:colId xmlns:a16="http://schemas.microsoft.com/office/drawing/2014/main" val="3574087805"/>
                    </a:ext>
                  </a:extLst>
                </a:gridCol>
                <a:gridCol w="3498350">
                  <a:extLst>
                    <a:ext uri="{9D8B030D-6E8A-4147-A177-3AD203B41FA5}">
                      <a16:colId xmlns:a16="http://schemas.microsoft.com/office/drawing/2014/main" val="2337031453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Situation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Processing Scenario 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0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492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14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D9EC75-3145-A3F4-F001-F156DD06F809}"/>
              </a:ext>
            </a:extLst>
          </p:cNvPr>
          <p:cNvSpPr txBox="1"/>
          <p:nvPr/>
        </p:nvSpPr>
        <p:spPr>
          <a:xfrm>
            <a:off x="457200" y="361866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latin typeface="+mj-ea"/>
                <a:ea typeface="+mj-ea"/>
              </a:rPr>
              <a:t>Check</a:t>
            </a:r>
            <a:endParaRPr kumimoji="1" lang="ko-Kore-US" altLang="en-US" sz="1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8314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7EACEEA-B7A6-BCD1-CDB6-B28A3483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96" y="1116711"/>
            <a:ext cx="7772400" cy="4624578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E5B3B6-68A5-3664-C083-A768D483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65501"/>
              </p:ext>
            </p:extLst>
          </p:nvPr>
        </p:nvGraphicFramePr>
        <p:xfrm>
          <a:off x="113016" y="100687"/>
          <a:ext cx="8702213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447">
                  <a:extLst>
                    <a:ext uri="{9D8B030D-6E8A-4147-A177-3AD203B41FA5}">
                      <a16:colId xmlns:a16="http://schemas.microsoft.com/office/drawing/2014/main" val="3566993673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56883050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244157592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417755205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147388799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42704146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488340518"/>
                    </a:ext>
                  </a:extLst>
                </a:gridCol>
                <a:gridCol w="1195084">
                  <a:extLst>
                    <a:ext uri="{9D8B030D-6E8A-4147-A177-3AD203B41FA5}">
                      <a16:colId xmlns:a16="http://schemas.microsoft.com/office/drawing/2014/main" val="269058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Page Title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AI </a:t>
                      </a:r>
                      <a:r>
                        <a:rPr lang="ko-Kore-US" altLang="en-US" sz="1200" dirty="0">
                          <a:latin typeface="+mn-ea"/>
                          <a:ea typeface="+mn-ea"/>
                        </a:rPr>
                        <a:t>검색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ID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UI-W-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Author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200" dirty="0">
                          <a:latin typeface="+mn-ea"/>
                          <a:ea typeface="+mn-ea"/>
                        </a:rPr>
                        <a:t>김찬영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023.08.05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9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Path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Home &gt; AI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검색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76113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13EA80C-D4E8-F8C6-B0F9-30FA9C6D0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48911"/>
              </p:ext>
            </p:extLst>
          </p:nvPr>
        </p:nvGraphicFramePr>
        <p:xfrm>
          <a:off x="8897420" y="100687"/>
          <a:ext cx="3181564" cy="5761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951">
                  <a:extLst>
                    <a:ext uri="{9D8B030D-6E8A-4147-A177-3AD203B41FA5}">
                      <a16:colId xmlns:a16="http://schemas.microsoft.com/office/drawing/2014/main" val="1423960643"/>
                    </a:ext>
                  </a:extLst>
                </a:gridCol>
                <a:gridCol w="2883613">
                  <a:extLst>
                    <a:ext uri="{9D8B030D-6E8A-4147-A177-3AD203B41FA5}">
                      <a16:colId xmlns:a16="http://schemas.microsoft.com/office/drawing/2014/main" val="2081505822"/>
                    </a:ext>
                  </a:extLst>
                </a:gridCol>
              </a:tblGrid>
              <a:tr h="39858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ore-US" altLang="en-US" sz="12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US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6970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채팅 내용 입력 필드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62049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채팅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내용 전송 버튼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86294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3733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7465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2250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6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47362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7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02911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8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4834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9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03014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Check Point</a:t>
                      </a:r>
                      <a:endParaRPr lang="ko-Kore-US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7008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채팅 내용을 입력하지 않으면 전송 버튼을 눌러도 전송되지 않는다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56165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Related ID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76342"/>
                  </a:ext>
                </a:extLst>
              </a:tr>
              <a:tr h="759414">
                <a:tc gridSpan="2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8642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3E7778EE-6AFF-8936-B144-5956D8837582}"/>
              </a:ext>
            </a:extLst>
          </p:cNvPr>
          <p:cNvSpPr/>
          <p:nvPr/>
        </p:nvSpPr>
        <p:spPr>
          <a:xfrm>
            <a:off x="2211454" y="4816507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</a:t>
            </a:r>
            <a:endParaRPr kumimoji="1" lang="ko-Kore-US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0515564-37DA-0ECC-5703-4DBFB26C047B}"/>
              </a:ext>
            </a:extLst>
          </p:cNvPr>
          <p:cNvSpPr/>
          <p:nvPr/>
        </p:nvSpPr>
        <p:spPr>
          <a:xfrm>
            <a:off x="5791200" y="4816507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2</a:t>
            </a:r>
            <a:endParaRPr kumimoji="1" lang="ko-Kore-US" altLang="en-US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B1B8A3-0275-8B02-C052-AA1DF0B1078E}"/>
              </a:ext>
            </a:extLst>
          </p:cNvPr>
          <p:cNvSpPr/>
          <p:nvPr/>
        </p:nvSpPr>
        <p:spPr>
          <a:xfrm>
            <a:off x="9416007" y="617456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4</a:t>
            </a:r>
            <a:endParaRPr kumimoji="1" lang="ko-Kore-US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29AA36B-298C-9B87-A13B-3B3F9894AA0F}"/>
              </a:ext>
            </a:extLst>
          </p:cNvPr>
          <p:cNvSpPr/>
          <p:nvPr/>
        </p:nvSpPr>
        <p:spPr>
          <a:xfrm>
            <a:off x="9416007" y="5917788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3</a:t>
            </a:r>
            <a:endParaRPr kumimoji="1" lang="ko-Kore-US" altLang="en-US" sz="11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C48CD8-5B3D-D131-1985-5E4306586CD4}"/>
              </a:ext>
            </a:extLst>
          </p:cNvPr>
          <p:cNvSpPr/>
          <p:nvPr/>
        </p:nvSpPr>
        <p:spPr>
          <a:xfrm>
            <a:off x="10030856" y="589774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5</a:t>
            </a:r>
            <a:endParaRPr kumimoji="1" lang="ko-Kore-US" altLang="en-US" sz="11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D18E9FA-5EC4-7CAB-5698-305E29EF03FB}"/>
              </a:ext>
            </a:extLst>
          </p:cNvPr>
          <p:cNvSpPr/>
          <p:nvPr/>
        </p:nvSpPr>
        <p:spPr>
          <a:xfrm>
            <a:off x="10311613" y="589774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6</a:t>
            </a:r>
            <a:endParaRPr kumimoji="1" lang="ko-Kore-US" altLang="en-US" sz="11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688B4E9-94F6-E71D-BD68-45401BBE419D}"/>
              </a:ext>
            </a:extLst>
          </p:cNvPr>
          <p:cNvSpPr/>
          <p:nvPr/>
        </p:nvSpPr>
        <p:spPr>
          <a:xfrm>
            <a:off x="10592370" y="588858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7</a:t>
            </a:r>
            <a:endParaRPr kumimoji="1" lang="ko-Kore-US" altLang="en-US" sz="11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F9BB37F-B816-769C-234E-0463A153A94F}"/>
              </a:ext>
            </a:extLst>
          </p:cNvPr>
          <p:cNvSpPr/>
          <p:nvPr/>
        </p:nvSpPr>
        <p:spPr>
          <a:xfrm>
            <a:off x="10850834" y="5880317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8</a:t>
            </a:r>
            <a:endParaRPr kumimoji="1" lang="ko-Kore-US" altLang="en-US" sz="11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25186EF-8054-580D-8B0F-8B33A7D45506}"/>
              </a:ext>
            </a:extLst>
          </p:cNvPr>
          <p:cNvSpPr/>
          <p:nvPr/>
        </p:nvSpPr>
        <p:spPr>
          <a:xfrm>
            <a:off x="11111478" y="5894801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9</a:t>
            </a:r>
            <a:endParaRPr kumimoji="1" lang="ko-Kore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2259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AF1FBCF-ABCB-5854-3358-00B9DAD5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22" y="1116711"/>
            <a:ext cx="7772400" cy="4624578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E5B3B6-68A5-3664-C083-A768D483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65483"/>
              </p:ext>
            </p:extLst>
          </p:nvPr>
        </p:nvGraphicFramePr>
        <p:xfrm>
          <a:off x="113016" y="100687"/>
          <a:ext cx="8702213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447">
                  <a:extLst>
                    <a:ext uri="{9D8B030D-6E8A-4147-A177-3AD203B41FA5}">
                      <a16:colId xmlns:a16="http://schemas.microsoft.com/office/drawing/2014/main" val="3566993673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56883050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244157592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4177552055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147388799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842704146"/>
                    </a:ext>
                  </a:extLst>
                </a:gridCol>
                <a:gridCol w="1072447">
                  <a:extLst>
                    <a:ext uri="{9D8B030D-6E8A-4147-A177-3AD203B41FA5}">
                      <a16:colId xmlns:a16="http://schemas.microsoft.com/office/drawing/2014/main" val="3488340518"/>
                    </a:ext>
                  </a:extLst>
                </a:gridCol>
                <a:gridCol w="1195084">
                  <a:extLst>
                    <a:ext uri="{9D8B030D-6E8A-4147-A177-3AD203B41FA5}">
                      <a16:colId xmlns:a16="http://schemas.microsoft.com/office/drawing/2014/main" val="269058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Page Title</a:t>
                      </a:r>
                      <a:endParaRPr lang="ko-Kore-US" altLang="en-US" sz="12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유저 관리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ID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UI-W-5001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Author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200" dirty="0">
                          <a:latin typeface="+mn-ea"/>
                          <a:ea typeface="+mn-ea"/>
                        </a:rPr>
                        <a:t>김찬영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023.08.05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9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Path</a:t>
                      </a:r>
                      <a:endParaRPr lang="ko-Kore-US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latin typeface="+mn-ea"/>
                          <a:ea typeface="+mn-ea"/>
                        </a:rPr>
                        <a:t>Home &gt;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유저 관리</a:t>
                      </a:r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76113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13EA80C-D4E8-F8C6-B0F9-30FA9C6D0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15252"/>
              </p:ext>
            </p:extLst>
          </p:nvPr>
        </p:nvGraphicFramePr>
        <p:xfrm>
          <a:off x="8897420" y="100687"/>
          <a:ext cx="3181564" cy="5761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951">
                  <a:extLst>
                    <a:ext uri="{9D8B030D-6E8A-4147-A177-3AD203B41FA5}">
                      <a16:colId xmlns:a16="http://schemas.microsoft.com/office/drawing/2014/main" val="1423960643"/>
                    </a:ext>
                  </a:extLst>
                </a:gridCol>
                <a:gridCol w="2883613">
                  <a:extLst>
                    <a:ext uri="{9D8B030D-6E8A-4147-A177-3AD203B41FA5}">
                      <a16:colId xmlns:a16="http://schemas.microsoft.com/office/drawing/2014/main" val="2081505822"/>
                    </a:ext>
                  </a:extLst>
                </a:gridCol>
              </a:tblGrid>
              <a:tr h="39858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ore-US" altLang="en-US" sz="12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US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6970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1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유저 차단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논리적 삭제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버튼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62049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2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유저 활성화 버튼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86294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3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유저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검색 종류 선택 드롭다운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3733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4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유저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검색 내용 입력 필드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7465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5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유저 검색 버튼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22508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6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100" dirty="0">
                          <a:latin typeface="+mn-ea"/>
                          <a:ea typeface="+mn-ea"/>
                        </a:rPr>
                        <a:t>유저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선택 체크박스</a:t>
                      </a:r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47362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7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02911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8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48347"/>
                  </a:ext>
                </a:extLst>
              </a:tr>
              <a:tr h="3797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100" dirty="0">
                          <a:latin typeface="+mn-ea"/>
                          <a:ea typeface="+mn-ea"/>
                        </a:rPr>
                        <a:t>9</a:t>
                      </a:r>
                      <a:endParaRPr lang="ko-Kore-US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03014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Check Point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7008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유저 선택 체크박스를 선택하지 않으면 차단 버튼은 비활성화 된다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56165"/>
                  </a:ext>
                </a:extLst>
              </a:tr>
              <a:tr h="37970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Related ID</a:t>
                      </a:r>
                      <a:endParaRPr lang="ko-Kore-US" altLang="en-US" sz="11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76342"/>
                  </a:ext>
                </a:extLst>
              </a:tr>
              <a:tr h="759414">
                <a:tc gridSpan="2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US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8642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3E7778EE-6AFF-8936-B144-5956D8837582}"/>
              </a:ext>
            </a:extLst>
          </p:cNvPr>
          <p:cNvSpPr/>
          <p:nvPr/>
        </p:nvSpPr>
        <p:spPr>
          <a:xfrm>
            <a:off x="904711" y="245287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</a:t>
            </a:r>
            <a:endParaRPr kumimoji="1" lang="ko-Kore-US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0515564-37DA-0ECC-5703-4DBFB26C047B}"/>
              </a:ext>
            </a:extLst>
          </p:cNvPr>
          <p:cNvSpPr/>
          <p:nvPr/>
        </p:nvSpPr>
        <p:spPr>
          <a:xfrm>
            <a:off x="1369205" y="245287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2</a:t>
            </a:r>
            <a:endParaRPr kumimoji="1" lang="ko-Kore-US" altLang="en-US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B1B8A3-0275-8B02-C052-AA1DF0B1078E}"/>
              </a:ext>
            </a:extLst>
          </p:cNvPr>
          <p:cNvSpPr/>
          <p:nvPr/>
        </p:nvSpPr>
        <p:spPr>
          <a:xfrm>
            <a:off x="5447198" y="245287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4</a:t>
            </a:r>
            <a:endParaRPr kumimoji="1" lang="ko-Kore-US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29AA36B-298C-9B87-A13B-3B3F9894AA0F}"/>
              </a:ext>
            </a:extLst>
          </p:cNvPr>
          <p:cNvSpPr/>
          <p:nvPr/>
        </p:nvSpPr>
        <p:spPr>
          <a:xfrm>
            <a:off x="4698932" y="245287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3</a:t>
            </a:r>
            <a:endParaRPr kumimoji="1" lang="ko-Kore-US" altLang="en-US" sz="11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C48CD8-5B3D-D131-1985-5E4306586CD4}"/>
              </a:ext>
            </a:extLst>
          </p:cNvPr>
          <p:cNvSpPr/>
          <p:nvPr/>
        </p:nvSpPr>
        <p:spPr>
          <a:xfrm>
            <a:off x="7433367" y="2452870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5</a:t>
            </a:r>
            <a:endParaRPr kumimoji="1" lang="ko-Kore-US" altLang="en-US" sz="11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D18E9FA-5EC4-7CAB-5698-305E29EF03FB}"/>
              </a:ext>
            </a:extLst>
          </p:cNvPr>
          <p:cNvSpPr/>
          <p:nvPr/>
        </p:nvSpPr>
        <p:spPr>
          <a:xfrm>
            <a:off x="848957" y="2981435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6</a:t>
            </a:r>
            <a:endParaRPr kumimoji="1" lang="ko-Kore-US" altLang="en-US" sz="11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688B4E9-94F6-E71D-BD68-45401BBE419D}"/>
              </a:ext>
            </a:extLst>
          </p:cNvPr>
          <p:cNvSpPr/>
          <p:nvPr/>
        </p:nvSpPr>
        <p:spPr>
          <a:xfrm>
            <a:off x="10562632" y="5980901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7</a:t>
            </a:r>
            <a:endParaRPr kumimoji="1" lang="ko-Kore-US" altLang="en-US" sz="11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F9BB37F-B816-769C-234E-0463A153A94F}"/>
              </a:ext>
            </a:extLst>
          </p:cNvPr>
          <p:cNvSpPr/>
          <p:nvPr/>
        </p:nvSpPr>
        <p:spPr>
          <a:xfrm>
            <a:off x="10837055" y="5983696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8</a:t>
            </a:r>
            <a:endParaRPr kumimoji="1" lang="ko-Kore-US" altLang="en-US" sz="11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25186EF-8054-580D-8B0F-8B33A7D45506}"/>
              </a:ext>
            </a:extLst>
          </p:cNvPr>
          <p:cNvSpPr/>
          <p:nvPr/>
        </p:nvSpPr>
        <p:spPr>
          <a:xfrm>
            <a:off x="11111478" y="5980901"/>
            <a:ext cx="201168" cy="2011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9</a:t>
            </a:r>
            <a:endParaRPr kumimoji="1" lang="ko-Kore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01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2DE562-C877-20C3-6E15-6B5B6CA9C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84294"/>
              </p:ext>
            </p:extLst>
          </p:nvPr>
        </p:nvGraphicFramePr>
        <p:xfrm>
          <a:off x="604630" y="1451115"/>
          <a:ext cx="10982739" cy="3633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8633">
                  <a:extLst>
                    <a:ext uri="{9D8B030D-6E8A-4147-A177-3AD203B41FA5}">
                      <a16:colId xmlns:a16="http://schemas.microsoft.com/office/drawing/2014/main" val="2721817311"/>
                    </a:ext>
                  </a:extLst>
                </a:gridCol>
                <a:gridCol w="1436047">
                  <a:extLst>
                    <a:ext uri="{9D8B030D-6E8A-4147-A177-3AD203B41FA5}">
                      <a16:colId xmlns:a16="http://schemas.microsoft.com/office/drawing/2014/main" val="644918887"/>
                    </a:ext>
                  </a:extLst>
                </a:gridCol>
                <a:gridCol w="6297531">
                  <a:extLst>
                    <a:ext uri="{9D8B030D-6E8A-4147-A177-3AD203B41FA5}">
                      <a16:colId xmlns:a16="http://schemas.microsoft.com/office/drawing/2014/main" val="3894279925"/>
                    </a:ext>
                  </a:extLst>
                </a:gridCol>
                <a:gridCol w="1790528">
                  <a:extLst>
                    <a:ext uri="{9D8B030D-6E8A-4147-A177-3AD203B41FA5}">
                      <a16:colId xmlns:a16="http://schemas.microsoft.com/office/drawing/2014/main" val="3200600472"/>
                    </a:ext>
                  </a:extLst>
                </a:gridCol>
              </a:tblGrid>
              <a:tr h="3096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</a:rPr>
                        <a:t>Version</a:t>
                      </a:r>
                      <a:endParaRPr lang="ko-Kore-US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ore-US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US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2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ore-US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622119"/>
                  </a:ext>
                </a:extLst>
              </a:tr>
              <a:tr h="3093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000" dirty="0">
                          <a:latin typeface="+mn-ea"/>
                          <a:ea typeface="+mn-ea"/>
                        </a:rPr>
                        <a:t>0.1</a:t>
                      </a:r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000">
                          <a:latin typeface="+mn-ea"/>
                          <a:ea typeface="+mn-ea"/>
                        </a:rPr>
                        <a:t>김찬영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회원가입 기능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동사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명사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형용사 등등 각각에 맞추어 무작위로 선정하는 기능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영단어를 읽어 주는 기능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ore-US" altLang="en-US" sz="1000">
                          <a:latin typeface="+mn-ea"/>
                          <a:ea typeface="+mn-ea"/>
                        </a:rPr>
                        <a:t>영단어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의 뜻을 검색할 수 있는 기능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내가 만든 문장 검증 기능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단어장 기능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문장노트 기능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0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023-07-29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~</a:t>
                      </a:r>
                    </a:p>
                    <a:p>
                      <a:pPr algn="ctr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2023-08-15</a:t>
                      </a:r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8438"/>
                  </a:ext>
                </a:extLst>
              </a:tr>
              <a:tr h="309339"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36021"/>
                  </a:ext>
                </a:extLst>
              </a:tr>
              <a:tr h="309339"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928710"/>
                  </a:ext>
                </a:extLst>
              </a:tr>
              <a:tr h="309339"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952448"/>
                  </a:ext>
                </a:extLst>
              </a:tr>
              <a:tr h="309339"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39654"/>
                  </a:ext>
                </a:extLst>
              </a:tr>
              <a:tr h="309339"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795750"/>
                  </a:ext>
                </a:extLst>
              </a:tr>
              <a:tr h="309339"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681273"/>
                  </a:ext>
                </a:extLst>
              </a:tr>
              <a:tr h="309339"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US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541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83DB76-7078-F999-9E1C-C37F2EA893B2}"/>
              </a:ext>
            </a:extLst>
          </p:cNvPr>
          <p:cNvSpPr txBox="1"/>
          <p:nvPr/>
        </p:nvSpPr>
        <p:spPr>
          <a:xfrm>
            <a:off x="457200" y="457200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3600" b="1" dirty="0">
                <a:latin typeface="+mj-ea"/>
                <a:ea typeface="+mj-ea"/>
              </a:rPr>
              <a:t>History</a:t>
            </a:r>
            <a:endParaRPr kumimoji="1" lang="ko-Kore-US" altLang="en-US" sz="36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4495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CF7013-2163-7D8A-BD5A-184F7780C295}"/>
              </a:ext>
            </a:extLst>
          </p:cNvPr>
          <p:cNvSpPr/>
          <p:nvPr/>
        </p:nvSpPr>
        <p:spPr>
          <a:xfrm>
            <a:off x="3738562" y="1828800"/>
            <a:ext cx="4714875" cy="3200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b="1" dirty="0">
                <a:latin typeface="+mj-ea"/>
                <a:ea typeface="+mj-e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5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467245-D470-11E4-BBF1-2B94E608CA75}"/>
              </a:ext>
            </a:extLst>
          </p:cNvPr>
          <p:cNvSpPr/>
          <p:nvPr/>
        </p:nvSpPr>
        <p:spPr>
          <a:xfrm>
            <a:off x="4953000" y="1103531"/>
            <a:ext cx="22860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dirty="0"/>
              <a:t>ES Project</a:t>
            </a:r>
            <a:endParaRPr kumimoji="1" lang="ko-Kore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D94C1-DEBF-F12E-7E26-55443CE6A510}"/>
              </a:ext>
            </a:extLst>
          </p:cNvPr>
          <p:cNvSpPr txBox="1"/>
          <p:nvPr/>
        </p:nvSpPr>
        <p:spPr>
          <a:xfrm>
            <a:off x="457200" y="4572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3600" b="1" dirty="0">
                <a:latin typeface="+mj-ea"/>
                <a:ea typeface="+mj-ea"/>
              </a:rPr>
              <a:t>Menu Structure</a:t>
            </a:r>
            <a:endParaRPr kumimoji="1" lang="ko-Kore-US" altLang="en-US" sz="3600" b="1">
              <a:latin typeface="+mj-ea"/>
              <a:ea typeface="+mj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DDCE95E-FDE6-C8D0-9116-30E92B963CDD}"/>
              </a:ext>
            </a:extLst>
          </p:cNvPr>
          <p:cNvGrpSpPr/>
          <p:nvPr/>
        </p:nvGrpSpPr>
        <p:grpSpPr>
          <a:xfrm>
            <a:off x="3200400" y="2150829"/>
            <a:ext cx="1828800" cy="1600200"/>
            <a:chOff x="457200" y="2286000"/>
            <a:chExt cx="1828800" cy="16002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28426B-98DC-D185-4286-D2CD80BA41E8}"/>
                </a:ext>
              </a:extLst>
            </p:cNvPr>
            <p:cNvSpPr/>
            <p:nvPr/>
          </p:nvSpPr>
          <p:spPr>
            <a:xfrm>
              <a:off x="457200" y="2286000"/>
              <a:ext cx="1828800" cy="3657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US" altLang="en-US" sz="1300"/>
                <a:t>단어장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8B6AD8-42D4-F3EB-7C20-0FA604C9E3C9}"/>
                </a:ext>
              </a:extLst>
            </p:cNvPr>
            <p:cNvSpPr/>
            <p:nvPr/>
          </p:nvSpPr>
          <p:spPr>
            <a:xfrm>
              <a:off x="457200" y="2697480"/>
              <a:ext cx="1828800" cy="365760"/>
            </a:xfrm>
            <a:prstGeom prst="rect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>
                  <a:solidFill>
                    <a:schemeClr val="tx1"/>
                  </a:solidFill>
                </a:rPr>
                <a:t>단어 목록 조회 및 삭제</a:t>
              </a:r>
              <a:endParaRPr kumimoji="1" lang="ko-Kore-US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C92ED3-D319-8080-E8EC-4C0B30EE8206}"/>
                </a:ext>
              </a:extLst>
            </p:cNvPr>
            <p:cNvSpPr/>
            <p:nvPr/>
          </p:nvSpPr>
          <p:spPr>
            <a:xfrm>
              <a:off x="457200" y="3520440"/>
              <a:ext cx="1828800" cy="365760"/>
            </a:xfrm>
            <a:prstGeom prst="rect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US" altLang="en-US" sz="1300">
                  <a:solidFill>
                    <a:schemeClr val="tx1"/>
                  </a:solidFill>
                </a:rPr>
                <a:t>단어</a:t>
              </a:r>
              <a:r>
                <a:rPr kumimoji="1" lang="ko-KR" altLang="en-US" sz="1300" dirty="0">
                  <a:solidFill>
                    <a:schemeClr val="tx1"/>
                  </a:solidFill>
                </a:rPr>
                <a:t> 암기</a:t>
              </a:r>
              <a:endParaRPr kumimoji="1" lang="ko-Kore-US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986FBB-C7D7-6C3D-5BC8-358420DAD681}"/>
                </a:ext>
              </a:extLst>
            </p:cNvPr>
            <p:cNvSpPr/>
            <p:nvPr/>
          </p:nvSpPr>
          <p:spPr>
            <a:xfrm>
              <a:off x="457200" y="3108960"/>
              <a:ext cx="1828800" cy="365760"/>
            </a:xfrm>
            <a:prstGeom prst="rect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>
                  <a:solidFill>
                    <a:schemeClr val="tx1"/>
                  </a:solidFill>
                </a:rPr>
                <a:t>단어 추가</a:t>
              </a:r>
              <a:endParaRPr kumimoji="1" lang="ko-Kore-US" altLang="en-US" sz="13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0B18C4D-FB41-5316-A71C-CF184A8108BE}"/>
              </a:ext>
            </a:extLst>
          </p:cNvPr>
          <p:cNvGrpSpPr/>
          <p:nvPr/>
        </p:nvGrpSpPr>
        <p:grpSpPr>
          <a:xfrm>
            <a:off x="5257800" y="2150829"/>
            <a:ext cx="1828800" cy="1600200"/>
            <a:chOff x="457200" y="2286000"/>
            <a:chExt cx="1828800" cy="16002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2E5ABCD-5757-F6C6-E864-3CE013AB0411}"/>
                </a:ext>
              </a:extLst>
            </p:cNvPr>
            <p:cNvSpPr/>
            <p:nvPr/>
          </p:nvSpPr>
          <p:spPr>
            <a:xfrm>
              <a:off x="457200" y="2286000"/>
              <a:ext cx="1828800" cy="3657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/>
                <a:t>문장노트</a:t>
              </a:r>
              <a:endParaRPr kumimoji="1" lang="ko-Kore-US" altLang="en-US" sz="13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E71D8DA-751A-AE73-91BD-6BF8691F45CD}"/>
                </a:ext>
              </a:extLst>
            </p:cNvPr>
            <p:cNvSpPr/>
            <p:nvPr/>
          </p:nvSpPr>
          <p:spPr>
            <a:xfrm>
              <a:off x="457200" y="2697480"/>
              <a:ext cx="1828800" cy="365760"/>
            </a:xfrm>
            <a:prstGeom prst="rect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US" altLang="en-US" sz="1300">
                  <a:solidFill>
                    <a:schemeClr val="tx1"/>
                  </a:solidFill>
                </a:rPr>
                <a:t>문장</a:t>
              </a:r>
              <a:r>
                <a:rPr kumimoji="1" lang="ko-KR" altLang="en-US" sz="1300" dirty="0">
                  <a:solidFill>
                    <a:schemeClr val="tx1"/>
                  </a:solidFill>
                </a:rPr>
                <a:t> 조회 및 삭제</a:t>
              </a:r>
              <a:endParaRPr kumimoji="1" lang="ko-Kore-US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060A241-EA10-C734-05A3-E18A684FFBE4}"/>
                </a:ext>
              </a:extLst>
            </p:cNvPr>
            <p:cNvSpPr/>
            <p:nvPr/>
          </p:nvSpPr>
          <p:spPr>
            <a:xfrm>
              <a:off x="457200" y="3520440"/>
              <a:ext cx="1828800" cy="365760"/>
            </a:xfrm>
            <a:prstGeom prst="rect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>
                  <a:solidFill>
                    <a:schemeClr val="tx1"/>
                  </a:solidFill>
                </a:rPr>
                <a:t>문장 암기</a:t>
              </a:r>
              <a:endParaRPr kumimoji="1" lang="ko-Kore-US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39D2BD7-E45E-9E27-1A8F-16AC69E778E3}"/>
                </a:ext>
              </a:extLst>
            </p:cNvPr>
            <p:cNvSpPr/>
            <p:nvPr/>
          </p:nvSpPr>
          <p:spPr>
            <a:xfrm>
              <a:off x="457200" y="3108960"/>
              <a:ext cx="1828800" cy="365760"/>
            </a:xfrm>
            <a:prstGeom prst="rect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>
                  <a:solidFill>
                    <a:schemeClr val="tx1"/>
                  </a:solidFill>
                </a:rPr>
                <a:t>문장 추가</a:t>
              </a:r>
              <a:endParaRPr kumimoji="1" lang="ko-Kore-US" altLang="en-US" sz="13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7A88CAD-7051-9807-A0BD-E3E1715BD27E}"/>
              </a:ext>
            </a:extLst>
          </p:cNvPr>
          <p:cNvGrpSpPr/>
          <p:nvPr/>
        </p:nvGrpSpPr>
        <p:grpSpPr>
          <a:xfrm>
            <a:off x="7315200" y="2150829"/>
            <a:ext cx="1828800" cy="777240"/>
            <a:chOff x="457200" y="2286000"/>
            <a:chExt cx="1828800" cy="7772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777922-E676-0B9F-0BC4-E2D42C13B713}"/>
                </a:ext>
              </a:extLst>
            </p:cNvPr>
            <p:cNvSpPr/>
            <p:nvPr/>
          </p:nvSpPr>
          <p:spPr>
            <a:xfrm>
              <a:off x="457200" y="2286000"/>
              <a:ext cx="1828800" cy="3657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/>
                <a:t>단어 검색</a:t>
              </a:r>
              <a:endParaRPr kumimoji="1" lang="ko-Kore-US" altLang="en-US" sz="130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DBED103-6F91-02B4-F0CE-028CE8DC5DC6}"/>
                </a:ext>
              </a:extLst>
            </p:cNvPr>
            <p:cNvSpPr/>
            <p:nvPr/>
          </p:nvSpPr>
          <p:spPr>
            <a:xfrm>
              <a:off x="457200" y="2697480"/>
              <a:ext cx="1828800" cy="365760"/>
            </a:xfrm>
            <a:prstGeom prst="rect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US" altLang="en-US" sz="1300">
                  <a:solidFill>
                    <a:schemeClr val="tx1"/>
                  </a:solidFill>
                </a:rPr>
                <a:t>단어</a:t>
              </a:r>
              <a:r>
                <a:rPr kumimoji="1" lang="ko-KR" altLang="en-US" sz="1300" dirty="0">
                  <a:solidFill>
                    <a:schemeClr val="tx1"/>
                  </a:solidFill>
                </a:rPr>
                <a:t> 검색</a:t>
              </a:r>
              <a:endParaRPr kumimoji="1" lang="ko-Kore-US" altLang="en-US" sz="130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04991A-D1CE-3F4C-725C-66DD4B556E90}"/>
              </a:ext>
            </a:extLst>
          </p:cNvPr>
          <p:cNvGrpSpPr/>
          <p:nvPr/>
        </p:nvGrpSpPr>
        <p:grpSpPr>
          <a:xfrm>
            <a:off x="9372600" y="2150829"/>
            <a:ext cx="1828800" cy="777240"/>
            <a:chOff x="457200" y="2286000"/>
            <a:chExt cx="1828800" cy="77724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53BA327-D296-D903-36FE-03C1DC59575F}"/>
                </a:ext>
              </a:extLst>
            </p:cNvPr>
            <p:cNvSpPr/>
            <p:nvPr/>
          </p:nvSpPr>
          <p:spPr>
            <a:xfrm>
              <a:off x="457200" y="2286000"/>
              <a:ext cx="1828800" cy="3657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US" altLang="en-US" sz="1300"/>
                <a:t>문장</a:t>
              </a:r>
              <a:r>
                <a:rPr kumimoji="1" lang="ko-KR" altLang="en-US" sz="1300" dirty="0"/>
                <a:t> 검색</a:t>
              </a:r>
              <a:endParaRPr kumimoji="1" lang="ko-Kore-US" altLang="en-US" sz="13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F54E50E-CC73-34F7-8873-ADC2AA8F2B7B}"/>
                </a:ext>
              </a:extLst>
            </p:cNvPr>
            <p:cNvSpPr/>
            <p:nvPr/>
          </p:nvSpPr>
          <p:spPr>
            <a:xfrm>
              <a:off x="457200" y="2697480"/>
              <a:ext cx="1828800" cy="365760"/>
            </a:xfrm>
            <a:prstGeom prst="rect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>
                  <a:solidFill>
                    <a:schemeClr val="tx1"/>
                  </a:solidFill>
                </a:rPr>
                <a:t>문장 검색</a:t>
              </a:r>
              <a:endParaRPr kumimoji="1" lang="ko-Kore-US" altLang="en-US" sz="13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F06D85-C401-8CC0-D7C3-271692E3F03D}"/>
              </a:ext>
            </a:extLst>
          </p:cNvPr>
          <p:cNvGrpSpPr/>
          <p:nvPr/>
        </p:nvGrpSpPr>
        <p:grpSpPr>
          <a:xfrm>
            <a:off x="1143000" y="2150829"/>
            <a:ext cx="1828800" cy="1188720"/>
            <a:chOff x="457200" y="2014436"/>
            <a:chExt cx="1828800" cy="118872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B8741F8-4A9E-AD29-835C-F1E5A65B1981}"/>
                </a:ext>
              </a:extLst>
            </p:cNvPr>
            <p:cNvSpPr/>
            <p:nvPr/>
          </p:nvSpPr>
          <p:spPr>
            <a:xfrm>
              <a:off x="457200" y="2014436"/>
              <a:ext cx="1828800" cy="3657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US" altLang="en-US" sz="1300"/>
                <a:t>홈화면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7058C3F-D5A9-0069-6D27-753441F62CE3}"/>
                </a:ext>
              </a:extLst>
            </p:cNvPr>
            <p:cNvSpPr/>
            <p:nvPr/>
          </p:nvSpPr>
          <p:spPr>
            <a:xfrm>
              <a:off x="457200" y="2425916"/>
              <a:ext cx="1828800" cy="365760"/>
            </a:xfrm>
            <a:prstGeom prst="rect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US" altLang="en-US" sz="130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2926FFE-AA73-57B5-2FCE-6F2588FA4085}"/>
                </a:ext>
              </a:extLst>
            </p:cNvPr>
            <p:cNvSpPr/>
            <p:nvPr/>
          </p:nvSpPr>
          <p:spPr>
            <a:xfrm>
              <a:off x="457200" y="2837396"/>
              <a:ext cx="1828800" cy="365760"/>
            </a:xfrm>
            <a:prstGeom prst="rect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US" altLang="en-US" sz="1300">
                  <a:solidFill>
                    <a:schemeClr val="tx1"/>
                  </a:solidFill>
                </a:rPr>
                <a:t>회원가입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D41A1D-1F14-5F9C-E6C3-3E7983947497}"/>
              </a:ext>
            </a:extLst>
          </p:cNvPr>
          <p:cNvGrpSpPr/>
          <p:nvPr/>
        </p:nvGrpSpPr>
        <p:grpSpPr>
          <a:xfrm>
            <a:off x="1143000" y="4782711"/>
            <a:ext cx="1828800" cy="1188720"/>
            <a:chOff x="457200" y="2286000"/>
            <a:chExt cx="1828800" cy="118872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23AF5B6-81E7-F4F0-C772-A332BB0A7730}"/>
                </a:ext>
              </a:extLst>
            </p:cNvPr>
            <p:cNvSpPr/>
            <p:nvPr/>
          </p:nvSpPr>
          <p:spPr>
            <a:xfrm>
              <a:off x="457200" y="2286000"/>
              <a:ext cx="1828800" cy="3657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US" altLang="en-US" sz="1300"/>
                <a:t>관리자</a:t>
              </a:r>
              <a:r>
                <a:rPr kumimoji="1" lang="ko-KR" altLang="en-US" sz="1300" dirty="0"/>
                <a:t> 설정</a:t>
              </a:r>
              <a:endParaRPr kumimoji="1" lang="ko-Kore-US" altLang="en-US" sz="13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B03EE7-8D8B-62B7-F196-F6645398BB84}"/>
                </a:ext>
              </a:extLst>
            </p:cNvPr>
            <p:cNvSpPr/>
            <p:nvPr/>
          </p:nvSpPr>
          <p:spPr>
            <a:xfrm>
              <a:off x="457200" y="2697480"/>
              <a:ext cx="1828800" cy="365760"/>
            </a:xfrm>
            <a:prstGeom prst="rect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>
                  <a:solidFill>
                    <a:schemeClr val="tx1"/>
                  </a:solidFill>
                </a:rPr>
                <a:t>유저 조회</a:t>
              </a:r>
              <a:endParaRPr kumimoji="1" lang="ko-Kore-US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EBAD09-D397-EFD1-CC36-F19A52B3DC1E}"/>
                </a:ext>
              </a:extLst>
            </p:cNvPr>
            <p:cNvSpPr/>
            <p:nvPr/>
          </p:nvSpPr>
          <p:spPr>
            <a:xfrm>
              <a:off x="457200" y="3108960"/>
              <a:ext cx="1828800" cy="365760"/>
            </a:xfrm>
            <a:prstGeom prst="rect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US" altLang="en-US" sz="1300">
                  <a:solidFill>
                    <a:schemeClr val="tx1"/>
                  </a:solidFill>
                </a:rPr>
                <a:t>유저</a:t>
              </a:r>
              <a:r>
                <a:rPr kumimoji="1" lang="ko-KR" altLang="en-US" sz="1300" dirty="0">
                  <a:solidFill>
                    <a:schemeClr val="tx1"/>
                  </a:solidFill>
                </a:rPr>
                <a:t> 생성</a:t>
              </a:r>
              <a:endParaRPr kumimoji="1" lang="ko-Kore-US" altLang="en-US" sz="13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17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76040-0D97-E9BC-313C-EDC21502CED9}"/>
              </a:ext>
            </a:extLst>
          </p:cNvPr>
          <p:cNvSpPr txBox="1"/>
          <p:nvPr/>
        </p:nvSpPr>
        <p:spPr>
          <a:xfrm>
            <a:off x="457200" y="457200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3600" b="1" dirty="0">
                <a:latin typeface="+mj-ea"/>
                <a:ea typeface="+mj-ea"/>
              </a:rPr>
              <a:t>List of Screen</a:t>
            </a:r>
            <a:endParaRPr kumimoji="1" lang="ko-Kore-US" altLang="en-US" sz="3600" b="1"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F744FC-E5B6-29A5-8D81-B85895747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23405"/>
              </p:ext>
            </p:extLst>
          </p:nvPr>
        </p:nvGraphicFramePr>
        <p:xfrm>
          <a:off x="457200" y="1103531"/>
          <a:ext cx="11277603" cy="4996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0211">
                  <a:extLst>
                    <a:ext uri="{9D8B030D-6E8A-4147-A177-3AD203B41FA5}">
                      <a16:colId xmlns:a16="http://schemas.microsoft.com/office/drawing/2014/main" val="933514430"/>
                    </a:ext>
                  </a:extLst>
                </a:gridCol>
                <a:gridCol w="1190211">
                  <a:extLst>
                    <a:ext uri="{9D8B030D-6E8A-4147-A177-3AD203B41FA5}">
                      <a16:colId xmlns:a16="http://schemas.microsoft.com/office/drawing/2014/main" val="2122337562"/>
                    </a:ext>
                  </a:extLst>
                </a:gridCol>
                <a:gridCol w="1190211">
                  <a:extLst>
                    <a:ext uri="{9D8B030D-6E8A-4147-A177-3AD203B41FA5}">
                      <a16:colId xmlns:a16="http://schemas.microsoft.com/office/drawing/2014/main" val="3574087805"/>
                    </a:ext>
                  </a:extLst>
                </a:gridCol>
                <a:gridCol w="1190211">
                  <a:extLst>
                    <a:ext uri="{9D8B030D-6E8A-4147-A177-3AD203B41FA5}">
                      <a16:colId xmlns:a16="http://schemas.microsoft.com/office/drawing/2014/main" val="2337031453"/>
                    </a:ext>
                  </a:extLst>
                </a:gridCol>
                <a:gridCol w="4800599">
                  <a:extLst>
                    <a:ext uri="{9D8B030D-6E8A-4147-A177-3AD203B41FA5}">
                      <a16:colId xmlns:a16="http://schemas.microsoft.com/office/drawing/2014/main" val="1391326657"/>
                    </a:ext>
                  </a:extLst>
                </a:gridCol>
                <a:gridCol w="1716160">
                  <a:extLst>
                    <a:ext uri="{9D8B030D-6E8A-4147-A177-3AD203B41FA5}">
                      <a16:colId xmlns:a16="http://schemas.microsoft.com/office/drawing/2014/main" val="2766293067"/>
                    </a:ext>
                  </a:extLst>
                </a:gridCol>
              </a:tblGrid>
              <a:tr h="332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Main Menu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Medium Menu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ID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Page Title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Remarks | Related ID</a:t>
                      </a:r>
                      <a:endParaRPr lang="ko-Kore-US" altLang="en-US" sz="9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49436"/>
                  </a:ext>
                </a:extLst>
              </a:tr>
              <a:tr h="274320">
                <a:tc rowSpan="4"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기본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화면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UI-W-1001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홈화면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기본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홈 화면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1222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UI-W-1002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화면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1836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UI-W-1003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화면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183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 찾기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UI-W-1004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찾기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찾기 화면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03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단어장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UI-W-2001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단어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목록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단어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장에 저장한 목록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40198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문장노트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UI-W-3001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문장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목록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문장노트에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저장한 목록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148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UI-W-3002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문장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Modal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문장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노트에 추가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Modal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24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UI-W-3003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문장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수정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Modal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문장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노트에 수정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Modal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2233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AI </a:t>
                      </a:r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UI-W-4001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검색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채팅형</a:t>
                      </a:r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 Chat GPT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검색 기능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9011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ko-Kore-US" altLang="en-US" sz="90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UI-W-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en-US" altLang="ko-Kore-US" sz="900" dirty="0">
                          <a:latin typeface="+mn-ea"/>
                          <a:ea typeface="+mn-ea"/>
                        </a:rPr>
                        <a:t>001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유저 목록</a:t>
                      </a:r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US" altLang="en-US" sz="900" dirty="0">
                          <a:latin typeface="+mn-ea"/>
                          <a:ea typeface="+mn-ea"/>
                        </a:rPr>
                        <a:t>유저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목록 화면</a:t>
                      </a:r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703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304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100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6085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425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285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16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US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7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9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820CF9-3B67-6CB0-440E-DF6E6863851B}"/>
              </a:ext>
            </a:extLst>
          </p:cNvPr>
          <p:cNvSpPr/>
          <p:nvPr/>
        </p:nvSpPr>
        <p:spPr>
          <a:xfrm>
            <a:off x="3738562" y="1828800"/>
            <a:ext cx="4714875" cy="3200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b="1" dirty="0">
                <a:latin typeface="+mj-ea"/>
                <a:ea typeface="+mj-ea"/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2371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FC99C2D-FE5F-BCE3-C5D5-F8E0430DDC28}"/>
              </a:ext>
            </a:extLst>
          </p:cNvPr>
          <p:cNvGrpSpPr/>
          <p:nvPr/>
        </p:nvGrpSpPr>
        <p:grpSpPr>
          <a:xfrm>
            <a:off x="1103243" y="507400"/>
            <a:ext cx="3677478" cy="5843199"/>
            <a:chOff x="457200" y="482063"/>
            <a:chExt cx="3677478" cy="5843199"/>
          </a:xfrm>
        </p:grpSpPr>
        <p:pic>
          <p:nvPicPr>
            <p:cNvPr id="3" name="그림 2" descr="텍스트, 스크린샷, 폰트, 디자인이(가) 표시된 사진&#10;&#10;자동 생성된 설명">
              <a:extLst>
                <a:ext uri="{FF2B5EF4-FFF2-40B4-BE49-F238E27FC236}">
                  <a16:creationId xmlns:a16="http://schemas.microsoft.com/office/drawing/2014/main" id="{C15A2445-3766-9C6B-9F48-394AF4D5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029694"/>
              <a:ext cx="3677478" cy="529556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BC1274-3889-FB1C-B792-1209BE601FA1}"/>
                </a:ext>
              </a:extLst>
            </p:cNvPr>
            <p:cNvSpPr txBox="1"/>
            <p:nvPr/>
          </p:nvSpPr>
          <p:spPr>
            <a:xfrm>
              <a:off x="457200" y="482063"/>
              <a:ext cx="942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US" altLang="en-US" sz="1400" b="1" dirty="0"/>
                <a:t>회원</a:t>
              </a:r>
              <a:r>
                <a:rPr kumimoji="1" lang="ko-KR" altLang="en-US" sz="1400" b="1" dirty="0"/>
                <a:t> 가입</a:t>
              </a:r>
              <a:endParaRPr kumimoji="1" lang="ko-Kore-US" altLang="en-US" sz="140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E76E96C-B267-8D0E-5194-B8D0A0DB962B}"/>
              </a:ext>
            </a:extLst>
          </p:cNvPr>
          <p:cNvGrpSpPr/>
          <p:nvPr/>
        </p:nvGrpSpPr>
        <p:grpSpPr>
          <a:xfrm>
            <a:off x="7511886" y="507400"/>
            <a:ext cx="2914262" cy="5194159"/>
            <a:chOff x="5230756" y="546683"/>
            <a:chExt cx="2914262" cy="5194159"/>
          </a:xfrm>
        </p:grpSpPr>
        <p:pic>
          <p:nvPicPr>
            <p:cNvPr id="7" name="그림 6" descr="텍스트, 스크린샷, 폰트, 디자인이(가) 표시된 사진&#10;&#10;자동 생성된 설명">
              <a:extLst>
                <a:ext uri="{FF2B5EF4-FFF2-40B4-BE49-F238E27FC236}">
                  <a16:creationId xmlns:a16="http://schemas.microsoft.com/office/drawing/2014/main" id="{A3220564-3177-A398-5904-7035F784B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200" y="1029694"/>
              <a:ext cx="2442818" cy="471114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3DA83-D065-54F7-4658-EACF064FC9A6}"/>
                </a:ext>
              </a:extLst>
            </p:cNvPr>
            <p:cNvSpPr txBox="1"/>
            <p:nvPr/>
          </p:nvSpPr>
          <p:spPr>
            <a:xfrm>
              <a:off x="5230756" y="54668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US" altLang="en-US" sz="1400" b="1"/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9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3589F8F-99E9-85CB-C562-113B3F228B53}"/>
              </a:ext>
            </a:extLst>
          </p:cNvPr>
          <p:cNvGrpSpPr/>
          <p:nvPr/>
        </p:nvGrpSpPr>
        <p:grpSpPr>
          <a:xfrm>
            <a:off x="972343" y="746560"/>
            <a:ext cx="2695195" cy="4894257"/>
            <a:chOff x="912708" y="478204"/>
            <a:chExt cx="2695195" cy="4894257"/>
          </a:xfrm>
        </p:grpSpPr>
        <p:pic>
          <p:nvPicPr>
            <p:cNvPr id="5" name="그림 4" descr="텍스트, 스크린샷, 명함, 폰트이(가) 표시된 사진&#10;&#10;자동 생성된 설명">
              <a:extLst>
                <a:ext uri="{FF2B5EF4-FFF2-40B4-BE49-F238E27FC236}">
                  <a16:creationId xmlns:a16="http://schemas.microsoft.com/office/drawing/2014/main" id="{291D6BC5-FF0B-F226-D5E4-1A8FAC0C1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3686" y="1065004"/>
              <a:ext cx="2044217" cy="430745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F43539-6ECF-FFE9-141E-6A7F17C869C6}"/>
                </a:ext>
              </a:extLst>
            </p:cNvPr>
            <p:cNvSpPr txBox="1"/>
            <p:nvPr/>
          </p:nvSpPr>
          <p:spPr>
            <a:xfrm>
              <a:off x="912708" y="478204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US" altLang="en-US" sz="1400" b="1" dirty="0"/>
                <a:t>비밀번호</a:t>
              </a:r>
              <a:r>
                <a:rPr kumimoji="1" lang="ko-KR" altLang="en-US" sz="1400" b="1" dirty="0"/>
                <a:t> 찾기</a:t>
              </a:r>
              <a:endParaRPr kumimoji="1" lang="ko-Kore-US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1754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BA51DD-16E3-4014-7052-4205DEDFE19D}"/>
              </a:ext>
            </a:extLst>
          </p:cNvPr>
          <p:cNvSpPr/>
          <p:nvPr/>
        </p:nvSpPr>
        <p:spPr>
          <a:xfrm>
            <a:off x="3738562" y="1828800"/>
            <a:ext cx="4714875" cy="3200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b="1" dirty="0">
                <a:latin typeface="+mj-ea"/>
                <a:ea typeface="+mj-ea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01700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1374</Words>
  <Application>Microsoft Macintosh PowerPoint</Application>
  <PresentationFormat>와이드스크린</PresentationFormat>
  <Paragraphs>700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김찬영</dc:creator>
  <cp:lastModifiedBy>김찬영</cp:lastModifiedBy>
  <cp:revision>14</cp:revision>
  <dcterms:created xsi:type="dcterms:W3CDTF">2023-07-29T03:19:24Z</dcterms:created>
  <dcterms:modified xsi:type="dcterms:W3CDTF">2023-08-05T13:07:22Z</dcterms:modified>
</cp:coreProperties>
</file>