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>
        <p:scale>
          <a:sx n="42" d="100"/>
          <a:sy n="42" d="100"/>
        </p:scale>
        <p:origin x="1980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274321"/>
            <a:ext cx="8368200" cy="563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How the System Works</a:t>
            </a:r>
            <a:endParaRPr sz="32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005840"/>
            <a:ext cx="8368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Inputs:</a:t>
            </a:r>
            <a:endParaRPr lang="en-US" sz="2000" dirty="0"/>
          </a:p>
          <a:p>
            <a:pPr lvl="1"/>
            <a:r>
              <a:rPr lang="en-US" sz="1800" dirty="0"/>
              <a:t>Real-time customer data: payment history, credit utilization, missed payments</a:t>
            </a:r>
          </a:p>
          <a:p>
            <a:pPr lvl="1"/>
            <a:r>
              <a:rPr lang="en-US" sz="1800" dirty="0"/>
              <a:t>External sources: credit bureau reports, income signals, transactional behavior</a:t>
            </a:r>
          </a:p>
          <a:p>
            <a:r>
              <a:rPr lang="en-US" sz="2000" b="1" dirty="0"/>
              <a:t>Decision Logic:</a:t>
            </a:r>
            <a:endParaRPr lang="en-US" sz="2000" dirty="0"/>
          </a:p>
          <a:p>
            <a:pPr lvl="1"/>
            <a:r>
              <a:rPr lang="en-US" sz="1800" dirty="0"/>
              <a:t>Predictive model (logistic regression or similar) estimates delinquency risk</a:t>
            </a:r>
          </a:p>
          <a:p>
            <a:pPr lvl="1"/>
            <a:r>
              <a:rPr lang="en-US" sz="1800" dirty="0"/>
              <a:t>Business rules and thresholds identify at-risk segments</a:t>
            </a:r>
          </a:p>
          <a:p>
            <a:pPr lvl="1"/>
            <a:r>
              <a:rPr lang="en-US" sz="1800" dirty="0"/>
              <a:t>Risk tiering determines priority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170ED2-2758-967A-E80A-5F930A86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" y="930295"/>
            <a:ext cx="856488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sends SMS/email reminders to moderate-risk customers</a:t>
            </a: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Offers financial counseling or payment restructuring options for high-risk groups</a:t>
            </a: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Escalates severe risk cases to human collections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Loop: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tracks customer responses to outreach (repayment, non- response)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Feedback is used to retrain the model and optimize future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Continuous evaluation of success metrics (delinquency rate, engagement)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2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Role of Agentic AI</a:t>
            </a: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04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S" sz="2000" dirty="0"/>
              <a:t>Agentic AI – Autonomy vs. Human Oversight</a:t>
            </a:r>
            <a:endParaRPr lang="en-GB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EA62BD-E892-20EC-8AB7-5EB065AFF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3437"/>
              </p:ext>
            </p:extLst>
          </p:nvPr>
        </p:nvGraphicFramePr>
        <p:xfrm>
          <a:off x="387350" y="1830226"/>
          <a:ext cx="8369300" cy="28552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184650">
                  <a:extLst>
                    <a:ext uri="{9D8B030D-6E8A-4147-A177-3AD203B41FA5}">
                      <a16:colId xmlns:a16="http://schemas.microsoft.com/office/drawing/2014/main" val="3159470584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3927834051"/>
                    </a:ext>
                  </a:extLst>
                </a:gridCol>
              </a:tblGrid>
              <a:tr h="448855">
                <a:tc>
                  <a:txBody>
                    <a:bodyPr/>
                    <a:lstStyle/>
                    <a:p>
                      <a:r>
                        <a:rPr lang="en-IN" sz="1600" b="1" dirty="0"/>
                        <a:t>Autonomous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Human Oversight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5310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600" dirty="0"/>
                        <a:t>Sending payment reminders via SMS or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Approving or modifying hardship plans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34034"/>
                  </a:ext>
                </a:extLst>
              </a:tr>
              <a:tr h="448855">
                <a:tc>
                  <a:txBody>
                    <a:bodyPr/>
                    <a:lstStyle/>
                    <a:p>
                      <a:r>
                        <a:rPr lang="en-US" sz="1600"/>
                        <a:t>Risk scoring using predictive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Reviewing disputed or edge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60385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600"/>
                        <a:t>Offering standard debt education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Handling legal or compliance-sensitive escalations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64657"/>
                  </a:ext>
                </a:extLst>
              </a:tr>
              <a:tr h="763054">
                <a:tc>
                  <a:txBody>
                    <a:bodyPr/>
                    <a:lstStyle/>
                    <a:p>
                      <a:r>
                        <a:rPr lang="en-US" sz="1600"/>
                        <a:t>Adjusting contact frequency based on engagement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Making exceptions based on customer-specific circumstances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20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167641"/>
            <a:ext cx="8368200" cy="777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Responsible AI Guardrails</a:t>
            </a:r>
            <a:endParaRPr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E5E4AE-86C6-BA1F-743F-FFB0952D1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900" y="1045876"/>
            <a:ext cx="82232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Fairness Checks: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audits to detect and mitigate bias across age, income, gender, geography.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Explainability Requirements: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interpretable models (e.g., logistic regression); apply SHAP for complex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Regulatory Compliance: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with ECOA, GDPR, FCRA, FCA — maintain audit trails and model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Human-in-the-Loop: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 human approval for high-impact or borderline decisions (e.g., credit limit reductions, hardship denials).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Expected Business Impact</a:t>
            </a:r>
            <a:endParaRPr sz="32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8368200" cy="3195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dirty="0"/>
              <a:t>Business Outcomes (Quantitative):</a:t>
            </a:r>
            <a:endParaRPr lang="en-US" sz="2000" dirty="0"/>
          </a:p>
          <a:p>
            <a:r>
              <a:rPr lang="en-US" dirty="0"/>
              <a:t>20–25% reduction in 30+ day delinquency</a:t>
            </a:r>
          </a:p>
          <a:p>
            <a:r>
              <a:rPr lang="en-US" dirty="0"/>
              <a:t>Increased repayment rates by ~15% in high-risk segments</a:t>
            </a:r>
          </a:p>
          <a:p>
            <a:r>
              <a:rPr lang="en-US" dirty="0"/>
              <a:t>Estimated 30% cost reduction in manual collections efforts</a:t>
            </a:r>
          </a:p>
          <a:p>
            <a:pPr marL="114300" indent="0">
              <a:buNone/>
            </a:pPr>
            <a:r>
              <a:rPr lang="en-US" sz="2000" b="1" dirty="0"/>
              <a:t>Customer Outcomes (Qualitative):</a:t>
            </a:r>
            <a:endParaRPr lang="en-US" sz="2000" dirty="0"/>
          </a:p>
          <a:p>
            <a:r>
              <a:rPr lang="en-US" dirty="0"/>
              <a:t>Improved trust through proactive and respectful outreach</a:t>
            </a:r>
          </a:p>
          <a:p>
            <a:r>
              <a:rPr lang="en-US" dirty="0"/>
              <a:t>Enhanced fairness by avoiding one-size-fits-all decisions</a:t>
            </a:r>
          </a:p>
          <a:p>
            <a:r>
              <a:rPr lang="en-US" dirty="0"/>
              <a:t>Scalable personalization to support growing customer base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A23C-2D8E-2300-C40D-02F54D36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Risks &amp; Mitigation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1C6B-991A-1BDC-B1B2-A07B8C8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341120"/>
            <a:ext cx="8368200" cy="3566160"/>
          </a:xfrm>
        </p:spPr>
        <p:txBody>
          <a:bodyPr/>
          <a:lstStyle/>
          <a:p>
            <a:r>
              <a:rPr lang="en-US" sz="2000" b="1" dirty="0"/>
              <a:t>Purpose:</a:t>
            </a:r>
            <a:r>
              <a:rPr lang="en-US" sz="2000" dirty="0"/>
              <a:t> </a:t>
            </a:r>
            <a:r>
              <a:rPr lang="en-US" dirty="0"/>
              <a:t>Shows you're aware of limitations and how you plan to control them.</a:t>
            </a:r>
          </a:p>
          <a:p>
            <a:r>
              <a:rPr lang="en-US" sz="2000" b="1" dirty="0"/>
              <a:t>Contents:</a:t>
            </a:r>
            <a:endParaRPr lang="en-US" sz="2000" dirty="0"/>
          </a:p>
          <a:p>
            <a:pPr lvl="1"/>
            <a:r>
              <a:rPr lang="en-US" sz="1800" b="1" dirty="0"/>
              <a:t>Risk:</a:t>
            </a:r>
            <a:r>
              <a:rPr lang="en-US" sz="1800" dirty="0"/>
              <a:t> Bias from incomplete data</a:t>
            </a:r>
            <a:br>
              <a:rPr lang="en-US" sz="1800" dirty="0"/>
            </a:br>
            <a:r>
              <a:rPr lang="en-US" sz="1800" b="1" dirty="0"/>
              <a:t>Mitigation:</a:t>
            </a:r>
            <a:r>
              <a:rPr lang="en-US" sz="1800" dirty="0"/>
              <a:t> Use representative, diverse datasets</a:t>
            </a:r>
          </a:p>
          <a:p>
            <a:pPr lvl="1"/>
            <a:r>
              <a:rPr lang="en-US" sz="1800" b="1" dirty="0"/>
              <a:t>Risk:</a:t>
            </a:r>
            <a:r>
              <a:rPr lang="en-US" sz="1800" dirty="0"/>
              <a:t> Over-automation leading to customer dissatisfaction</a:t>
            </a:r>
            <a:br>
              <a:rPr lang="en-US" sz="1800" dirty="0"/>
            </a:br>
            <a:r>
              <a:rPr lang="en-US" sz="1800" b="1" dirty="0"/>
              <a:t>Mitigation:</a:t>
            </a:r>
            <a:r>
              <a:rPr lang="en-US" sz="1800" dirty="0"/>
              <a:t> Human-in-the-loop for sensitive actions</a:t>
            </a:r>
          </a:p>
          <a:p>
            <a:pPr lvl="1"/>
            <a:r>
              <a:rPr lang="en-US" sz="1800" b="1" dirty="0"/>
              <a:t>Risk:</a:t>
            </a:r>
            <a:r>
              <a:rPr lang="en-US" sz="1800" dirty="0"/>
              <a:t> Compliance drift over time</a:t>
            </a:r>
            <a:br>
              <a:rPr lang="en-US" sz="1800" dirty="0"/>
            </a:br>
            <a:r>
              <a:rPr lang="en-US" sz="1800" b="1" dirty="0"/>
              <a:t>Mitigation:</a:t>
            </a:r>
            <a:r>
              <a:rPr lang="en-US" sz="1800" dirty="0"/>
              <a:t> Regular audits and governance reviews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2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Summary of Vision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/>
              <a:t>A Responsible, Scalable AI Collections System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Empowers </a:t>
            </a:r>
            <a:r>
              <a:rPr lang="en-US" dirty="0" err="1"/>
              <a:t>Geldium</a:t>
            </a:r>
            <a:r>
              <a:rPr lang="en-US" dirty="0"/>
              <a:t> to act on predictive insights in real-time</a:t>
            </a:r>
          </a:p>
          <a:p>
            <a:r>
              <a:rPr lang="en-US" dirty="0"/>
              <a:t>Balances automation with ethical oversight</a:t>
            </a:r>
          </a:p>
          <a:p>
            <a:r>
              <a:rPr lang="en-US" dirty="0"/>
              <a:t>Drives business performance while protecting customer relationships</a:t>
            </a:r>
          </a:p>
          <a:p>
            <a:r>
              <a:rPr lang="en-US" dirty="0"/>
              <a:t>Sets a model for responsible AI adoption in financial services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686</Words>
  <Application>Microsoft Office PowerPoint</Application>
  <PresentationFormat>On-screen Show (16:9)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Roboto</vt:lpstr>
      <vt:lpstr>Arial</vt:lpstr>
      <vt:lpstr>Marina</vt:lpstr>
      <vt:lpstr>AI-Powered Collections Strategy</vt:lpstr>
      <vt:lpstr>How the System Works</vt:lpstr>
      <vt:lpstr>PowerPoint Presentation</vt:lpstr>
      <vt:lpstr>Role of Agentic AI</vt:lpstr>
      <vt:lpstr>Responsible AI Guardrails</vt:lpstr>
      <vt:lpstr>Expected Business Impact</vt:lpstr>
      <vt:lpstr>Risks &amp; Mitigation Strategies</vt:lpstr>
      <vt:lpstr>Summary of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Teju reddy</cp:lastModifiedBy>
  <cp:revision>3</cp:revision>
  <dcterms:modified xsi:type="dcterms:W3CDTF">2025-07-29T07:17:46Z</dcterms:modified>
</cp:coreProperties>
</file>