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0" r:id="rId3"/>
    <p:sldId id="259" r:id="rId4"/>
    <p:sldId id="260" r:id="rId5"/>
    <p:sldId id="261" r:id="rId6"/>
    <p:sldId id="267" r:id="rId7"/>
    <p:sldId id="262" r:id="rId8"/>
    <p:sldId id="263" r:id="rId9"/>
    <p:sldId id="268" r:id="rId10"/>
    <p:sldId id="257" r:id="rId11"/>
    <p:sldId id="258" r:id="rId12"/>
    <p:sldId id="264" r:id="rId13"/>
    <p:sldId id="269" r:id="rId14"/>
    <p:sldId id="265" r:id="rId15"/>
    <p:sldId id="266"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Canva Sans Bold" panose="020B0604020202020204" charset="0"/>
      <p:regular r:id="rId22"/>
    </p:embeddedFont>
    <p:embeddedFont>
      <p:font typeface="Georgia Pro Bold" panose="020B0604020202020204" charset="0"/>
      <p:regular r:id="rId23"/>
    </p:embeddedFont>
    <p:embeddedFont>
      <p:font typeface="Georgia Pro Italics" panose="020B0604020202020204" charset="0"/>
      <p:regular r:id="rId24"/>
    </p:embeddedFont>
    <p:embeddedFont>
      <p:font typeface="Gill Sans MT" panose="020B0502020104020203" pitchFamily="34" charset="0"/>
      <p:regular r:id="rId25"/>
      <p:bold r:id="rId26"/>
      <p:italic r:id="rId27"/>
      <p:boldItalic r:id="rId28"/>
    </p:embeddedFont>
    <p:embeddedFont>
      <p:font typeface="Glacial Indifference" panose="020B0604020202020204" charset="0"/>
      <p:regular r:id="rId29"/>
    </p:embeddedFont>
    <p:embeddedFont>
      <p:font typeface="Glacial Indifference Bold" panose="020B0604020202020204" charset="0"/>
      <p:regular r:id="rId30"/>
    </p:embeddedFont>
    <p:embeddedFont>
      <p:font typeface="Glacial Indifference Bold Italics" panose="020B0604020202020204" charset="0"/>
      <p:regular r:id="rId31"/>
    </p:embeddedFont>
    <p:embeddedFont>
      <p:font typeface="Glacial Indifference Italics"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208" autoAdjust="0"/>
  </p:normalViewPr>
  <p:slideViewPr>
    <p:cSldViewPr>
      <p:cViewPr varScale="1">
        <p:scale>
          <a:sx n="53" d="100"/>
          <a:sy n="53" d="100"/>
        </p:scale>
        <p:origin x="82" y="2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57151" y="-52485"/>
            <a:ext cx="18345146" cy="339430"/>
            <a:chOff x="0" y="0"/>
            <a:chExt cx="8211196" cy="134610"/>
          </a:xfrm>
        </p:grpSpPr>
        <p:sp>
          <p:nvSpPr>
            <p:cNvPr id="3" name="Freeform 3"/>
            <p:cNvSpPr/>
            <p:nvPr/>
          </p:nvSpPr>
          <p:spPr>
            <a:xfrm>
              <a:off x="0" y="0"/>
              <a:ext cx="8211196" cy="134610"/>
            </a:xfrm>
            <a:custGeom>
              <a:avLst/>
              <a:gdLst/>
              <a:ahLst/>
              <a:cxnLst/>
              <a:rect l="l" t="t" r="r" b="b"/>
              <a:pathLst>
                <a:path w="8211196" h="134610">
                  <a:moveTo>
                    <a:pt x="12713" y="0"/>
                  </a:moveTo>
                  <a:lnTo>
                    <a:pt x="8198483" y="0"/>
                  </a:lnTo>
                  <a:cubicBezTo>
                    <a:pt x="8205504" y="0"/>
                    <a:pt x="8211196" y="5692"/>
                    <a:pt x="8211196" y="12713"/>
                  </a:cubicBezTo>
                  <a:lnTo>
                    <a:pt x="8211196" y="121897"/>
                  </a:lnTo>
                  <a:cubicBezTo>
                    <a:pt x="8211196" y="128918"/>
                    <a:pt x="8205504" y="134610"/>
                    <a:pt x="8198483" y="134610"/>
                  </a:cubicBezTo>
                  <a:lnTo>
                    <a:pt x="12713" y="134610"/>
                  </a:lnTo>
                  <a:cubicBezTo>
                    <a:pt x="5692" y="134610"/>
                    <a:pt x="0" y="128918"/>
                    <a:pt x="0" y="121897"/>
                  </a:cubicBezTo>
                  <a:lnTo>
                    <a:pt x="0" y="12713"/>
                  </a:lnTo>
                  <a:cubicBezTo>
                    <a:pt x="0" y="5692"/>
                    <a:pt x="5692" y="0"/>
                    <a:pt x="12713" y="0"/>
                  </a:cubicBezTo>
                  <a:close/>
                </a:path>
              </a:pathLst>
            </a:custGeom>
            <a:solidFill>
              <a:srgbClr val="072654"/>
            </a:solidFill>
          </p:spPr>
        </p:sp>
        <p:sp>
          <p:nvSpPr>
            <p:cNvPr id="4" name="TextBox 4"/>
            <p:cNvSpPr txBox="1"/>
            <p:nvPr/>
          </p:nvSpPr>
          <p:spPr>
            <a:xfrm>
              <a:off x="0" y="-38100"/>
              <a:ext cx="8211196" cy="172710"/>
            </a:xfrm>
            <a:prstGeom prst="rect">
              <a:avLst/>
            </a:prstGeom>
          </p:spPr>
          <p:txBody>
            <a:bodyPr lIns="47443" tIns="47443" rIns="47443" bIns="47443" rtlCol="0" anchor="ctr"/>
            <a:lstStyle/>
            <a:p>
              <a:pPr algn="ctr">
                <a:lnSpc>
                  <a:spcPts val="1830"/>
                </a:lnSpc>
              </a:pPr>
              <a:endParaRPr/>
            </a:p>
          </p:txBody>
        </p:sp>
      </p:grpSp>
      <p:grpSp>
        <p:nvGrpSpPr>
          <p:cNvPr id="5" name="Group 5"/>
          <p:cNvGrpSpPr/>
          <p:nvPr/>
        </p:nvGrpSpPr>
        <p:grpSpPr>
          <a:xfrm>
            <a:off x="0" y="10000055"/>
            <a:ext cx="18288000" cy="286945"/>
            <a:chOff x="0" y="0"/>
            <a:chExt cx="7576362" cy="113796"/>
          </a:xfrm>
        </p:grpSpPr>
        <p:sp>
          <p:nvSpPr>
            <p:cNvPr id="6" name="Freeform 6"/>
            <p:cNvSpPr/>
            <p:nvPr/>
          </p:nvSpPr>
          <p:spPr>
            <a:xfrm>
              <a:off x="0" y="0"/>
              <a:ext cx="7576362" cy="113796"/>
            </a:xfrm>
            <a:custGeom>
              <a:avLst/>
              <a:gdLst/>
              <a:ahLst/>
              <a:cxnLst/>
              <a:rect l="l" t="t" r="r" b="b"/>
              <a:pathLst>
                <a:path w="7576362" h="113796">
                  <a:moveTo>
                    <a:pt x="13778" y="0"/>
                  </a:moveTo>
                  <a:lnTo>
                    <a:pt x="7562584" y="0"/>
                  </a:lnTo>
                  <a:cubicBezTo>
                    <a:pt x="7570194" y="0"/>
                    <a:pt x="7576362" y="6169"/>
                    <a:pt x="7576362" y="13778"/>
                  </a:cubicBezTo>
                  <a:lnTo>
                    <a:pt x="7576362" y="100017"/>
                  </a:lnTo>
                  <a:cubicBezTo>
                    <a:pt x="7576362" y="107627"/>
                    <a:pt x="7570194" y="113796"/>
                    <a:pt x="7562584" y="113796"/>
                  </a:cubicBezTo>
                  <a:lnTo>
                    <a:pt x="13778" y="113796"/>
                  </a:lnTo>
                  <a:cubicBezTo>
                    <a:pt x="6169" y="113796"/>
                    <a:pt x="0" y="107627"/>
                    <a:pt x="0" y="100017"/>
                  </a:cubicBezTo>
                  <a:lnTo>
                    <a:pt x="0" y="13778"/>
                  </a:lnTo>
                  <a:cubicBezTo>
                    <a:pt x="0" y="6169"/>
                    <a:pt x="6169" y="0"/>
                    <a:pt x="13778" y="0"/>
                  </a:cubicBezTo>
                  <a:close/>
                </a:path>
              </a:pathLst>
            </a:custGeom>
            <a:solidFill>
              <a:srgbClr val="072654"/>
            </a:solidFill>
          </p:spPr>
        </p:sp>
        <p:sp>
          <p:nvSpPr>
            <p:cNvPr id="7" name="TextBox 7"/>
            <p:cNvSpPr txBox="1"/>
            <p:nvPr/>
          </p:nvSpPr>
          <p:spPr>
            <a:xfrm>
              <a:off x="0" y="-38100"/>
              <a:ext cx="7576362" cy="151896"/>
            </a:xfrm>
            <a:prstGeom prst="rect">
              <a:avLst/>
            </a:prstGeom>
          </p:spPr>
          <p:txBody>
            <a:bodyPr lIns="47443" tIns="47443" rIns="47443" bIns="47443" rtlCol="0" anchor="ctr"/>
            <a:lstStyle/>
            <a:p>
              <a:pPr algn="ctr">
                <a:lnSpc>
                  <a:spcPts val="1830"/>
                </a:lnSpc>
              </a:pPr>
              <a:endParaRPr/>
            </a:p>
          </p:txBody>
        </p:sp>
      </p:grpSp>
      <p:grpSp>
        <p:nvGrpSpPr>
          <p:cNvPr id="8" name="Group 8"/>
          <p:cNvGrpSpPr/>
          <p:nvPr/>
        </p:nvGrpSpPr>
        <p:grpSpPr>
          <a:xfrm rot="-5400000">
            <a:off x="-5030935" y="4973785"/>
            <a:ext cx="10287000" cy="339430"/>
            <a:chOff x="0" y="0"/>
            <a:chExt cx="4339754" cy="134610"/>
          </a:xfrm>
        </p:grpSpPr>
        <p:sp>
          <p:nvSpPr>
            <p:cNvPr id="9" name="Freeform 9"/>
            <p:cNvSpPr/>
            <p:nvPr/>
          </p:nvSpPr>
          <p:spPr>
            <a:xfrm>
              <a:off x="0" y="0"/>
              <a:ext cx="4339754" cy="134610"/>
            </a:xfrm>
            <a:custGeom>
              <a:avLst/>
              <a:gdLst/>
              <a:ahLst/>
              <a:cxnLst/>
              <a:rect l="l" t="t" r="r" b="b"/>
              <a:pathLst>
                <a:path w="4339754" h="134610">
                  <a:moveTo>
                    <a:pt x="24054" y="0"/>
                  </a:moveTo>
                  <a:lnTo>
                    <a:pt x="4315700" y="0"/>
                  </a:lnTo>
                  <a:cubicBezTo>
                    <a:pt x="4322079" y="0"/>
                    <a:pt x="4328197" y="2534"/>
                    <a:pt x="4332708" y="7045"/>
                  </a:cubicBezTo>
                  <a:cubicBezTo>
                    <a:pt x="4337219" y="11556"/>
                    <a:pt x="4339754" y="17675"/>
                    <a:pt x="4339754" y="24054"/>
                  </a:cubicBezTo>
                  <a:lnTo>
                    <a:pt x="4339754" y="110556"/>
                  </a:lnTo>
                  <a:cubicBezTo>
                    <a:pt x="4339754" y="123840"/>
                    <a:pt x="4328984" y="134610"/>
                    <a:pt x="4315700" y="134610"/>
                  </a:cubicBezTo>
                  <a:lnTo>
                    <a:pt x="24054" y="134610"/>
                  </a:lnTo>
                  <a:cubicBezTo>
                    <a:pt x="10769" y="134610"/>
                    <a:pt x="0" y="123840"/>
                    <a:pt x="0" y="110556"/>
                  </a:cubicBezTo>
                  <a:lnTo>
                    <a:pt x="0" y="24054"/>
                  </a:lnTo>
                  <a:cubicBezTo>
                    <a:pt x="0" y="10769"/>
                    <a:pt x="10769" y="0"/>
                    <a:pt x="24054" y="0"/>
                  </a:cubicBezTo>
                  <a:close/>
                </a:path>
              </a:pathLst>
            </a:custGeom>
            <a:solidFill>
              <a:srgbClr val="072654"/>
            </a:solidFill>
          </p:spPr>
        </p:sp>
        <p:sp>
          <p:nvSpPr>
            <p:cNvPr id="10" name="TextBox 10"/>
            <p:cNvSpPr txBox="1"/>
            <p:nvPr/>
          </p:nvSpPr>
          <p:spPr>
            <a:xfrm>
              <a:off x="0" y="-38100"/>
              <a:ext cx="4339754" cy="172710"/>
            </a:xfrm>
            <a:prstGeom prst="rect">
              <a:avLst/>
            </a:prstGeom>
          </p:spPr>
          <p:txBody>
            <a:bodyPr lIns="47443" tIns="47443" rIns="47443" bIns="47443" rtlCol="0" anchor="ctr"/>
            <a:lstStyle/>
            <a:p>
              <a:pPr algn="ctr">
                <a:lnSpc>
                  <a:spcPts val="1830"/>
                </a:lnSpc>
              </a:pPr>
              <a:endParaRPr/>
            </a:p>
          </p:txBody>
        </p:sp>
      </p:grpSp>
      <p:grpSp>
        <p:nvGrpSpPr>
          <p:cNvPr id="11" name="Group 11"/>
          <p:cNvGrpSpPr/>
          <p:nvPr/>
        </p:nvGrpSpPr>
        <p:grpSpPr>
          <a:xfrm rot="-5400000">
            <a:off x="13001027" y="4947543"/>
            <a:ext cx="10287000" cy="286945"/>
            <a:chOff x="0" y="0"/>
            <a:chExt cx="4079576" cy="113796"/>
          </a:xfrm>
        </p:grpSpPr>
        <p:sp>
          <p:nvSpPr>
            <p:cNvPr id="12" name="Freeform 12"/>
            <p:cNvSpPr/>
            <p:nvPr/>
          </p:nvSpPr>
          <p:spPr>
            <a:xfrm>
              <a:off x="0" y="0"/>
              <a:ext cx="4079576" cy="113796"/>
            </a:xfrm>
            <a:custGeom>
              <a:avLst/>
              <a:gdLst/>
              <a:ahLst/>
              <a:cxnLst/>
              <a:rect l="l" t="t" r="r" b="b"/>
              <a:pathLst>
                <a:path w="4079576" h="113796">
                  <a:moveTo>
                    <a:pt x="25588" y="0"/>
                  </a:moveTo>
                  <a:lnTo>
                    <a:pt x="4053988" y="0"/>
                  </a:lnTo>
                  <a:cubicBezTo>
                    <a:pt x="4060775" y="0"/>
                    <a:pt x="4067283" y="2696"/>
                    <a:pt x="4072082" y="7495"/>
                  </a:cubicBezTo>
                  <a:cubicBezTo>
                    <a:pt x="4076880" y="12293"/>
                    <a:pt x="4079576" y="18802"/>
                    <a:pt x="4079576" y="25588"/>
                  </a:cubicBezTo>
                  <a:lnTo>
                    <a:pt x="4079576" y="88207"/>
                  </a:lnTo>
                  <a:cubicBezTo>
                    <a:pt x="4079576" y="94994"/>
                    <a:pt x="4076880" y="101502"/>
                    <a:pt x="4072082" y="106301"/>
                  </a:cubicBezTo>
                  <a:cubicBezTo>
                    <a:pt x="4067283" y="111100"/>
                    <a:pt x="4060775" y="113796"/>
                    <a:pt x="4053988" y="113796"/>
                  </a:cubicBezTo>
                  <a:lnTo>
                    <a:pt x="25588" y="113796"/>
                  </a:lnTo>
                  <a:cubicBezTo>
                    <a:pt x="18802" y="113796"/>
                    <a:pt x="12293" y="111100"/>
                    <a:pt x="7495" y="106301"/>
                  </a:cubicBezTo>
                  <a:cubicBezTo>
                    <a:pt x="2696" y="101502"/>
                    <a:pt x="0" y="94994"/>
                    <a:pt x="0" y="88207"/>
                  </a:cubicBezTo>
                  <a:lnTo>
                    <a:pt x="0" y="25588"/>
                  </a:lnTo>
                  <a:cubicBezTo>
                    <a:pt x="0" y="18802"/>
                    <a:pt x="2696" y="12293"/>
                    <a:pt x="7495" y="7495"/>
                  </a:cubicBezTo>
                  <a:cubicBezTo>
                    <a:pt x="12293" y="2696"/>
                    <a:pt x="18802" y="0"/>
                    <a:pt x="25588" y="0"/>
                  </a:cubicBezTo>
                  <a:close/>
                </a:path>
              </a:pathLst>
            </a:custGeom>
            <a:solidFill>
              <a:srgbClr val="072654"/>
            </a:solidFill>
          </p:spPr>
        </p:sp>
        <p:sp>
          <p:nvSpPr>
            <p:cNvPr id="13" name="TextBox 13"/>
            <p:cNvSpPr txBox="1"/>
            <p:nvPr/>
          </p:nvSpPr>
          <p:spPr>
            <a:xfrm>
              <a:off x="0" y="-38100"/>
              <a:ext cx="4079576" cy="151896"/>
            </a:xfrm>
            <a:prstGeom prst="rect">
              <a:avLst/>
            </a:prstGeom>
          </p:spPr>
          <p:txBody>
            <a:bodyPr lIns="47443" tIns="47443" rIns="47443" bIns="47443" rtlCol="0" anchor="ctr"/>
            <a:lstStyle/>
            <a:p>
              <a:pPr algn="ctr">
                <a:lnSpc>
                  <a:spcPts val="1830"/>
                </a:lnSpc>
              </a:pPr>
              <a:endParaRPr/>
            </a:p>
          </p:txBody>
        </p:sp>
      </p:grpSp>
      <p:sp>
        <p:nvSpPr>
          <p:cNvPr id="14" name="Freeform 14"/>
          <p:cNvSpPr/>
          <p:nvPr/>
        </p:nvSpPr>
        <p:spPr>
          <a:xfrm>
            <a:off x="4722443" y="-479269"/>
            <a:ext cx="8843114" cy="10189034"/>
          </a:xfrm>
          <a:custGeom>
            <a:avLst/>
            <a:gdLst/>
            <a:ahLst/>
            <a:cxnLst/>
            <a:rect l="l" t="t" r="r" b="b"/>
            <a:pathLst>
              <a:path w="8843114" h="10189034">
                <a:moveTo>
                  <a:pt x="0" y="0"/>
                </a:moveTo>
                <a:lnTo>
                  <a:pt x="8843114" y="0"/>
                </a:lnTo>
                <a:lnTo>
                  <a:pt x="8843114" y="10189034"/>
                </a:lnTo>
                <a:lnTo>
                  <a:pt x="0" y="10189034"/>
                </a:lnTo>
                <a:lnTo>
                  <a:pt x="0" y="0"/>
                </a:lnTo>
                <a:close/>
              </a:path>
            </a:pathLst>
          </a:custGeom>
          <a:blipFill>
            <a:blip r:embed="rId2">
              <a:alphaModFix amt="20999"/>
            </a:blip>
            <a:stretch>
              <a:fillRect/>
            </a:stretch>
          </a:blipFill>
        </p:spPr>
      </p:sp>
      <p:sp>
        <p:nvSpPr>
          <p:cNvPr id="15" name="AutoShape 15"/>
          <p:cNvSpPr/>
          <p:nvPr/>
        </p:nvSpPr>
        <p:spPr>
          <a:xfrm flipV="1">
            <a:off x="10613574" y="2715864"/>
            <a:ext cx="0" cy="4970242"/>
          </a:xfrm>
          <a:prstGeom prst="line">
            <a:avLst/>
          </a:prstGeom>
          <a:ln w="38100" cap="flat">
            <a:solidFill>
              <a:srgbClr val="000000"/>
            </a:solidFill>
            <a:prstDash val="solid"/>
            <a:headEnd type="none" w="sm" len="sm"/>
            <a:tailEnd type="none" w="sm" len="sm"/>
          </a:ln>
        </p:spPr>
      </p:sp>
      <p:sp>
        <p:nvSpPr>
          <p:cNvPr id="16" name="Freeform 16"/>
          <p:cNvSpPr/>
          <p:nvPr/>
        </p:nvSpPr>
        <p:spPr>
          <a:xfrm>
            <a:off x="15819874" y="427200"/>
            <a:ext cx="1937612" cy="2422015"/>
          </a:xfrm>
          <a:custGeom>
            <a:avLst/>
            <a:gdLst/>
            <a:ahLst/>
            <a:cxnLst/>
            <a:rect l="l" t="t" r="r" b="b"/>
            <a:pathLst>
              <a:path w="1937612" h="2422015">
                <a:moveTo>
                  <a:pt x="0" y="0"/>
                </a:moveTo>
                <a:lnTo>
                  <a:pt x="1937612" y="0"/>
                </a:lnTo>
                <a:lnTo>
                  <a:pt x="1937612" y="2422014"/>
                </a:lnTo>
                <a:lnTo>
                  <a:pt x="0" y="2422014"/>
                </a:lnTo>
                <a:lnTo>
                  <a:pt x="0" y="0"/>
                </a:lnTo>
                <a:close/>
              </a:path>
            </a:pathLst>
          </a:custGeom>
          <a:blipFill>
            <a:blip r:embed="rId3"/>
            <a:stretch>
              <a:fillRect/>
            </a:stretch>
          </a:blipFill>
        </p:spPr>
      </p:sp>
      <p:sp>
        <p:nvSpPr>
          <p:cNvPr id="17" name="TextBox 17"/>
          <p:cNvSpPr txBox="1"/>
          <p:nvPr/>
        </p:nvSpPr>
        <p:spPr>
          <a:xfrm>
            <a:off x="884085" y="3755711"/>
            <a:ext cx="9511016" cy="2575358"/>
          </a:xfrm>
          <a:prstGeom prst="rect">
            <a:avLst/>
          </a:prstGeom>
        </p:spPr>
        <p:txBody>
          <a:bodyPr lIns="0" tIns="0" rIns="0" bIns="0" rtlCol="0" anchor="t">
            <a:spAutoFit/>
          </a:bodyPr>
          <a:lstStyle/>
          <a:p>
            <a:pPr algn="ctr">
              <a:lnSpc>
                <a:spcPts val="6898"/>
              </a:lnSpc>
            </a:pPr>
            <a:r>
              <a:rPr lang="en-US" sz="4927">
                <a:solidFill>
                  <a:srgbClr val="000000"/>
                </a:solidFill>
                <a:latin typeface="Georgia Pro Bold"/>
              </a:rPr>
              <a:t>BEYOND BORDERS: </a:t>
            </a:r>
          </a:p>
          <a:p>
            <a:pPr algn="ctr">
              <a:lnSpc>
                <a:spcPts val="6898"/>
              </a:lnSpc>
            </a:pPr>
            <a:r>
              <a:rPr lang="en-US" sz="4927">
                <a:solidFill>
                  <a:srgbClr val="000000"/>
                </a:solidFill>
                <a:latin typeface="Georgia Pro Italics"/>
              </a:rPr>
              <a:t>Unravelling the economic tapestry of women’s migration</a:t>
            </a:r>
          </a:p>
        </p:txBody>
      </p:sp>
      <p:sp>
        <p:nvSpPr>
          <p:cNvPr id="18" name="TextBox 18"/>
          <p:cNvSpPr txBox="1"/>
          <p:nvPr/>
        </p:nvSpPr>
        <p:spPr>
          <a:xfrm>
            <a:off x="10996907" y="3008013"/>
            <a:ext cx="3838356" cy="4350486"/>
          </a:xfrm>
          <a:prstGeom prst="rect">
            <a:avLst/>
          </a:prstGeom>
        </p:spPr>
        <p:txBody>
          <a:bodyPr wrap="square" lIns="0" tIns="0" rIns="0" bIns="0" rtlCol="0" anchor="t">
            <a:spAutoFit/>
          </a:bodyPr>
          <a:lstStyle/>
          <a:p>
            <a:pPr>
              <a:lnSpc>
                <a:spcPts val="4759"/>
              </a:lnSpc>
            </a:pPr>
            <a:r>
              <a:rPr lang="en-US" sz="3399" dirty="0">
                <a:solidFill>
                  <a:srgbClr val="000000"/>
                </a:solidFill>
                <a:latin typeface="Canva Sans Bold"/>
              </a:rPr>
              <a:t>Presented by-</a:t>
            </a:r>
          </a:p>
          <a:p>
            <a:pPr>
              <a:lnSpc>
                <a:spcPts val="4200"/>
              </a:lnSpc>
            </a:pPr>
            <a:r>
              <a:rPr lang="en-US" sz="3000" dirty="0">
                <a:solidFill>
                  <a:srgbClr val="000000"/>
                </a:solidFill>
                <a:latin typeface="Canva Sans"/>
              </a:rPr>
              <a:t>Nakshatra Ghosh</a:t>
            </a:r>
          </a:p>
          <a:p>
            <a:pPr>
              <a:lnSpc>
                <a:spcPts val="4200"/>
              </a:lnSpc>
            </a:pPr>
            <a:r>
              <a:rPr lang="en-US" sz="3000" dirty="0">
                <a:solidFill>
                  <a:srgbClr val="000000"/>
                </a:solidFill>
                <a:latin typeface="Canva Sans"/>
              </a:rPr>
              <a:t>Aradhana Banerjee</a:t>
            </a:r>
          </a:p>
          <a:p>
            <a:pPr>
              <a:lnSpc>
                <a:spcPts val="4200"/>
              </a:lnSpc>
            </a:pPr>
            <a:r>
              <a:rPr lang="en-US" sz="3000" dirty="0">
                <a:solidFill>
                  <a:srgbClr val="000000"/>
                </a:solidFill>
                <a:latin typeface="Canva Sans"/>
              </a:rPr>
              <a:t>Gunjan </a:t>
            </a:r>
            <a:r>
              <a:rPr lang="en-US" sz="3000" dirty="0" err="1">
                <a:solidFill>
                  <a:srgbClr val="000000"/>
                </a:solidFill>
                <a:latin typeface="Canva Sans"/>
              </a:rPr>
              <a:t>Lunia</a:t>
            </a:r>
            <a:endParaRPr lang="en-US" sz="3000" dirty="0">
              <a:solidFill>
                <a:srgbClr val="000000"/>
              </a:solidFill>
              <a:latin typeface="Canva Sans"/>
            </a:endParaRPr>
          </a:p>
          <a:p>
            <a:pPr>
              <a:lnSpc>
                <a:spcPts val="4200"/>
              </a:lnSpc>
            </a:pPr>
            <a:r>
              <a:rPr lang="en-US" sz="3000" dirty="0" err="1">
                <a:solidFill>
                  <a:srgbClr val="000000"/>
                </a:solidFill>
                <a:latin typeface="Canva Sans"/>
              </a:rPr>
              <a:t>Ritobhash</a:t>
            </a:r>
            <a:r>
              <a:rPr lang="en-US" sz="3000" dirty="0">
                <a:solidFill>
                  <a:srgbClr val="000000"/>
                </a:solidFill>
                <a:latin typeface="Canva Sans"/>
              </a:rPr>
              <a:t> </a:t>
            </a:r>
            <a:r>
              <a:rPr lang="en-US" sz="3000" dirty="0" err="1">
                <a:solidFill>
                  <a:srgbClr val="000000"/>
                </a:solidFill>
                <a:latin typeface="Canva Sans"/>
              </a:rPr>
              <a:t>Daw</a:t>
            </a:r>
            <a:endParaRPr lang="en-US" sz="3000" dirty="0">
              <a:solidFill>
                <a:srgbClr val="000000"/>
              </a:solidFill>
              <a:latin typeface="Canva Sans"/>
            </a:endParaRPr>
          </a:p>
          <a:p>
            <a:pPr>
              <a:lnSpc>
                <a:spcPts val="4200"/>
              </a:lnSpc>
            </a:pPr>
            <a:r>
              <a:rPr lang="en-US" sz="3000" dirty="0" err="1">
                <a:solidFill>
                  <a:srgbClr val="000000"/>
                </a:solidFill>
                <a:latin typeface="Canva Sans"/>
              </a:rPr>
              <a:t>Spandan</a:t>
            </a:r>
            <a:r>
              <a:rPr lang="en-US" sz="3000" dirty="0">
                <a:solidFill>
                  <a:srgbClr val="000000"/>
                </a:solidFill>
                <a:latin typeface="Canva Sans"/>
              </a:rPr>
              <a:t> Dutta</a:t>
            </a:r>
          </a:p>
          <a:p>
            <a:pPr>
              <a:lnSpc>
                <a:spcPts val="4200"/>
              </a:lnSpc>
            </a:pPr>
            <a:r>
              <a:rPr lang="en-US" sz="3000" dirty="0" err="1">
                <a:solidFill>
                  <a:srgbClr val="000000"/>
                </a:solidFill>
                <a:latin typeface="Canva Sans"/>
              </a:rPr>
              <a:t>Tista</a:t>
            </a:r>
            <a:r>
              <a:rPr lang="en-US" sz="3000" dirty="0">
                <a:solidFill>
                  <a:srgbClr val="000000"/>
                </a:solidFill>
                <a:latin typeface="Canva Sans"/>
              </a:rPr>
              <a:t> Dutta</a:t>
            </a:r>
          </a:p>
          <a:p>
            <a:pPr>
              <a:lnSpc>
                <a:spcPts val="4200"/>
              </a:lnSpc>
            </a:pPr>
            <a:r>
              <a:rPr lang="en-US" sz="3000" dirty="0">
                <a:solidFill>
                  <a:srgbClr val="000000"/>
                </a:solidFill>
                <a:latin typeface="Canva Sans"/>
              </a:rPr>
              <a:t>Diya </a:t>
            </a:r>
            <a:r>
              <a:rPr lang="en-US" sz="3000" dirty="0" err="1">
                <a:solidFill>
                  <a:srgbClr val="000000"/>
                </a:solidFill>
                <a:latin typeface="Canva Sans"/>
              </a:rPr>
              <a:t>Lepcha</a:t>
            </a:r>
            <a:endParaRPr lang="en-US" sz="3000" dirty="0">
              <a:solidFill>
                <a:srgbClr val="000000"/>
              </a:solidFill>
              <a:latin typeface="Canv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799198" y="4776967"/>
            <a:ext cx="10287000" cy="733066"/>
            <a:chOff x="0" y="0"/>
            <a:chExt cx="4339754" cy="290716"/>
          </a:xfrm>
        </p:grpSpPr>
        <p:sp>
          <p:nvSpPr>
            <p:cNvPr id="3" name="Freeform 3"/>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4" name="TextBox 4"/>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grpSp>
        <p:nvGrpSpPr>
          <p:cNvPr id="6" name="Group 6"/>
          <p:cNvGrpSpPr/>
          <p:nvPr/>
        </p:nvGrpSpPr>
        <p:grpSpPr>
          <a:xfrm>
            <a:off x="1008702" y="2019302"/>
            <a:ext cx="15755298" cy="6705598"/>
            <a:chOff x="0" y="0"/>
            <a:chExt cx="17340017" cy="6281073"/>
          </a:xfrm>
        </p:grpSpPr>
        <p:sp>
          <p:nvSpPr>
            <p:cNvPr id="7" name="Freeform 7"/>
            <p:cNvSpPr/>
            <p:nvPr/>
          </p:nvSpPr>
          <p:spPr>
            <a:xfrm>
              <a:off x="25400" y="50800"/>
              <a:ext cx="17289179" cy="6182686"/>
            </a:xfrm>
            <a:custGeom>
              <a:avLst/>
              <a:gdLst/>
              <a:ahLst/>
              <a:cxnLst/>
              <a:rect l="l" t="t" r="r" b="b"/>
              <a:pathLst>
                <a:path w="17289179" h="6182686">
                  <a:moveTo>
                    <a:pt x="0" y="0"/>
                  </a:moveTo>
                  <a:lnTo>
                    <a:pt x="17289179" y="0"/>
                  </a:lnTo>
                  <a:lnTo>
                    <a:pt x="17289179" y="6182686"/>
                  </a:lnTo>
                  <a:lnTo>
                    <a:pt x="0" y="6182686"/>
                  </a:lnTo>
                  <a:lnTo>
                    <a:pt x="0" y="0"/>
                  </a:lnTo>
                  <a:close/>
                </a:path>
              </a:pathLst>
            </a:custGeom>
            <a:blipFill>
              <a:blip r:embed="rId2"/>
              <a:stretch>
                <a:fillRect t="-13959" b="-2330"/>
              </a:stretch>
            </a:blipFill>
          </p:spPr>
        </p:sp>
        <p:sp>
          <p:nvSpPr>
            <p:cNvPr id="8" name="AutoShape 8"/>
            <p:cNvSpPr/>
            <p:nvPr/>
          </p:nvSpPr>
          <p:spPr>
            <a:xfrm flipV="1">
              <a:off x="25400" y="25400"/>
              <a:ext cx="17314579" cy="25400"/>
            </a:xfrm>
            <a:prstGeom prst="line">
              <a:avLst/>
            </a:prstGeom>
            <a:ln w="50800" cap="flat">
              <a:solidFill>
                <a:srgbClr val="000000"/>
              </a:solidFill>
              <a:prstDash val="solid"/>
              <a:headEnd type="none" w="sm" len="sm"/>
              <a:tailEnd type="none" w="sm" len="sm"/>
            </a:ln>
          </p:spPr>
        </p:sp>
        <p:sp>
          <p:nvSpPr>
            <p:cNvPr id="9" name="AutoShape 9"/>
            <p:cNvSpPr/>
            <p:nvPr/>
          </p:nvSpPr>
          <p:spPr>
            <a:xfrm flipV="1">
              <a:off x="25400" y="25400"/>
              <a:ext cx="0" cy="6255673"/>
            </a:xfrm>
            <a:prstGeom prst="line">
              <a:avLst/>
            </a:prstGeom>
            <a:ln w="50800" cap="flat">
              <a:solidFill>
                <a:srgbClr val="000000"/>
              </a:solidFill>
              <a:prstDash val="solid"/>
              <a:headEnd type="none" w="sm" len="sm"/>
              <a:tailEnd type="none" w="sm" len="sm"/>
            </a:ln>
          </p:spPr>
        </p:sp>
      </p:grpSp>
      <p:sp>
        <p:nvSpPr>
          <p:cNvPr id="10" name="AutoShape 10"/>
          <p:cNvSpPr/>
          <p:nvPr/>
        </p:nvSpPr>
        <p:spPr>
          <a:xfrm flipV="1">
            <a:off x="16729348" y="2030754"/>
            <a:ext cx="1" cy="6678458"/>
          </a:xfrm>
          <a:prstGeom prst="line">
            <a:avLst/>
          </a:prstGeom>
          <a:ln w="38100" cap="flat">
            <a:solidFill>
              <a:srgbClr val="000000"/>
            </a:solidFill>
            <a:prstDash val="solid"/>
            <a:headEnd type="none" w="sm" len="sm"/>
            <a:tailEnd type="none" w="sm" len="sm"/>
          </a:ln>
        </p:spPr>
      </p:sp>
      <p:sp>
        <p:nvSpPr>
          <p:cNvPr id="5" name="AutoShape 5"/>
          <p:cNvSpPr/>
          <p:nvPr/>
        </p:nvSpPr>
        <p:spPr>
          <a:xfrm flipV="1">
            <a:off x="1008702" y="8674096"/>
            <a:ext cx="15697568" cy="35116"/>
          </a:xfrm>
          <a:prstGeom prst="line">
            <a:avLst/>
          </a:prstGeom>
          <a:ln w="38100" cap="flat">
            <a:solidFill>
              <a:srgbClr val="000000"/>
            </a:solidFill>
            <a:prstDash val="solid"/>
            <a:headEnd type="none" w="sm" len="sm"/>
            <a:tailEnd type="none" w="sm" len="sm"/>
          </a:ln>
        </p:spPr>
      </p:sp>
      <p:sp>
        <p:nvSpPr>
          <p:cNvPr id="12" name="TextBox 12"/>
          <p:cNvSpPr txBox="1"/>
          <p:nvPr/>
        </p:nvSpPr>
        <p:spPr>
          <a:xfrm>
            <a:off x="152400" y="526468"/>
            <a:ext cx="17547966" cy="1186222"/>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Glacial Indifference"/>
              </a:rPr>
              <a:t>Most of India practices some form of patrilocal village exogamy in which women are married outside of their natal village.</a:t>
            </a:r>
          </a:p>
        </p:txBody>
      </p:sp>
      <p:sp>
        <p:nvSpPr>
          <p:cNvPr id="14" name="TextBox 14"/>
          <p:cNvSpPr txBox="1"/>
          <p:nvPr/>
        </p:nvSpPr>
        <p:spPr>
          <a:xfrm>
            <a:off x="1008702" y="9182100"/>
            <a:ext cx="16146121" cy="371897"/>
          </a:xfrm>
          <a:prstGeom prst="rect">
            <a:avLst/>
          </a:prstGeom>
        </p:spPr>
        <p:txBody>
          <a:bodyPr lIns="0" tIns="0" rIns="0" bIns="0" rtlCol="0" anchor="t">
            <a:spAutoFit/>
          </a:bodyPr>
          <a:lstStyle/>
          <a:p>
            <a:pPr>
              <a:lnSpc>
                <a:spcPts val="2874"/>
              </a:lnSpc>
            </a:pPr>
            <a:r>
              <a:rPr lang="en-US" sz="2499" dirty="0">
                <a:solidFill>
                  <a:srgbClr val="000000"/>
                </a:solidFill>
                <a:latin typeface="Glacial Indifference Bold"/>
              </a:rPr>
              <a:t>Source: </a:t>
            </a:r>
            <a:r>
              <a:rPr lang="en-US" sz="2499" dirty="0">
                <a:solidFill>
                  <a:srgbClr val="000000"/>
                </a:solidFill>
                <a:latin typeface="Glacial Indifference Italics"/>
              </a:rPr>
              <a:t>Survey data from the 64th round of NSSO.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715021" y="4712773"/>
            <a:ext cx="10287007" cy="856964"/>
            <a:chOff x="0" y="0"/>
            <a:chExt cx="4260421" cy="339851"/>
          </a:xfrm>
        </p:grpSpPr>
        <p:sp>
          <p:nvSpPr>
            <p:cNvPr id="3" name="Freeform 3"/>
            <p:cNvSpPr/>
            <p:nvPr/>
          </p:nvSpPr>
          <p:spPr>
            <a:xfrm>
              <a:off x="0" y="0"/>
              <a:ext cx="4260421" cy="339851"/>
            </a:xfrm>
            <a:custGeom>
              <a:avLst/>
              <a:gdLst/>
              <a:ahLst/>
              <a:cxnLst/>
              <a:rect l="l" t="t" r="r" b="b"/>
              <a:pathLst>
                <a:path w="4260421" h="339851">
                  <a:moveTo>
                    <a:pt x="24502" y="0"/>
                  </a:moveTo>
                  <a:lnTo>
                    <a:pt x="4235919" y="0"/>
                  </a:lnTo>
                  <a:cubicBezTo>
                    <a:pt x="4249451" y="0"/>
                    <a:pt x="4260421" y="10970"/>
                    <a:pt x="4260421" y="24502"/>
                  </a:cubicBezTo>
                  <a:lnTo>
                    <a:pt x="4260421" y="315349"/>
                  </a:lnTo>
                  <a:cubicBezTo>
                    <a:pt x="4260421" y="321848"/>
                    <a:pt x="4257839" y="328080"/>
                    <a:pt x="4253245" y="332675"/>
                  </a:cubicBezTo>
                  <a:cubicBezTo>
                    <a:pt x="4248650" y="337270"/>
                    <a:pt x="4242417" y="339851"/>
                    <a:pt x="4235919" y="339851"/>
                  </a:cubicBezTo>
                  <a:lnTo>
                    <a:pt x="24502" y="339851"/>
                  </a:lnTo>
                  <a:cubicBezTo>
                    <a:pt x="10970" y="339851"/>
                    <a:pt x="0" y="328881"/>
                    <a:pt x="0" y="315349"/>
                  </a:cubicBezTo>
                  <a:lnTo>
                    <a:pt x="0" y="24502"/>
                  </a:lnTo>
                  <a:cubicBezTo>
                    <a:pt x="0" y="10970"/>
                    <a:pt x="10970" y="0"/>
                    <a:pt x="24502" y="0"/>
                  </a:cubicBezTo>
                  <a:close/>
                </a:path>
              </a:pathLst>
            </a:custGeom>
            <a:solidFill>
              <a:srgbClr val="072654"/>
            </a:solidFill>
          </p:spPr>
        </p:sp>
        <p:sp>
          <p:nvSpPr>
            <p:cNvPr id="4" name="TextBox 4"/>
            <p:cNvSpPr txBox="1"/>
            <p:nvPr/>
          </p:nvSpPr>
          <p:spPr>
            <a:xfrm>
              <a:off x="0" y="-38100"/>
              <a:ext cx="4260421" cy="377951"/>
            </a:xfrm>
            <a:prstGeom prst="rect">
              <a:avLst/>
            </a:prstGeom>
          </p:spPr>
          <p:txBody>
            <a:bodyPr lIns="47443" tIns="47443" rIns="47443" bIns="47443" rtlCol="0" anchor="ctr"/>
            <a:lstStyle/>
            <a:p>
              <a:pPr algn="ctr">
                <a:lnSpc>
                  <a:spcPts val="1830"/>
                </a:lnSpc>
              </a:pPr>
              <a:endParaRPr/>
            </a:p>
          </p:txBody>
        </p:sp>
      </p:grpSp>
      <p:sp>
        <p:nvSpPr>
          <p:cNvPr id="5" name="TextBox 5"/>
          <p:cNvSpPr txBox="1"/>
          <p:nvPr/>
        </p:nvSpPr>
        <p:spPr>
          <a:xfrm>
            <a:off x="-609600" y="342900"/>
            <a:ext cx="17027532" cy="1000274"/>
          </a:xfrm>
          <a:prstGeom prst="rect">
            <a:avLst/>
          </a:prstGeom>
        </p:spPr>
        <p:txBody>
          <a:bodyPr lIns="0" tIns="0" rIns="0" bIns="0" rtlCol="0" anchor="t">
            <a:spAutoFit/>
          </a:bodyPr>
          <a:lstStyle/>
          <a:p>
            <a:pPr algn="ctr">
              <a:lnSpc>
                <a:spcPts val="8400"/>
              </a:lnSpc>
            </a:pPr>
            <a:r>
              <a:rPr lang="en-US" sz="6000" dirty="0">
                <a:solidFill>
                  <a:srgbClr val="000000"/>
                </a:solidFill>
                <a:latin typeface="Glacial Indifference Bold"/>
              </a:rPr>
              <a:t>Drivers Underlying Marriage Migration</a:t>
            </a:r>
          </a:p>
        </p:txBody>
      </p:sp>
      <p:sp>
        <p:nvSpPr>
          <p:cNvPr id="14" name="TextBox 13">
            <a:extLst>
              <a:ext uri="{FF2B5EF4-FFF2-40B4-BE49-F238E27FC236}">
                <a16:creationId xmlns:a16="http://schemas.microsoft.com/office/drawing/2014/main" id="{16C5D46D-C1E5-4788-9E1A-3D7409A40B84}"/>
              </a:ext>
            </a:extLst>
          </p:cNvPr>
          <p:cNvSpPr txBox="1"/>
          <p:nvPr/>
        </p:nvSpPr>
        <p:spPr>
          <a:xfrm>
            <a:off x="1409700" y="2171700"/>
            <a:ext cx="15468600" cy="6740307"/>
          </a:xfrm>
          <a:prstGeom prst="rect">
            <a:avLst/>
          </a:prstGeom>
          <a:noFill/>
        </p:spPr>
        <p:txBody>
          <a:bodyPr wrap="square" rtlCol="0">
            <a:spAutoFit/>
          </a:bodyPr>
          <a:lstStyle/>
          <a:p>
            <a:pPr marL="457200" indent="-457200">
              <a:buFont typeface="Arial" panose="020B0604020202020204" pitchFamily="34" charset="0"/>
              <a:buChar char="•"/>
            </a:pPr>
            <a:r>
              <a:rPr lang="en-GB" sz="3600" dirty="0">
                <a:latin typeface="Glacial Indifference" panose="020B0604020202020204" charset="0"/>
              </a:rPr>
              <a:t>Marriage migration </a:t>
            </a:r>
            <a:r>
              <a:rPr lang="en-GB" sz="3600" b="1" i="1" dirty="0">
                <a:latin typeface="Glacial Indifference" panose="020B0604020202020204" charset="0"/>
              </a:rPr>
              <a:t>serves as a form of economic insurance</a:t>
            </a:r>
            <a:r>
              <a:rPr lang="en-GB" sz="3600" dirty="0">
                <a:latin typeface="Glacial Indifference" panose="020B0604020202020204" charset="0"/>
              </a:rPr>
              <a:t>, reducing consumption uncertainties for both families in the face of unpredictable factors like poor harvests.</a:t>
            </a:r>
          </a:p>
          <a:p>
            <a:pPr marL="457200" indent="-457200">
              <a:buFont typeface="Arial" panose="020B0604020202020204" pitchFamily="34" charset="0"/>
              <a:buChar char="•"/>
            </a:pPr>
            <a:endParaRPr lang="en-GB" sz="3600" dirty="0">
              <a:latin typeface="Glacial Indifference" panose="020B0604020202020204" charset="0"/>
            </a:endParaRPr>
          </a:p>
          <a:p>
            <a:pPr marL="457200" indent="-457200">
              <a:buFont typeface="Arial" panose="020B0604020202020204" pitchFamily="34" charset="0"/>
              <a:buChar char="•"/>
            </a:pPr>
            <a:r>
              <a:rPr lang="en-GB" sz="3600" dirty="0">
                <a:latin typeface="Glacial Indifference" panose="020B0604020202020204" charset="0"/>
              </a:rPr>
              <a:t>Marriage migration </a:t>
            </a:r>
            <a:r>
              <a:rPr lang="en-GB" sz="3600" b="1" i="1" dirty="0">
                <a:latin typeface="Glacial Indifference" panose="020B0604020202020204" charset="0"/>
              </a:rPr>
              <a:t>responds to areas with imbalanced sex ratios</a:t>
            </a:r>
            <a:r>
              <a:rPr lang="en-GB" sz="3600" dirty="0">
                <a:latin typeface="Glacial Indifference" panose="020B0604020202020204" charset="0"/>
              </a:rPr>
              <a:t>, where the demand for brides is higher, creating a pull factor for women to move to regions with lower female-to-male ratios.</a:t>
            </a:r>
          </a:p>
          <a:p>
            <a:pPr marL="457200" indent="-457200">
              <a:buFont typeface="Arial" panose="020B0604020202020204" pitchFamily="34" charset="0"/>
              <a:buChar char="•"/>
            </a:pPr>
            <a:endParaRPr lang="en-GB" sz="3600" dirty="0">
              <a:latin typeface="Glacial Indifference" panose="020B0604020202020204" charset="0"/>
            </a:endParaRPr>
          </a:p>
          <a:p>
            <a:pPr marL="457200" indent="-457200">
              <a:buFont typeface="Arial" panose="020B0604020202020204" pitchFamily="34" charset="0"/>
              <a:buChar char="•"/>
            </a:pPr>
            <a:r>
              <a:rPr lang="en-GB" sz="3600" dirty="0">
                <a:latin typeface="Glacial Indifference" panose="020B0604020202020204" charset="0"/>
              </a:rPr>
              <a:t>Parents seek eligible bachelors outside their immediate communities, generally in some nearby towns or villages, to ensure their daughters have fulfilling lives after marriage and </a:t>
            </a:r>
            <a:r>
              <a:rPr lang="en-GB" sz="3600" b="1" i="1" dirty="0">
                <a:latin typeface="Glacial Indifference" panose="020B0604020202020204" charset="0"/>
              </a:rPr>
              <a:t>to elevate their social standing.</a:t>
            </a:r>
          </a:p>
          <a:p>
            <a:pPr marL="457200" indent="-457200">
              <a:buFont typeface="Arial" panose="020B0604020202020204" pitchFamily="34" charset="0"/>
              <a:buChar char="•"/>
            </a:pPr>
            <a:endParaRPr lang="en-IN" sz="3600" b="1" dirty="0">
              <a:latin typeface="Glacial Indifference"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716018" y="4715018"/>
            <a:ext cx="10287001" cy="856964"/>
            <a:chOff x="0" y="0"/>
            <a:chExt cx="4260421" cy="339851"/>
          </a:xfrm>
        </p:grpSpPr>
        <p:sp>
          <p:nvSpPr>
            <p:cNvPr id="3" name="Freeform 3"/>
            <p:cNvSpPr/>
            <p:nvPr/>
          </p:nvSpPr>
          <p:spPr>
            <a:xfrm>
              <a:off x="0" y="0"/>
              <a:ext cx="4260421" cy="339851"/>
            </a:xfrm>
            <a:custGeom>
              <a:avLst/>
              <a:gdLst/>
              <a:ahLst/>
              <a:cxnLst/>
              <a:rect l="l" t="t" r="r" b="b"/>
              <a:pathLst>
                <a:path w="4260421" h="339851">
                  <a:moveTo>
                    <a:pt x="24502" y="0"/>
                  </a:moveTo>
                  <a:lnTo>
                    <a:pt x="4235919" y="0"/>
                  </a:lnTo>
                  <a:cubicBezTo>
                    <a:pt x="4249451" y="0"/>
                    <a:pt x="4260421" y="10970"/>
                    <a:pt x="4260421" y="24502"/>
                  </a:cubicBezTo>
                  <a:lnTo>
                    <a:pt x="4260421" y="315349"/>
                  </a:lnTo>
                  <a:cubicBezTo>
                    <a:pt x="4260421" y="321848"/>
                    <a:pt x="4257839" y="328080"/>
                    <a:pt x="4253245" y="332675"/>
                  </a:cubicBezTo>
                  <a:cubicBezTo>
                    <a:pt x="4248650" y="337270"/>
                    <a:pt x="4242417" y="339851"/>
                    <a:pt x="4235919" y="339851"/>
                  </a:cubicBezTo>
                  <a:lnTo>
                    <a:pt x="24502" y="339851"/>
                  </a:lnTo>
                  <a:cubicBezTo>
                    <a:pt x="10970" y="339851"/>
                    <a:pt x="0" y="328881"/>
                    <a:pt x="0" y="315349"/>
                  </a:cubicBezTo>
                  <a:lnTo>
                    <a:pt x="0" y="24502"/>
                  </a:lnTo>
                  <a:cubicBezTo>
                    <a:pt x="0" y="10970"/>
                    <a:pt x="10970" y="0"/>
                    <a:pt x="24502" y="0"/>
                  </a:cubicBezTo>
                  <a:close/>
                </a:path>
              </a:pathLst>
            </a:custGeom>
            <a:solidFill>
              <a:srgbClr val="072654"/>
            </a:solidFill>
          </p:spPr>
        </p:sp>
        <p:sp>
          <p:nvSpPr>
            <p:cNvPr id="4" name="TextBox 4"/>
            <p:cNvSpPr txBox="1"/>
            <p:nvPr/>
          </p:nvSpPr>
          <p:spPr>
            <a:xfrm>
              <a:off x="0" y="-38100"/>
              <a:ext cx="4260421" cy="377951"/>
            </a:xfrm>
            <a:prstGeom prst="rect">
              <a:avLst/>
            </a:prstGeom>
          </p:spPr>
          <p:txBody>
            <a:bodyPr lIns="47443" tIns="47443" rIns="47443" bIns="47443" rtlCol="0" anchor="ctr"/>
            <a:lstStyle/>
            <a:p>
              <a:pPr algn="ctr">
                <a:lnSpc>
                  <a:spcPts val="1830"/>
                </a:lnSpc>
              </a:pPr>
              <a:endParaRPr/>
            </a:p>
          </p:txBody>
        </p:sp>
      </p:grpSp>
      <p:sp>
        <p:nvSpPr>
          <p:cNvPr id="5" name="Freeform 5"/>
          <p:cNvSpPr/>
          <p:nvPr/>
        </p:nvSpPr>
        <p:spPr>
          <a:xfrm>
            <a:off x="6846568" y="2247900"/>
            <a:ext cx="5079269" cy="5420839"/>
          </a:xfrm>
          <a:custGeom>
            <a:avLst/>
            <a:gdLst/>
            <a:ahLst/>
            <a:cxnLst/>
            <a:rect l="l" t="t" r="r" b="b"/>
            <a:pathLst>
              <a:path w="5597474" h="6452142">
                <a:moveTo>
                  <a:pt x="0" y="0"/>
                </a:moveTo>
                <a:lnTo>
                  <a:pt x="5597474" y="0"/>
                </a:lnTo>
                <a:lnTo>
                  <a:pt x="5597474" y="6452142"/>
                </a:lnTo>
                <a:lnTo>
                  <a:pt x="0" y="6452142"/>
                </a:lnTo>
                <a:lnTo>
                  <a:pt x="0" y="0"/>
                </a:lnTo>
                <a:close/>
              </a:path>
            </a:pathLst>
          </a:custGeom>
          <a:blipFill>
            <a:blip r:embed="rId2">
              <a:alphaModFix amt="19999"/>
            </a:blip>
            <a:stretch>
              <a:fillRect/>
            </a:stretch>
          </a:blipFill>
        </p:spPr>
      </p:sp>
      <p:sp>
        <p:nvSpPr>
          <p:cNvPr id="7" name="Freeform 7"/>
          <p:cNvSpPr/>
          <p:nvPr/>
        </p:nvSpPr>
        <p:spPr>
          <a:xfrm>
            <a:off x="6394306" y="8291892"/>
            <a:ext cx="10940658" cy="1843206"/>
          </a:xfrm>
          <a:custGeom>
            <a:avLst/>
            <a:gdLst/>
            <a:ahLst/>
            <a:cxnLst/>
            <a:rect l="l" t="t" r="r" b="b"/>
            <a:pathLst>
              <a:path w="10940658" h="1843206">
                <a:moveTo>
                  <a:pt x="0" y="0"/>
                </a:moveTo>
                <a:lnTo>
                  <a:pt x="10940657" y="0"/>
                </a:lnTo>
                <a:lnTo>
                  <a:pt x="10940657" y="1843206"/>
                </a:lnTo>
                <a:lnTo>
                  <a:pt x="0" y="1843206"/>
                </a:lnTo>
                <a:lnTo>
                  <a:pt x="0" y="0"/>
                </a:lnTo>
                <a:close/>
              </a:path>
            </a:pathLst>
          </a:custGeom>
          <a:blipFill>
            <a:blip r:embed="rId3">
              <a:alphaModFix amt="53000"/>
            </a:blip>
            <a:stretch>
              <a:fillRect b="-30351"/>
            </a:stretch>
          </a:blipFill>
        </p:spPr>
      </p:sp>
      <p:sp>
        <p:nvSpPr>
          <p:cNvPr id="8" name="TextBox 8"/>
          <p:cNvSpPr txBox="1"/>
          <p:nvPr/>
        </p:nvSpPr>
        <p:spPr>
          <a:xfrm>
            <a:off x="7010400" y="626168"/>
            <a:ext cx="12872526" cy="923330"/>
          </a:xfrm>
          <a:prstGeom prst="rect">
            <a:avLst/>
          </a:prstGeom>
        </p:spPr>
        <p:txBody>
          <a:bodyPr lIns="0" tIns="0" rIns="0" bIns="0" rtlCol="0" anchor="t">
            <a:spAutoFit/>
          </a:bodyPr>
          <a:lstStyle/>
          <a:p>
            <a:pPr>
              <a:lnSpc>
                <a:spcPts val="7200"/>
              </a:lnSpc>
            </a:pPr>
            <a:r>
              <a:rPr lang="en-US" sz="6000" dirty="0">
                <a:solidFill>
                  <a:srgbClr val="000000"/>
                </a:solidFill>
                <a:latin typeface="Glacial Indifference Bold"/>
              </a:rPr>
              <a:t>Migrating Women- A Boon…</a:t>
            </a:r>
          </a:p>
        </p:txBody>
      </p:sp>
      <p:sp>
        <p:nvSpPr>
          <p:cNvPr id="9" name="TextBox 8">
            <a:extLst>
              <a:ext uri="{FF2B5EF4-FFF2-40B4-BE49-F238E27FC236}">
                <a16:creationId xmlns:a16="http://schemas.microsoft.com/office/drawing/2014/main" id="{AF20FAF2-E27A-46DA-AB41-B09E1FE66B79}"/>
              </a:ext>
            </a:extLst>
          </p:cNvPr>
          <p:cNvSpPr txBox="1"/>
          <p:nvPr/>
        </p:nvSpPr>
        <p:spPr>
          <a:xfrm>
            <a:off x="762000" y="2973160"/>
            <a:ext cx="16383000" cy="3970318"/>
          </a:xfrm>
          <a:prstGeom prst="rect">
            <a:avLst/>
          </a:prstGeom>
          <a:noFill/>
        </p:spPr>
        <p:txBody>
          <a:bodyPr wrap="square" rtlCol="0">
            <a:spAutoFit/>
          </a:bodyPr>
          <a:lstStyle/>
          <a:p>
            <a:r>
              <a:rPr lang="en-GB" sz="3600" dirty="0">
                <a:latin typeface="Glacial Indifference" panose="020B0604020202020204" charset="0"/>
              </a:rPr>
              <a:t>Women migrants find better job prospects and higher wages, lifting themselves and their families out of poverty and improving living standards. Migration offers safety from unsafe environments and fosters security. Internally, female migration drives economic growth, notably in export-oriented sectors, crucial for rural-to-urban migration’s impact.</a:t>
            </a:r>
          </a:p>
          <a:p>
            <a:endParaRPr lang="en-GB" sz="3600" dirty="0">
              <a:latin typeface="Glacial Indifference" panose="020B0604020202020204" charset="0"/>
            </a:endParaRPr>
          </a:p>
          <a:p>
            <a:r>
              <a:rPr lang="en-GB" sz="3600" b="1" i="1" dirty="0">
                <a:latin typeface="Glacial Indifference" panose="020B0604020202020204" charset="0"/>
              </a:rPr>
              <a:t>But this barely shows the true picture….. </a:t>
            </a:r>
            <a:endParaRPr lang="en-IN" sz="3600" b="1" i="1" dirty="0">
              <a:latin typeface="Glacial Indifference" panose="020B0604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715020" y="4715019"/>
            <a:ext cx="10287001" cy="856964"/>
            <a:chOff x="0" y="0"/>
            <a:chExt cx="4260421" cy="339851"/>
          </a:xfrm>
        </p:grpSpPr>
        <p:sp>
          <p:nvSpPr>
            <p:cNvPr id="3" name="Freeform 3"/>
            <p:cNvSpPr/>
            <p:nvPr/>
          </p:nvSpPr>
          <p:spPr>
            <a:xfrm>
              <a:off x="0" y="0"/>
              <a:ext cx="4260421" cy="339851"/>
            </a:xfrm>
            <a:custGeom>
              <a:avLst/>
              <a:gdLst/>
              <a:ahLst/>
              <a:cxnLst/>
              <a:rect l="l" t="t" r="r" b="b"/>
              <a:pathLst>
                <a:path w="4260421" h="339851">
                  <a:moveTo>
                    <a:pt x="24502" y="0"/>
                  </a:moveTo>
                  <a:lnTo>
                    <a:pt x="4235919" y="0"/>
                  </a:lnTo>
                  <a:cubicBezTo>
                    <a:pt x="4249451" y="0"/>
                    <a:pt x="4260421" y="10970"/>
                    <a:pt x="4260421" y="24502"/>
                  </a:cubicBezTo>
                  <a:lnTo>
                    <a:pt x="4260421" y="315349"/>
                  </a:lnTo>
                  <a:cubicBezTo>
                    <a:pt x="4260421" y="321848"/>
                    <a:pt x="4257839" y="328080"/>
                    <a:pt x="4253245" y="332675"/>
                  </a:cubicBezTo>
                  <a:cubicBezTo>
                    <a:pt x="4248650" y="337270"/>
                    <a:pt x="4242417" y="339851"/>
                    <a:pt x="4235919" y="339851"/>
                  </a:cubicBezTo>
                  <a:lnTo>
                    <a:pt x="24502" y="339851"/>
                  </a:lnTo>
                  <a:cubicBezTo>
                    <a:pt x="10970" y="339851"/>
                    <a:pt x="0" y="328881"/>
                    <a:pt x="0" y="315349"/>
                  </a:cubicBezTo>
                  <a:lnTo>
                    <a:pt x="0" y="24502"/>
                  </a:lnTo>
                  <a:cubicBezTo>
                    <a:pt x="0" y="10970"/>
                    <a:pt x="10970" y="0"/>
                    <a:pt x="24502" y="0"/>
                  </a:cubicBezTo>
                  <a:close/>
                </a:path>
              </a:pathLst>
            </a:custGeom>
            <a:solidFill>
              <a:srgbClr val="072654"/>
            </a:solidFill>
          </p:spPr>
        </p:sp>
        <p:sp>
          <p:nvSpPr>
            <p:cNvPr id="4" name="TextBox 4"/>
            <p:cNvSpPr txBox="1"/>
            <p:nvPr/>
          </p:nvSpPr>
          <p:spPr>
            <a:xfrm>
              <a:off x="0" y="-38100"/>
              <a:ext cx="4260421" cy="377951"/>
            </a:xfrm>
            <a:prstGeom prst="rect">
              <a:avLst/>
            </a:prstGeom>
          </p:spPr>
          <p:txBody>
            <a:bodyPr lIns="47443" tIns="47443" rIns="47443" bIns="47443" rtlCol="0" anchor="ctr"/>
            <a:lstStyle/>
            <a:p>
              <a:pPr algn="ctr">
                <a:lnSpc>
                  <a:spcPts val="1830"/>
                </a:lnSpc>
              </a:pPr>
              <a:endParaRPr/>
            </a:p>
          </p:txBody>
        </p:sp>
      </p:grpSp>
      <p:sp>
        <p:nvSpPr>
          <p:cNvPr id="5" name="Freeform 5"/>
          <p:cNvSpPr/>
          <p:nvPr/>
        </p:nvSpPr>
        <p:spPr>
          <a:xfrm>
            <a:off x="6797337" y="2247900"/>
            <a:ext cx="4387839" cy="5217839"/>
          </a:xfrm>
          <a:custGeom>
            <a:avLst/>
            <a:gdLst/>
            <a:ahLst/>
            <a:cxnLst/>
            <a:rect l="l" t="t" r="r" b="b"/>
            <a:pathLst>
              <a:path w="5597474" h="6452142">
                <a:moveTo>
                  <a:pt x="0" y="0"/>
                </a:moveTo>
                <a:lnTo>
                  <a:pt x="5597474" y="0"/>
                </a:lnTo>
                <a:lnTo>
                  <a:pt x="5597474" y="6452142"/>
                </a:lnTo>
                <a:lnTo>
                  <a:pt x="0" y="6452142"/>
                </a:lnTo>
                <a:lnTo>
                  <a:pt x="0" y="0"/>
                </a:lnTo>
                <a:close/>
              </a:path>
            </a:pathLst>
          </a:custGeom>
          <a:blipFill>
            <a:blip r:embed="rId2">
              <a:alphaModFix amt="19999"/>
            </a:blip>
            <a:stretch>
              <a:fillRect/>
            </a:stretch>
          </a:blipFill>
        </p:spPr>
      </p:sp>
      <p:sp>
        <p:nvSpPr>
          <p:cNvPr id="6" name="TextBox 6"/>
          <p:cNvSpPr txBox="1"/>
          <p:nvPr/>
        </p:nvSpPr>
        <p:spPr>
          <a:xfrm>
            <a:off x="1524000" y="1988263"/>
            <a:ext cx="16137190" cy="5488682"/>
          </a:xfrm>
          <a:prstGeom prst="rect">
            <a:avLst/>
          </a:prstGeom>
        </p:spPr>
        <p:txBody>
          <a:bodyPr wrap="square" lIns="0" tIns="0" rIns="0" bIns="0" rtlCol="0" anchor="t">
            <a:spAutoFit/>
          </a:bodyPr>
          <a:lstStyle/>
          <a:p>
            <a:pPr>
              <a:lnSpc>
                <a:spcPts val="4077"/>
              </a:lnSpc>
              <a:spcBef>
                <a:spcPts val="600"/>
              </a:spcBef>
            </a:pPr>
            <a:endParaRPr lang="en-US" sz="3600" dirty="0">
              <a:solidFill>
                <a:srgbClr val="000000"/>
              </a:solidFill>
              <a:latin typeface="Glacial Indifference" panose="020B0604020202020204" charset="0"/>
            </a:endParaRPr>
          </a:p>
          <a:p>
            <a:pPr>
              <a:lnSpc>
                <a:spcPts val="4077"/>
              </a:lnSpc>
              <a:spcBef>
                <a:spcPts val="600"/>
              </a:spcBef>
            </a:pPr>
            <a:r>
              <a:rPr lang="en-US" sz="3600" dirty="0">
                <a:solidFill>
                  <a:srgbClr val="000000"/>
                </a:solidFill>
                <a:latin typeface="Glacial Indifference" panose="020B0604020202020204" charset="0"/>
              </a:rPr>
              <a:t>In Indian export processing zones, increased female participation accentuates market segmentation, undervaluing and underpaying female-dominated roles. Multiple migrations strip women of social security and support, amid childcare challenges, hostile environments, and underutilization of skills. Migration perpetuates gender stereotypes and can push women into sex work due to the gendered division of labor.</a:t>
            </a:r>
          </a:p>
          <a:p>
            <a:pPr>
              <a:lnSpc>
                <a:spcPts val="4077"/>
              </a:lnSpc>
              <a:spcBef>
                <a:spcPts val="600"/>
              </a:spcBef>
            </a:pPr>
            <a:endParaRPr lang="en-US" sz="3600" dirty="0">
              <a:solidFill>
                <a:srgbClr val="000000"/>
              </a:solidFill>
              <a:latin typeface="Glacial Indifference" panose="020B0604020202020204" charset="0"/>
            </a:endParaRPr>
          </a:p>
          <a:p>
            <a:pPr>
              <a:lnSpc>
                <a:spcPts val="4077"/>
              </a:lnSpc>
              <a:spcBef>
                <a:spcPts val="600"/>
              </a:spcBef>
            </a:pPr>
            <a:r>
              <a:rPr lang="en-US" sz="3600" b="1" i="1" dirty="0">
                <a:solidFill>
                  <a:srgbClr val="000000"/>
                </a:solidFill>
                <a:latin typeface="Glacial Indifference" panose="020B0604020202020204" charset="0"/>
              </a:rPr>
              <a:t>So, the answer to the question whether it is a boon on bane depends on each of the individual women’s journey after migration.</a:t>
            </a:r>
          </a:p>
        </p:txBody>
      </p:sp>
      <p:sp>
        <p:nvSpPr>
          <p:cNvPr id="7" name="Freeform 7"/>
          <p:cNvSpPr/>
          <p:nvPr/>
        </p:nvSpPr>
        <p:spPr>
          <a:xfrm>
            <a:off x="7239000" y="8298737"/>
            <a:ext cx="10940658" cy="1843206"/>
          </a:xfrm>
          <a:custGeom>
            <a:avLst/>
            <a:gdLst/>
            <a:ahLst/>
            <a:cxnLst/>
            <a:rect l="l" t="t" r="r" b="b"/>
            <a:pathLst>
              <a:path w="10940658" h="1843206">
                <a:moveTo>
                  <a:pt x="0" y="0"/>
                </a:moveTo>
                <a:lnTo>
                  <a:pt x="10940657" y="0"/>
                </a:lnTo>
                <a:lnTo>
                  <a:pt x="10940657" y="1843206"/>
                </a:lnTo>
                <a:lnTo>
                  <a:pt x="0" y="1843206"/>
                </a:lnTo>
                <a:lnTo>
                  <a:pt x="0" y="0"/>
                </a:lnTo>
                <a:close/>
              </a:path>
            </a:pathLst>
          </a:custGeom>
          <a:blipFill>
            <a:blip r:embed="rId3">
              <a:alphaModFix amt="53000"/>
            </a:blip>
            <a:stretch>
              <a:fillRect b="-30351"/>
            </a:stretch>
          </a:blipFill>
        </p:spPr>
        <p:txBody>
          <a:bodyPr/>
          <a:lstStyle/>
          <a:p>
            <a:endParaRPr lang="en-IN" dirty="0"/>
          </a:p>
        </p:txBody>
      </p:sp>
      <p:sp>
        <p:nvSpPr>
          <p:cNvPr id="8" name="TextBox 8"/>
          <p:cNvSpPr txBox="1"/>
          <p:nvPr/>
        </p:nvSpPr>
        <p:spPr>
          <a:xfrm>
            <a:off x="1295400" y="571500"/>
            <a:ext cx="4114800" cy="923330"/>
          </a:xfrm>
          <a:prstGeom prst="rect">
            <a:avLst/>
          </a:prstGeom>
        </p:spPr>
        <p:txBody>
          <a:bodyPr wrap="square" lIns="0" tIns="0" rIns="0" bIns="0" rtlCol="0" anchor="t">
            <a:spAutoFit/>
          </a:bodyPr>
          <a:lstStyle/>
          <a:p>
            <a:pPr>
              <a:lnSpc>
                <a:spcPts val="7200"/>
              </a:lnSpc>
            </a:pPr>
            <a:r>
              <a:rPr lang="en-US" sz="6000" dirty="0">
                <a:solidFill>
                  <a:srgbClr val="000000"/>
                </a:solidFill>
                <a:latin typeface="Glacial Indifference Bold"/>
              </a:rPr>
              <a:t>….or Bane ?</a:t>
            </a:r>
          </a:p>
        </p:txBody>
      </p:sp>
    </p:spTree>
    <p:extLst>
      <p:ext uri="{BB962C8B-B14F-4D97-AF65-F5344CB8AC3E}">
        <p14:creationId xmlns:p14="http://schemas.microsoft.com/office/powerpoint/2010/main" val="258340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716017" y="4715017"/>
            <a:ext cx="10287003" cy="856964"/>
            <a:chOff x="0" y="0"/>
            <a:chExt cx="4260421" cy="339851"/>
          </a:xfrm>
        </p:grpSpPr>
        <p:sp>
          <p:nvSpPr>
            <p:cNvPr id="3" name="Freeform 3"/>
            <p:cNvSpPr/>
            <p:nvPr/>
          </p:nvSpPr>
          <p:spPr>
            <a:xfrm>
              <a:off x="0" y="0"/>
              <a:ext cx="4260421" cy="339851"/>
            </a:xfrm>
            <a:custGeom>
              <a:avLst/>
              <a:gdLst/>
              <a:ahLst/>
              <a:cxnLst/>
              <a:rect l="l" t="t" r="r" b="b"/>
              <a:pathLst>
                <a:path w="4260421" h="339851">
                  <a:moveTo>
                    <a:pt x="24502" y="0"/>
                  </a:moveTo>
                  <a:lnTo>
                    <a:pt x="4235919" y="0"/>
                  </a:lnTo>
                  <a:cubicBezTo>
                    <a:pt x="4249451" y="0"/>
                    <a:pt x="4260421" y="10970"/>
                    <a:pt x="4260421" y="24502"/>
                  </a:cubicBezTo>
                  <a:lnTo>
                    <a:pt x="4260421" y="315349"/>
                  </a:lnTo>
                  <a:cubicBezTo>
                    <a:pt x="4260421" y="321848"/>
                    <a:pt x="4257839" y="328080"/>
                    <a:pt x="4253245" y="332675"/>
                  </a:cubicBezTo>
                  <a:cubicBezTo>
                    <a:pt x="4248650" y="337270"/>
                    <a:pt x="4242417" y="339851"/>
                    <a:pt x="4235919" y="339851"/>
                  </a:cubicBezTo>
                  <a:lnTo>
                    <a:pt x="24502" y="339851"/>
                  </a:lnTo>
                  <a:cubicBezTo>
                    <a:pt x="10970" y="339851"/>
                    <a:pt x="0" y="328881"/>
                    <a:pt x="0" y="315349"/>
                  </a:cubicBezTo>
                  <a:lnTo>
                    <a:pt x="0" y="24502"/>
                  </a:lnTo>
                  <a:cubicBezTo>
                    <a:pt x="0" y="10970"/>
                    <a:pt x="10970" y="0"/>
                    <a:pt x="24502" y="0"/>
                  </a:cubicBezTo>
                  <a:close/>
                </a:path>
              </a:pathLst>
            </a:custGeom>
            <a:solidFill>
              <a:srgbClr val="072654"/>
            </a:solidFill>
          </p:spPr>
        </p:sp>
        <p:sp>
          <p:nvSpPr>
            <p:cNvPr id="4" name="TextBox 4"/>
            <p:cNvSpPr txBox="1"/>
            <p:nvPr/>
          </p:nvSpPr>
          <p:spPr>
            <a:xfrm>
              <a:off x="0" y="-38100"/>
              <a:ext cx="4260421" cy="377951"/>
            </a:xfrm>
            <a:prstGeom prst="rect">
              <a:avLst/>
            </a:prstGeom>
          </p:spPr>
          <p:txBody>
            <a:bodyPr lIns="47443" tIns="47443" rIns="47443" bIns="47443" rtlCol="0" anchor="ctr"/>
            <a:lstStyle/>
            <a:p>
              <a:pPr algn="ctr">
                <a:lnSpc>
                  <a:spcPts val="1830"/>
                </a:lnSpc>
              </a:pPr>
              <a:endParaRPr/>
            </a:p>
          </p:txBody>
        </p:sp>
      </p:grpSp>
      <p:sp>
        <p:nvSpPr>
          <p:cNvPr id="5" name="TextBox 5"/>
          <p:cNvSpPr txBox="1"/>
          <p:nvPr/>
        </p:nvSpPr>
        <p:spPr>
          <a:xfrm>
            <a:off x="243631" y="1260161"/>
            <a:ext cx="16985199" cy="4693977"/>
          </a:xfrm>
          <a:prstGeom prst="rect">
            <a:avLst/>
          </a:prstGeom>
        </p:spPr>
        <p:txBody>
          <a:bodyPr wrap="square" lIns="0" tIns="0" rIns="0" bIns="0" rtlCol="0" anchor="t">
            <a:spAutoFit/>
          </a:bodyPr>
          <a:lstStyle/>
          <a:p>
            <a:pPr marL="628764" lvl="1" indent="-314382">
              <a:lnSpc>
                <a:spcPts val="4077"/>
              </a:lnSpc>
              <a:buFont typeface="Arial"/>
              <a:buChar char="•"/>
            </a:pPr>
            <a:r>
              <a:rPr lang="en-US" sz="2912" dirty="0">
                <a:solidFill>
                  <a:srgbClr val="000000"/>
                </a:solidFill>
                <a:latin typeface="Glacial Indifference"/>
              </a:rPr>
              <a:t>Ensuring women’s representation in the implementation of NREGA, linking it to skill development for migrant women.</a:t>
            </a:r>
          </a:p>
          <a:p>
            <a:pPr marL="628764" lvl="1" indent="-314382">
              <a:lnSpc>
                <a:spcPts val="4077"/>
              </a:lnSpc>
              <a:buFont typeface="Arial"/>
              <a:buChar char="•"/>
            </a:pPr>
            <a:r>
              <a:rPr lang="en-US" sz="2912" dirty="0">
                <a:solidFill>
                  <a:srgbClr val="000000"/>
                </a:solidFill>
                <a:latin typeface="Glacial Indifference"/>
              </a:rPr>
              <a:t>Establishing training </a:t>
            </a:r>
            <a:r>
              <a:rPr lang="en-US" sz="2912" dirty="0" err="1">
                <a:solidFill>
                  <a:srgbClr val="000000"/>
                </a:solidFill>
                <a:latin typeface="Glacial Indifference"/>
              </a:rPr>
              <a:t>centres</a:t>
            </a:r>
            <a:r>
              <a:rPr lang="en-US" sz="2912" dirty="0">
                <a:solidFill>
                  <a:srgbClr val="000000"/>
                </a:solidFill>
                <a:latin typeface="Glacial Indifference"/>
              </a:rPr>
              <a:t> to train migrant women engaging in domestic work.</a:t>
            </a:r>
          </a:p>
          <a:p>
            <a:pPr marL="628764" lvl="1" indent="-314382">
              <a:lnSpc>
                <a:spcPts val="4077"/>
              </a:lnSpc>
              <a:buFont typeface="Arial"/>
              <a:buChar char="•"/>
            </a:pPr>
            <a:r>
              <a:rPr lang="en-US" sz="2912" dirty="0">
                <a:solidFill>
                  <a:srgbClr val="000000"/>
                </a:solidFill>
                <a:latin typeface="Glacial Indifference"/>
              </a:rPr>
              <a:t>Awareness campaigns should be launched to educate the migrating women about the </a:t>
            </a:r>
            <a:r>
              <a:rPr lang="en-US" sz="2912" dirty="0" err="1">
                <a:solidFill>
                  <a:srgbClr val="000000"/>
                </a:solidFill>
                <a:latin typeface="Glacial Indifference"/>
              </a:rPr>
              <a:t>labour</a:t>
            </a:r>
            <a:r>
              <a:rPr lang="en-US" sz="2912" dirty="0">
                <a:solidFill>
                  <a:srgbClr val="000000"/>
                </a:solidFill>
                <a:latin typeface="Glacial Indifference"/>
              </a:rPr>
              <a:t> laws and reduce the wage and salary discrimination between women workers and their male counterparts for the same work.</a:t>
            </a:r>
          </a:p>
          <a:p>
            <a:pPr marL="628764" lvl="1" indent="-314382">
              <a:lnSpc>
                <a:spcPts val="4077"/>
              </a:lnSpc>
              <a:buFont typeface="Arial"/>
              <a:buChar char="•"/>
            </a:pPr>
            <a:r>
              <a:rPr lang="en-US" sz="2912" dirty="0">
                <a:solidFill>
                  <a:srgbClr val="000000"/>
                </a:solidFill>
                <a:latin typeface="Glacial Indifference"/>
              </a:rPr>
              <a:t>The female migrants report limited access to financial services and social protection schemes in destination cities. Therefore initiatives should be taken so that they can be made aware of their social protection schemes and financial entitlements.</a:t>
            </a:r>
          </a:p>
        </p:txBody>
      </p:sp>
      <p:sp>
        <p:nvSpPr>
          <p:cNvPr id="6" name="TextBox 6"/>
          <p:cNvSpPr txBox="1"/>
          <p:nvPr/>
        </p:nvSpPr>
        <p:spPr>
          <a:xfrm>
            <a:off x="8305800" y="95250"/>
            <a:ext cx="9836308" cy="933450"/>
          </a:xfrm>
          <a:prstGeom prst="rect">
            <a:avLst/>
          </a:prstGeom>
        </p:spPr>
        <p:txBody>
          <a:bodyPr wrap="square" lIns="0" tIns="0" rIns="0" bIns="0" rtlCol="0" anchor="t">
            <a:spAutoFit/>
          </a:bodyPr>
          <a:lstStyle/>
          <a:p>
            <a:pPr>
              <a:lnSpc>
                <a:spcPts val="7200"/>
              </a:lnSpc>
            </a:pPr>
            <a:r>
              <a:rPr lang="en-US" sz="6000" dirty="0">
                <a:solidFill>
                  <a:srgbClr val="000000"/>
                </a:solidFill>
                <a:latin typeface="Glacial Indifference Bold"/>
              </a:rPr>
              <a:t>Policy Recommendations</a:t>
            </a:r>
          </a:p>
        </p:txBody>
      </p:sp>
      <p:grpSp>
        <p:nvGrpSpPr>
          <p:cNvPr id="8" name="Group 8"/>
          <p:cNvGrpSpPr/>
          <p:nvPr/>
        </p:nvGrpSpPr>
        <p:grpSpPr>
          <a:xfrm>
            <a:off x="762000" y="6359211"/>
            <a:ext cx="15936138" cy="3432489"/>
            <a:chOff x="0" y="0"/>
            <a:chExt cx="16421616" cy="3678219"/>
          </a:xfrm>
        </p:grpSpPr>
        <p:sp>
          <p:nvSpPr>
            <p:cNvPr id="9" name="Freeform 9"/>
            <p:cNvSpPr/>
            <p:nvPr/>
          </p:nvSpPr>
          <p:spPr>
            <a:xfrm>
              <a:off x="25400" y="0"/>
              <a:ext cx="16383516" cy="3678219"/>
            </a:xfrm>
            <a:custGeom>
              <a:avLst/>
              <a:gdLst/>
              <a:ahLst/>
              <a:cxnLst/>
              <a:rect l="l" t="t" r="r" b="b"/>
              <a:pathLst>
                <a:path w="16383516" h="3678219">
                  <a:moveTo>
                    <a:pt x="0" y="0"/>
                  </a:moveTo>
                  <a:lnTo>
                    <a:pt x="16383516" y="0"/>
                  </a:lnTo>
                  <a:lnTo>
                    <a:pt x="16383516" y="3678219"/>
                  </a:lnTo>
                  <a:lnTo>
                    <a:pt x="0" y="3678219"/>
                  </a:lnTo>
                  <a:lnTo>
                    <a:pt x="0" y="0"/>
                  </a:lnTo>
                  <a:close/>
                </a:path>
              </a:pathLst>
            </a:custGeom>
            <a:blipFill>
              <a:blip r:embed="rId2"/>
              <a:stretch>
                <a:fillRect/>
              </a:stretch>
            </a:blipFill>
          </p:spPr>
        </p:sp>
        <p:sp>
          <p:nvSpPr>
            <p:cNvPr id="10" name="AutoShape 10"/>
            <p:cNvSpPr/>
            <p:nvPr/>
          </p:nvSpPr>
          <p:spPr>
            <a:xfrm>
              <a:off x="25400" y="88900"/>
              <a:ext cx="16383516" cy="0"/>
            </a:xfrm>
            <a:prstGeom prst="line">
              <a:avLst/>
            </a:prstGeom>
            <a:ln w="50800" cap="flat">
              <a:solidFill>
                <a:srgbClr val="000000"/>
              </a:solidFill>
              <a:prstDash val="solid"/>
              <a:headEnd type="none" w="sm" len="sm"/>
              <a:tailEnd type="none" w="sm" len="sm"/>
            </a:ln>
          </p:spPr>
        </p:sp>
        <p:sp>
          <p:nvSpPr>
            <p:cNvPr id="11" name="AutoShape 11"/>
            <p:cNvSpPr/>
            <p:nvPr/>
          </p:nvSpPr>
          <p:spPr>
            <a:xfrm>
              <a:off x="38100" y="3652819"/>
              <a:ext cx="16383516" cy="0"/>
            </a:xfrm>
            <a:prstGeom prst="line">
              <a:avLst/>
            </a:prstGeom>
            <a:ln w="50800" cap="flat">
              <a:solidFill>
                <a:srgbClr val="000000"/>
              </a:solidFill>
              <a:prstDash val="solid"/>
              <a:headEnd type="none" w="sm" len="sm"/>
              <a:tailEnd type="none" w="sm" len="sm"/>
            </a:ln>
          </p:spPr>
        </p:sp>
        <p:sp>
          <p:nvSpPr>
            <p:cNvPr id="12" name="AutoShape 12"/>
            <p:cNvSpPr/>
            <p:nvPr/>
          </p:nvSpPr>
          <p:spPr>
            <a:xfrm flipV="1">
              <a:off x="25400" y="88900"/>
              <a:ext cx="0" cy="3589319"/>
            </a:xfrm>
            <a:prstGeom prst="line">
              <a:avLst/>
            </a:prstGeom>
            <a:ln w="50800" cap="flat">
              <a:solidFill>
                <a:srgbClr val="000000"/>
              </a:solidFill>
              <a:prstDash val="solid"/>
              <a:headEnd type="none" w="sm" len="sm"/>
              <a:tailEnd type="none" w="sm" len="sm"/>
            </a:ln>
          </p:spPr>
        </p:sp>
        <p:sp>
          <p:nvSpPr>
            <p:cNvPr id="13" name="AutoShape 13"/>
            <p:cNvSpPr/>
            <p:nvPr/>
          </p:nvSpPr>
          <p:spPr>
            <a:xfrm flipV="1">
              <a:off x="16383516" y="63500"/>
              <a:ext cx="0" cy="3589319"/>
            </a:xfrm>
            <a:prstGeom prst="line">
              <a:avLst/>
            </a:prstGeom>
            <a:ln w="50800" cap="flat">
              <a:solidFill>
                <a:srgbClr val="000000"/>
              </a:solidFill>
              <a:prstDash val="solid"/>
              <a:headEnd type="none" w="sm" len="sm"/>
              <a:tailEnd type="none" w="sm" len="sm"/>
            </a:ln>
          </p:spPr>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0" y="10000055"/>
            <a:ext cx="18288000" cy="286945"/>
            <a:chOff x="0" y="0"/>
            <a:chExt cx="7576362" cy="113796"/>
          </a:xfrm>
        </p:grpSpPr>
        <p:sp>
          <p:nvSpPr>
            <p:cNvPr id="3" name="Freeform 3"/>
            <p:cNvSpPr/>
            <p:nvPr/>
          </p:nvSpPr>
          <p:spPr>
            <a:xfrm>
              <a:off x="0" y="0"/>
              <a:ext cx="7576362" cy="113796"/>
            </a:xfrm>
            <a:custGeom>
              <a:avLst/>
              <a:gdLst/>
              <a:ahLst/>
              <a:cxnLst/>
              <a:rect l="l" t="t" r="r" b="b"/>
              <a:pathLst>
                <a:path w="7576362" h="113796">
                  <a:moveTo>
                    <a:pt x="13778" y="0"/>
                  </a:moveTo>
                  <a:lnTo>
                    <a:pt x="7562584" y="0"/>
                  </a:lnTo>
                  <a:cubicBezTo>
                    <a:pt x="7570194" y="0"/>
                    <a:pt x="7576362" y="6169"/>
                    <a:pt x="7576362" y="13778"/>
                  </a:cubicBezTo>
                  <a:lnTo>
                    <a:pt x="7576362" y="100017"/>
                  </a:lnTo>
                  <a:cubicBezTo>
                    <a:pt x="7576362" y="107627"/>
                    <a:pt x="7570194" y="113796"/>
                    <a:pt x="7562584" y="113796"/>
                  </a:cubicBezTo>
                  <a:lnTo>
                    <a:pt x="13778" y="113796"/>
                  </a:lnTo>
                  <a:cubicBezTo>
                    <a:pt x="6169" y="113796"/>
                    <a:pt x="0" y="107627"/>
                    <a:pt x="0" y="100017"/>
                  </a:cubicBezTo>
                  <a:lnTo>
                    <a:pt x="0" y="13778"/>
                  </a:lnTo>
                  <a:cubicBezTo>
                    <a:pt x="0" y="6169"/>
                    <a:pt x="6169" y="0"/>
                    <a:pt x="13778" y="0"/>
                  </a:cubicBezTo>
                  <a:close/>
                </a:path>
              </a:pathLst>
            </a:custGeom>
            <a:solidFill>
              <a:srgbClr val="072654"/>
            </a:solidFill>
          </p:spPr>
        </p:sp>
        <p:sp>
          <p:nvSpPr>
            <p:cNvPr id="4" name="TextBox 4"/>
            <p:cNvSpPr txBox="1"/>
            <p:nvPr/>
          </p:nvSpPr>
          <p:spPr>
            <a:xfrm>
              <a:off x="0" y="-38100"/>
              <a:ext cx="7576362" cy="151896"/>
            </a:xfrm>
            <a:prstGeom prst="rect">
              <a:avLst/>
            </a:prstGeom>
          </p:spPr>
          <p:txBody>
            <a:bodyPr lIns="47443" tIns="47443" rIns="47443" bIns="47443" rtlCol="0" anchor="ctr"/>
            <a:lstStyle/>
            <a:p>
              <a:pPr algn="ctr">
                <a:lnSpc>
                  <a:spcPts val="1830"/>
                </a:lnSpc>
              </a:pPr>
              <a:endParaRPr/>
            </a:p>
          </p:txBody>
        </p:sp>
      </p:grpSp>
      <p:grpSp>
        <p:nvGrpSpPr>
          <p:cNvPr id="5" name="Group 5"/>
          <p:cNvGrpSpPr/>
          <p:nvPr/>
        </p:nvGrpSpPr>
        <p:grpSpPr>
          <a:xfrm>
            <a:off x="-57151" y="-52485"/>
            <a:ext cx="18345151" cy="339430"/>
            <a:chOff x="0" y="0"/>
            <a:chExt cx="8211196" cy="134610"/>
          </a:xfrm>
        </p:grpSpPr>
        <p:sp>
          <p:nvSpPr>
            <p:cNvPr id="6" name="Freeform 6"/>
            <p:cNvSpPr/>
            <p:nvPr/>
          </p:nvSpPr>
          <p:spPr>
            <a:xfrm>
              <a:off x="0" y="0"/>
              <a:ext cx="8211196" cy="134610"/>
            </a:xfrm>
            <a:custGeom>
              <a:avLst/>
              <a:gdLst/>
              <a:ahLst/>
              <a:cxnLst/>
              <a:rect l="l" t="t" r="r" b="b"/>
              <a:pathLst>
                <a:path w="8211196" h="134610">
                  <a:moveTo>
                    <a:pt x="12713" y="0"/>
                  </a:moveTo>
                  <a:lnTo>
                    <a:pt x="8198483" y="0"/>
                  </a:lnTo>
                  <a:cubicBezTo>
                    <a:pt x="8205504" y="0"/>
                    <a:pt x="8211196" y="5692"/>
                    <a:pt x="8211196" y="12713"/>
                  </a:cubicBezTo>
                  <a:lnTo>
                    <a:pt x="8211196" y="121897"/>
                  </a:lnTo>
                  <a:cubicBezTo>
                    <a:pt x="8211196" y="128918"/>
                    <a:pt x="8205504" y="134610"/>
                    <a:pt x="8198483" y="134610"/>
                  </a:cubicBezTo>
                  <a:lnTo>
                    <a:pt x="12713" y="134610"/>
                  </a:lnTo>
                  <a:cubicBezTo>
                    <a:pt x="5692" y="134610"/>
                    <a:pt x="0" y="128918"/>
                    <a:pt x="0" y="121897"/>
                  </a:cubicBezTo>
                  <a:lnTo>
                    <a:pt x="0" y="12713"/>
                  </a:lnTo>
                  <a:cubicBezTo>
                    <a:pt x="0" y="5692"/>
                    <a:pt x="5692" y="0"/>
                    <a:pt x="12713" y="0"/>
                  </a:cubicBezTo>
                  <a:close/>
                </a:path>
              </a:pathLst>
            </a:custGeom>
            <a:solidFill>
              <a:srgbClr val="072654"/>
            </a:solidFill>
          </p:spPr>
        </p:sp>
        <p:sp>
          <p:nvSpPr>
            <p:cNvPr id="7" name="TextBox 7"/>
            <p:cNvSpPr txBox="1"/>
            <p:nvPr/>
          </p:nvSpPr>
          <p:spPr>
            <a:xfrm>
              <a:off x="0" y="-38100"/>
              <a:ext cx="8211196" cy="172710"/>
            </a:xfrm>
            <a:prstGeom prst="rect">
              <a:avLst/>
            </a:prstGeom>
          </p:spPr>
          <p:txBody>
            <a:bodyPr lIns="47443" tIns="47443" rIns="47443" bIns="47443" rtlCol="0" anchor="ctr"/>
            <a:lstStyle/>
            <a:p>
              <a:pPr algn="ctr">
                <a:lnSpc>
                  <a:spcPts val="1830"/>
                </a:lnSpc>
              </a:pPr>
              <a:endParaRPr/>
            </a:p>
          </p:txBody>
        </p:sp>
      </p:grpSp>
      <p:grpSp>
        <p:nvGrpSpPr>
          <p:cNvPr id="8" name="Group 8"/>
          <p:cNvGrpSpPr/>
          <p:nvPr/>
        </p:nvGrpSpPr>
        <p:grpSpPr>
          <a:xfrm rot="-5400000">
            <a:off x="13001027" y="4947543"/>
            <a:ext cx="10287000" cy="286945"/>
            <a:chOff x="0" y="0"/>
            <a:chExt cx="4079576" cy="113796"/>
          </a:xfrm>
        </p:grpSpPr>
        <p:sp>
          <p:nvSpPr>
            <p:cNvPr id="9" name="Freeform 9"/>
            <p:cNvSpPr/>
            <p:nvPr/>
          </p:nvSpPr>
          <p:spPr>
            <a:xfrm>
              <a:off x="0" y="0"/>
              <a:ext cx="4079576" cy="113796"/>
            </a:xfrm>
            <a:custGeom>
              <a:avLst/>
              <a:gdLst/>
              <a:ahLst/>
              <a:cxnLst/>
              <a:rect l="l" t="t" r="r" b="b"/>
              <a:pathLst>
                <a:path w="4079576" h="113796">
                  <a:moveTo>
                    <a:pt x="25588" y="0"/>
                  </a:moveTo>
                  <a:lnTo>
                    <a:pt x="4053988" y="0"/>
                  </a:lnTo>
                  <a:cubicBezTo>
                    <a:pt x="4060775" y="0"/>
                    <a:pt x="4067283" y="2696"/>
                    <a:pt x="4072082" y="7495"/>
                  </a:cubicBezTo>
                  <a:cubicBezTo>
                    <a:pt x="4076880" y="12293"/>
                    <a:pt x="4079576" y="18802"/>
                    <a:pt x="4079576" y="25588"/>
                  </a:cubicBezTo>
                  <a:lnTo>
                    <a:pt x="4079576" y="88207"/>
                  </a:lnTo>
                  <a:cubicBezTo>
                    <a:pt x="4079576" y="94994"/>
                    <a:pt x="4076880" y="101502"/>
                    <a:pt x="4072082" y="106301"/>
                  </a:cubicBezTo>
                  <a:cubicBezTo>
                    <a:pt x="4067283" y="111100"/>
                    <a:pt x="4060775" y="113796"/>
                    <a:pt x="4053988" y="113796"/>
                  </a:cubicBezTo>
                  <a:lnTo>
                    <a:pt x="25588" y="113796"/>
                  </a:lnTo>
                  <a:cubicBezTo>
                    <a:pt x="18802" y="113796"/>
                    <a:pt x="12293" y="111100"/>
                    <a:pt x="7495" y="106301"/>
                  </a:cubicBezTo>
                  <a:cubicBezTo>
                    <a:pt x="2696" y="101502"/>
                    <a:pt x="0" y="94994"/>
                    <a:pt x="0" y="88207"/>
                  </a:cubicBezTo>
                  <a:lnTo>
                    <a:pt x="0" y="25588"/>
                  </a:lnTo>
                  <a:cubicBezTo>
                    <a:pt x="0" y="18802"/>
                    <a:pt x="2696" y="12293"/>
                    <a:pt x="7495" y="7495"/>
                  </a:cubicBezTo>
                  <a:cubicBezTo>
                    <a:pt x="12293" y="2696"/>
                    <a:pt x="18802" y="0"/>
                    <a:pt x="25588" y="0"/>
                  </a:cubicBezTo>
                  <a:close/>
                </a:path>
              </a:pathLst>
            </a:custGeom>
            <a:solidFill>
              <a:srgbClr val="072654"/>
            </a:solidFill>
          </p:spPr>
        </p:sp>
        <p:sp>
          <p:nvSpPr>
            <p:cNvPr id="10" name="TextBox 10"/>
            <p:cNvSpPr txBox="1"/>
            <p:nvPr/>
          </p:nvSpPr>
          <p:spPr>
            <a:xfrm>
              <a:off x="0" y="-38100"/>
              <a:ext cx="4079576" cy="151896"/>
            </a:xfrm>
            <a:prstGeom prst="rect">
              <a:avLst/>
            </a:prstGeom>
          </p:spPr>
          <p:txBody>
            <a:bodyPr lIns="47443" tIns="47443" rIns="47443" bIns="47443" rtlCol="0" anchor="ctr"/>
            <a:lstStyle/>
            <a:p>
              <a:pPr algn="ctr">
                <a:lnSpc>
                  <a:spcPts val="1830"/>
                </a:lnSpc>
              </a:pPr>
              <a:endParaRPr/>
            </a:p>
          </p:txBody>
        </p:sp>
      </p:grpSp>
      <p:grpSp>
        <p:nvGrpSpPr>
          <p:cNvPr id="11" name="Group 11"/>
          <p:cNvGrpSpPr/>
          <p:nvPr/>
        </p:nvGrpSpPr>
        <p:grpSpPr>
          <a:xfrm rot="-5400000">
            <a:off x="-5030935" y="4973785"/>
            <a:ext cx="10287000" cy="339430"/>
            <a:chOff x="0" y="0"/>
            <a:chExt cx="4339754" cy="134610"/>
          </a:xfrm>
        </p:grpSpPr>
        <p:sp>
          <p:nvSpPr>
            <p:cNvPr id="12" name="Freeform 12"/>
            <p:cNvSpPr/>
            <p:nvPr/>
          </p:nvSpPr>
          <p:spPr>
            <a:xfrm>
              <a:off x="0" y="0"/>
              <a:ext cx="4339754" cy="134610"/>
            </a:xfrm>
            <a:custGeom>
              <a:avLst/>
              <a:gdLst/>
              <a:ahLst/>
              <a:cxnLst/>
              <a:rect l="l" t="t" r="r" b="b"/>
              <a:pathLst>
                <a:path w="4339754" h="134610">
                  <a:moveTo>
                    <a:pt x="24054" y="0"/>
                  </a:moveTo>
                  <a:lnTo>
                    <a:pt x="4315700" y="0"/>
                  </a:lnTo>
                  <a:cubicBezTo>
                    <a:pt x="4322079" y="0"/>
                    <a:pt x="4328197" y="2534"/>
                    <a:pt x="4332708" y="7045"/>
                  </a:cubicBezTo>
                  <a:cubicBezTo>
                    <a:pt x="4337219" y="11556"/>
                    <a:pt x="4339754" y="17675"/>
                    <a:pt x="4339754" y="24054"/>
                  </a:cubicBezTo>
                  <a:lnTo>
                    <a:pt x="4339754" y="110556"/>
                  </a:lnTo>
                  <a:cubicBezTo>
                    <a:pt x="4339754" y="123840"/>
                    <a:pt x="4328984" y="134610"/>
                    <a:pt x="4315700" y="134610"/>
                  </a:cubicBezTo>
                  <a:lnTo>
                    <a:pt x="24054" y="134610"/>
                  </a:lnTo>
                  <a:cubicBezTo>
                    <a:pt x="10769" y="134610"/>
                    <a:pt x="0" y="123840"/>
                    <a:pt x="0" y="110556"/>
                  </a:cubicBezTo>
                  <a:lnTo>
                    <a:pt x="0" y="24054"/>
                  </a:lnTo>
                  <a:cubicBezTo>
                    <a:pt x="0" y="10769"/>
                    <a:pt x="10769" y="0"/>
                    <a:pt x="24054" y="0"/>
                  </a:cubicBezTo>
                  <a:close/>
                </a:path>
              </a:pathLst>
            </a:custGeom>
            <a:solidFill>
              <a:srgbClr val="072654"/>
            </a:solidFill>
          </p:spPr>
        </p:sp>
        <p:sp>
          <p:nvSpPr>
            <p:cNvPr id="13" name="TextBox 13"/>
            <p:cNvSpPr txBox="1"/>
            <p:nvPr/>
          </p:nvSpPr>
          <p:spPr>
            <a:xfrm>
              <a:off x="0" y="-38100"/>
              <a:ext cx="4339754" cy="172710"/>
            </a:xfrm>
            <a:prstGeom prst="rect">
              <a:avLst/>
            </a:prstGeom>
          </p:spPr>
          <p:txBody>
            <a:bodyPr lIns="47443" tIns="47443" rIns="47443" bIns="47443" rtlCol="0" anchor="ctr"/>
            <a:lstStyle/>
            <a:p>
              <a:pPr algn="ctr">
                <a:lnSpc>
                  <a:spcPts val="1830"/>
                </a:lnSpc>
              </a:pPr>
              <a:endParaRPr/>
            </a:p>
          </p:txBody>
        </p:sp>
      </p:grpSp>
      <p:sp>
        <p:nvSpPr>
          <p:cNvPr id="14" name="Freeform 14"/>
          <p:cNvSpPr/>
          <p:nvPr/>
        </p:nvSpPr>
        <p:spPr>
          <a:xfrm>
            <a:off x="577678" y="2557987"/>
            <a:ext cx="17127979" cy="5507562"/>
          </a:xfrm>
          <a:custGeom>
            <a:avLst/>
            <a:gdLst/>
            <a:ahLst/>
            <a:cxnLst/>
            <a:rect l="l" t="t" r="r" b="b"/>
            <a:pathLst>
              <a:path w="17127979" h="5507562">
                <a:moveTo>
                  <a:pt x="0" y="0"/>
                </a:moveTo>
                <a:lnTo>
                  <a:pt x="17127979" y="0"/>
                </a:lnTo>
                <a:lnTo>
                  <a:pt x="17127979" y="5507562"/>
                </a:lnTo>
                <a:lnTo>
                  <a:pt x="0" y="5507562"/>
                </a:lnTo>
                <a:lnTo>
                  <a:pt x="0" y="0"/>
                </a:lnTo>
                <a:close/>
              </a:path>
            </a:pathLst>
          </a:custGeom>
          <a:blipFill>
            <a:blip r:embed="rId2">
              <a:alphaModFix amt="25000"/>
            </a:blip>
            <a:stretch>
              <a:fillRect t="-25793"/>
            </a:stretch>
          </a:blipFill>
        </p:spPr>
      </p:sp>
      <p:sp>
        <p:nvSpPr>
          <p:cNvPr id="15" name="TextBox 15"/>
          <p:cNvSpPr txBox="1"/>
          <p:nvPr/>
        </p:nvSpPr>
        <p:spPr>
          <a:xfrm>
            <a:off x="5949136" y="4053424"/>
            <a:ext cx="6389727" cy="1675133"/>
          </a:xfrm>
          <a:prstGeom prst="rect">
            <a:avLst/>
          </a:prstGeom>
        </p:spPr>
        <p:txBody>
          <a:bodyPr lIns="0" tIns="0" rIns="0" bIns="0" rtlCol="0" anchor="t">
            <a:spAutoFit/>
          </a:bodyPr>
          <a:lstStyle/>
          <a:p>
            <a:pPr algn="ctr">
              <a:lnSpc>
                <a:spcPts val="13719"/>
              </a:lnSpc>
            </a:pPr>
            <a:r>
              <a:rPr lang="en-US" sz="9799">
                <a:solidFill>
                  <a:srgbClr val="000000"/>
                </a:solidFill>
                <a:latin typeface="Glacial Indifference Bold"/>
              </a:rPr>
              <a:t>Thank You!</a:t>
            </a:r>
          </a:p>
        </p:txBody>
      </p:sp>
      <p:sp>
        <p:nvSpPr>
          <p:cNvPr id="16" name="TextBox 16"/>
          <p:cNvSpPr txBox="1"/>
          <p:nvPr/>
        </p:nvSpPr>
        <p:spPr>
          <a:xfrm>
            <a:off x="2913399" y="6277610"/>
            <a:ext cx="12461201" cy="2980690"/>
          </a:xfrm>
          <a:prstGeom prst="rect">
            <a:avLst/>
          </a:prstGeom>
        </p:spPr>
        <p:txBody>
          <a:bodyPr lIns="0" tIns="0" rIns="0" bIns="0" rtlCol="0" anchor="t">
            <a:spAutoFit/>
          </a:bodyPr>
          <a:lstStyle/>
          <a:p>
            <a:pPr algn="ctr">
              <a:lnSpc>
                <a:spcPts val="4759"/>
              </a:lnSpc>
            </a:pPr>
            <a:r>
              <a:rPr lang="en-US" sz="3399">
                <a:solidFill>
                  <a:srgbClr val="000000"/>
                </a:solidFill>
                <a:latin typeface="Glacial Indifference Bold Italics"/>
              </a:rPr>
              <a:t>"I am a Woman Phenomenally. Phenomenal Woman, that's me."</a:t>
            </a:r>
          </a:p>
          <a:p>
            <a:pPr algn="r">
              <a:lnSpc>
                <a:spcPts val="4759"/>
              </a:lnSpc>
            </a:pPr>
            <a:r>
              <a:rPr lang="en-US" sz="3399">
                <a:solidFill>
                  <a:srgbClr val="000000"/>
                </a:solidFill>
                <a:latin typeface="Glacial Indifference Bold Italics"/>
              </a:rPr>
              <a:t>-Maya Angelou</a:t>
            </a:r>
          </a:p>
          <a:p>
            <a:pPr algn="ctr">
              <a:lnSpc>
                <a:spcPts val="4759"/>
              </a:lnSpc>
            </a:pPr>
            <a:endParaRPr lang="en-US" sz="3399">
              <a:solidFill>
                <a:srgbClr val="000000"/>
              </a:solidFill>
              <a:latin typeface="Glacial Indifference Bold Italics"/>
            </a:endParaRPr>
          </a:p>
          <a:p>
            <a:pPr algn="ctr">
              <a:lnSpc>
                <a:spcPts val="4759"/>
              </a:lnSpc>
            </a:pPr>
            <a:endParaRPr lang="en-US" sz="3399">
              <a:solidFill>
                <a:srgbClr val="000000"/>
              </a:solidFill>
              <a:latin typeface="Glacial Indifference Bold Italics"/>
            </a:endParaRPr>
          </a:p>
          <a:p>
            <a:pPr algn="ctr">
              <a:lnSpc>
                <a:spcPts val="4759"/>
              </a:lnSpc>
            </a:pPr>
            <a:endParaRPr lang="en-US" sz="3399">
              <a:solidFill>
                <a:srgbClr val="000000"/>
              </a:solidFill>
              <a:latin typeface="Glacial Indifference Bold Itali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6AA7652C-02C9-4A0E-ACDE-FA4887925BD0}"/>
              </a:ext>
            </a:extLst>
          </p:cNvPr>
          <p:cNvSpPr/>
          <p:nvPr/>
        </p:nvSpPr>
        <p:spPr>
          <a:xfrm>
            <a:off x="5867400" y="1943100"/>
            <a:ext cx="6553200" cy="6878555"/>
          </a:xfrm>
          <a:custGeom>
            <a:avLst/>
            <a:gdLst/>
            <a:ahLst/>
            <a:cxnLst/>
            <a:rect l="l" t="t" r="r" b="b"/>
            <a:pathLst>
              <a:path w="6428937" h="7916518">
                <a:moveTo>
                  <a:pt x="0" y="0"/>
                </a:moveTo>
                <a:lnTo>
                  <a:pt x="6428937" y="0"/>
                </a:lnTo>
                <a:lnTo>
                  <a:pt x="6428937" y="7916518"/>
                </a:lnTo>
                <a:lnTo>
                  <a:pt x="0" y="7916518"/>
                </a:lnTo>
                <a:lnTo>
                  <a:pt x="0" y="0"/>
                </a:lnTo>
                <a:close/>
              </a:path>
            </a:pathLst>
          </a:custGeom>
          <a:blipFill>
            <a:blip r:embed="rId2">
              <a:alphaModFix amt="19999"/>
            </a:blip>
            <a:stretch>
              <a:fillRect/>
            </a:stretch>
          </a:blipFill>
        </p:spPr>
      </p:sp>
      <p:sp>
        <p:nvSpPr>
          <p:cNvPr id="2" name="TextBox 7">
            <a:extLst>
              <a:ext uri="{FF2B5EF4-FFF2-40B4-BE49-F238E27FC236}">
                <a16:creationId xmlns:a16="http://schemas.microsoft.com/office/drawing/2014/main" id="{16E7B175-DC38-45DF-8468-D1D1FE7924E7}"/>
              </a:ext>
            </a:extLst>
          </p:cNvPr>
          <p:cNvSpPr txBox="1"/>
          <p:nvPr/>
        </p:nvSpPr>
        <p:spPr>
          <a:xfrm>
            <a:off x="-228600" y="3467100"/>
            <a:ext cx="18745200" cy="1824217"/>
          </a:xfrm>
          <a:prstGeom prst="rect">
            <a:avLst/>
          </a:prstGeom>
        </p:spPr>
        <p:txBody>
          <a:bodyPr wrap="square" lIns="0" tIns="0" rIns="0" bIns="0" rtlCol="0" anchor="t">
            <a:spAutoFit/>
          </a:bodyPr>
          <a:lstStyle/>
          <a:p>
            <a:pPr algn="ctr">
              <a:lnSpc>
                <a:spcPts val="7500"/>
              </a:lnSpc>
            </a:pPr>
            <a:r>
              <a:rPr lang="en-US" sz="4400" dirty="0">
                <a:solidFill>
                  <a:srgbClr val="000000"/>
                </a:solidFill>
                <a:latin typeface="Glacial Indifference Bold"/>
              </a:rPr>
              <a:t>Unveiling Job Satisfaction among Female Migrants:</a:t>
            </a:r>
          </a:p>
          <a:p>
            <a:pPr algn="ctr">
              <a:lnSpc>
                <a:spcPts val="7500"/>
              </a:lnSpc>
            </a:pPr>
            <a:r>
              <a:rPr lang="en-US" sz="4400" dirty="0">
                <a:solidFill>
                  <a:srgbClr val="000000"/>
                </a:solidFill>
                <a:latin typeface="Glacial Indifference Bold"/>
              </a:rPr>
              <a:t>A Case Study of Kerala</a:t>
            </a:r>
          </a:p>
        </p:txBody>
      </p:sp>
      <p:grpSp>
        <p:nvGrpSpPr>
          <p:cNvPr id="3" name="Group 2">
            <a:extLst>
              <a:ext uri="{FF2B5EF4-FFF2-40B4-BE49-F238E27FC236}">
                <a16:creationId xmlns:a16="http://schemas.microsoft.com/office/drawing/2014/main" id="{0223549F-7D23-4AC3-B964-F52ADA880750}"/>
              </a:ext>
            </a:extLst>
          </p:cNvPr>
          <p:cNvGrpSpPr/>
          <p:nvPr/>
        </p:nvGrpSpPr>
        <p:grpSpPr>
          <a:xfrm rot="-5400000">
            <a:off x="12842701" y="4776967"/>
            <a:ext cx="10287000" cy="733066"/>
            <a:chOff x="0" y="0"/>
            <a:chExt cx="4339754" cy="290716"/>
          </a:xfrm>
        </p:grpSpPr>
        <p:sp>
          <p:nvSpPr>
            <p:cNvPr id="4" name="Freeform 3">
              <a:extLst>
                <a:ext uri="{FF2B5EF4-FFF2-40B4-BE49-F238E27FC236}">
                  <a16:creationId xmlns:a16="http://schemas.microsoft.com/office/drawing/2014/main" id="{84E3533D-2B25-4A10-A8CA-E226D562CBDE}"/>
                </a:ext>
              </a:extLst>
            </p:cNvPr>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5" name="TextBox 4">
              <a:extLst>
                <a:ext uri="{FF2B5EF4-FFF2-40B4-BE49-F238E27FC236}">
                  <a16:creationId xmlns:a16="http://schemas.microsoft.com/office/drawing/2014/main" id="{C28D4240-86D5-4A09-9D81-0EDB68B53432}"/>
                </a:ext>
              </a:extLst>
            </p:cNvPr>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sp>
        <p:nvSpPr>
          <p:cNvPr id="6" name="Rectangle 5">
            <a:extLst>
              <a:ext uri="{FF2B5EF4-FFF2-40B4-BE49-F238E27FC236}">
                <a16:creationId xmlns:a16="http://schemas.microsoft.com/office/drawing/2014/main" id="{BE2586DB-E8F7-4417-B4E6-5D1FA0A5EE0B}"/>
              </a:ext>
            </a:extLst>
          </p:cNvPr>
          <p:cNvSpPr/>
          <p:nvPr/>
        </p:nvSpPr>
        <p:spPr>
          <a:xfrm>
            <a:off x="121832" y="5524500"/>
            <a:ext cx="17449800" cy="1156727"/>
          </a:xfrm>
          <a:prstGeom prst="rect">
            <a:avLst/>
          </a:prstGeom>
        </p:spPr>
        <p:txBody>
          <a:bodyPr wrap="square">
            <a:spAutoFit/>
          </a:bodyPr>
          <a:lstStyle/>
          <a:p>
            <a:pPr marL="334643" lvl="1">
              <a:lnSpc>
                <a:spcPts val="4339"/>
              </a:lnSpc>
            </a:pPr>
            <a:r>
              <a:rPr lang="en-US" sz="3099" dirty="0">
                <a:solidFill>
                  <a:srgbClr val="000000"/>
                </a:solidFill>
                <a:latin typeface="Glacial Indifference" panose="020B0604020202020204" charset="0"/>
              </a:rPr>
              <a:t>Kerala is economically behind but ahead in terms of education when compared to other states. Due to its issue of unemployment, a large section of their educated youth including women migrate out.</a:t>
            </a:r>
          </a:p>
        </p:txBody>
      </p:sp>
    </p:spTree>
    <p:extLst>
      <p:ext uri="{BB962C8B-B14F-4D97-AF65-F5344CB8AC3E}">
        <p14:creationId xmlns:p14="http://schemas.microsoft.com/office/powerpoint/2010/main" val="3023597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869011" y="4866768"/>
            <a:ext cx="10287003" cy="548980"/>
            <a:chOff x="0" y="0"/>
            <a:chExt cx="4230930" cy="217712"/>
          </a:xfrm>
        </p:grpSpPr>
        <p:sp>
          <p:nvSpPr>
            <p:cNvPr id="3" name="Freeform 3"/>
            <p:cNvSpPr/>
            <p:nvPr/>
          </p:nvSpPr>
          <p:spPr>
            <a:xfrm>
              <a:off x="0" y="0"/>
              <a:ext cx="4230930" cy="217712"/>
            </a:xfrm>
            <a:custGeom>
              <a:avLst/>
              <a:gdLst/>
              <a:ahLst/>
              <a:cxnLst/>
              <a:rect l="l" t="t" r="r" b="b"/>
              <a:pathLst>
                <a:path w="4230930" h="217712">
                  <a:moveTo>
                    <a:pt x="24673" y="0"/>
                  </a:moveTo>
                  <a:lnTo>
                    <a:pt x="4206257" y="0"/>
                  </a:lnTo>
                  <a:cubicBezTo>
                    <a:pt x="4212801" y="0"/>
                    <a:pt x="4219076" y="2599"/>
                    <a:pt x="4223703" y="7226"/>
                  </a:cubicBezTo>
                  <a:cubicBezTo>
                    <a:pt x="4228330" y="11854"/>
                    <a:pt x="4230930" y="18129"/>
                    <a:pt x="4230930" y="24673"/>
                  </a:cubicBezTo>
                  <a:lnTo>
                    <a:pt x="4230930" y="193039"/>
                  </a:lnTo>
                  <a:cubicBezTo>
                    <a:pt x="4230930" y="199583"/>
                    <a:pt x="4228330" y="205859"/>
                    <a:pt x="4223703" y="210486"/>
                  </a:cubicBezTo>
                  <a:cubicBezTo>
                    <a:pt x="4219076" y="215113"/>
                    <a:pt x="4212801" y="217712"/>
                    <a:pt x="4206257" y="217712"/>
                  </a:cubicBezTo>
                  <a:lnTo>
                    <a:pt x="24673" y="217712"/>
                  </a:lnTo>
                  <a:cubicBezTo>
                    <a:pt x="18129" y="217712"/>
                    <a:pt x="11854" y="215113"/>
                    <a:pt x="7226" y="210486"/>
                  </a:cubicBezTo>
                  <a:cubicBezTo>
                    <a:pt x="2599" y="205859"/>
                    <a:pt x="0" y="199583"/>
                    <a:pt x="0" y="193039"/>
                  </a:cubicBezTo>
                  <a:lnTo>
                    <a:pt x="0" y="24673"/>
                  </a:lnTo>
                  <a:cubicBezTo>
                    <a:pt x="0" y="18129"/>
                    <a:pt x="2599" y="11854"/>
                    <a:pt x="7226" y="7226"/>
                  </a:cubicBezTo>
                  <a:cubicBezTo>
                    <a:pt x="11854" y="2599"/>
                    <a:pt x="18129" y="0"/>
                    <a:pt x="24673" y="0"/>
                  </a:cubicBezTo>
                  <a:close/>
                </a:path>
              </a:pathLst>
            </a:custGeom>
            <a:solidFill>
              <a:srgbClr val="072654"/>
            </a:solidFill>
          </p:spPr>
        </p:sp>
        <p:sp>
          <p:nvSpPr>
            <p:cNvPr id="4" name="TextBox 4"/>
            <p:cNvSpPr txBox="1"/>
            <p:nvPr/>
          </p:nvSpPr>
          <p:spPr>
            <a:xfrm>
              <a:off x="0" y="-38100"/>
              <a:ext cx="4230930" cy="255812"/>
            </a:xfrm>
            <a:prstGeom prst="rect">
              <a:avLst/>
            </a:prstGeom>
          </p:spPr>
          <p:txBody>
            <a:bodyPr lIns="47443" tIns="47443" rIns="47443" bIns="47443" rtlCol="0" anchor="ctr"/>
            <a:lstStyle/>
            <a:p>
              <a:pPr algn="ctr">
                <a:lnSpc>
                  <a:spcPts val="1830"/>
                </a:lnSpc>
              </a:pPr>
              <a:endParaRPr/>
            </a:p>
          </p:txBody>
        </p:sp>
      </p:grpSp>
      <p:sp>
        <p:nvSpPr>
          <p:cNvPr id="6" name="TextBox 6"/>
          <p:cNvSpPr txBox="1"/>
          <p:nvPr/>
        </p:nvSpPr>
        <p:spPr>
          <a:xfrm>
            <a:off x="990600" y="1181100"/>
            <a:ext cx="16062620" cy="8271495"/>
          </a:xfrm>
          <a:prstGeom prst="rect">
            <a:avLst/>
          </a:prstGeom>
        </p:spPr>
        <p:txBody>
          <a:bodyPr wrap="square" lIns="0" tIns="0" rIns="0" bIns="0" rtlCol="0" anchor="t">
            <a:spAutoFit/>
          </a:bodyPr>
          <a:lstStyle/>
          <a:p>
            <a:pPr marL="669286" lvl="1" indent="-334643">
              <a:lnSpc>
                <a:spcPts val="4339"/>
              </a:lnSpc>
              <a:buFont typeface="Arial"/>
              <a:buChar char="•"/>
            </a:pPr>
            <a:r>
              <a:rPr lang="en-US" sz="3600" dirty="0">
                <a:solidFill>
                  <a:srgbClr val="000000"/>
                </a:solidFill>
                <a:latin typeface="Glacial Indifference"/>
              </a:rPr>
              <a:t>The problems commonly faced by most of the female workers are related to accommodation, language, new social life, job dissatisfaction and health issues.</a:t>
            </a:r>
          </a:p>
          <a:p>
            <a:pPr marL="334643" lvl="1">
              <a:lnSpc>
                <a:spcPts val="4339"/>
              </a:lnSpc>
            </a:pPr>
            <a:endParaRPr lang="en-US" sz="3600" dirty="0">
              <a:solidFill>
                <a:srgbClr val="000000"/>
              </a:solidFill>
              <a:latin typeface="Glacial Indifference"/>
            </a:endParaRPr>
          </a:p>
          <a:p>
            <a:pPr marL="669286" lvl="1" indent="-334643">
              <a:lnSpc>
                <a:spcPts val="4339"/>
              </a:lnSpc>
              <a:buFont typeface="Arial"/>
              <a:buChar char="•"/>
            </a:pPr>
            <a:r>
              <a:rPr lang="en-US" sz="3600" dirty="0">
                <a:solidFill>
                  <a:srgbClr val="000000"/>
                </a:solidFill>
                <a:latin typeface="Glacial Indifference Bold"/>
              </a:rPr>
              <a:t>Studying the sample of the female migrates from Kerala to Mumbai living in hostels, Reshmi (2005) finds that:</a:t>
            </a:r>
          </a:p>
          <a:p>
            <a:pPr marL="1338572" lvl="2" indent="-446191">
              <a:lnSpc>
                <a:spcPts val="4339"/>
              </a:lnSpc>
              <a:buFont typeface="Arial"/>
              <a:buChar char="⚬"/>
            </a:pPr>
            <a:r>
              <a:rPr lang="en-US" sz="3600" dirty="0">
                <a:solidFill>
                  <a:srgbClr val="000000"/>
                </a:solidFill>
                <a:latin typeface="Glacial Indifference"/>
              </a:rPr>
              <a:t>Most of them are</a:t>
            </a:r>
            <a:r>
              <a:rPr lang="en-US" sz="3600" dirty="0">
                <a:solidFill>
                  <a:srgbClr val="000000"/>
                </a:solidFill>
                <a:latin typeface="Glacial Indifference Bold"/>
              </a:rPr>
              <a:t> permanent workers in private sector. </a:t>
            </a:r>
          </a:p>
          <a:p>
            <a:pPr marL="1338572" lvl="2" indent="-446191">
              <a:lnSpc>
                <a:spcPts val="4339"/>
              </a:lnSpc>
              <a:buFont typeface="Arial"/>
              <a:buChar char="⚬"/>
            </a:pPr>
            <a:r>
              <a:rPr lang="en-US" sz="3600" dirty="0">
                <a:solidFill>
                  <a:srgbClr val="000000"/>
                </a:solidFill>
                <a:latin typeface="Glacial Indifference"/>
              </a:rPr>
              <a:t>The</a:t>
            </a:r>
            <a:r>
              <a:rPr lang="en-US" sz="3600" dirty="0">
                <a:solidFill>
                  <a:srgbClr val="000000"/>
                </a:solidFill>
                <a:latin typeface="Glacial Indifference Bold"/>
              </a:rPr>
              <a:t> work time for most of them is 8 hours</a:t>
            </a:r>
            <a:r>
              <a:rPr lang="en-US" sz="3600" dirty="0">
                <a:solidFill>
                  <a:srgbClr val="000000"/>
                </a:solidFill>
                <a:latin typeface="Glacial Indifference"/>
              </a:rPr>
              <a:t> but a fraction of them work more than this.</a:t>
            </a:r>
            <a:r>
              <a:rPr lang="en-US" sz="3600" dirty="0">
                <a:solidFill>
                  <a:srgbClr val="000000"/>
                </a:solidFill>
                <a:latin typeface="Glacial Indifference Bold"/>
              </a:rPr>
              <a:t> </a:t>
            </a:r>
          </a:p>
          <a:p>
            <a:pPr marL="1338572" lvl="2" indent="-446191">
              <a:lnSpc>
                <a:spcPts val="4339"/>
              </a:lnSpc>
              <a:buFont typeface="Arial"/>
              <a:buChar char="⚬"/>
            </a:pPr>
            <a:r>
              <a:rPr lang="en-US" sz="3600" dirty="0">
                <a:solidFill>
                  <a:srgbClr val="000000"/>
                </a:solidFill>
                <a:latin typeface="Glacial Indifference Bold"/>
              </a:rPr>
              <a:t>A fair proportion of them face discrimination and exploitation in their jobs. </a:t>
            </a:r>
          </a:p>
          <a:p>
            <a:pPr marL="1338572" lvl="2" indent="-446191">
              <a:lnSpc>
                <a:spcPts val="4339"/>
              </a:lnSpc>
              <a:buFont typeface="Arial"/>
              <a:buChar char="⚬"/>
            </a:pPr>
            <a:r>
              <a:rPr lang="en-US" sz="3600" dirty="0">
                <a:solidFill>
                  <a:srgbClr val="000000"/>
                </a:solidFill>
                <a:latin typeface="Glacial Indifference Bold"/>
              </a:rPr>
              <a:t>Most of them are happy with their current jobs but are still looking for better opportunities.</a:t>
            </a:r>
          </a:p>
          <a:p>
            <a:pPr marL="1338572" lvl="2" indent="-446191">
              <a:lnSpc>
                <a:spcPts val="4339"/>
              </a:lnSpc>
              <a:buFont typeface="Arial"/>
              <a:buChar char="⚬"/>
            </a:pPr>
            <a:r>
              <a:rPr lang="en-US" sz="3600" dirty="0">
                <a:solidFill>
                  <a:srgbClr val="000000"/>
                </a:solidFill>
                <a:latin typeface="Glacial Indifference Bold"/>
              </a:rPr>
              <a:t>One-fourth of them are not satisfied with their jobs.</a:t>
            </a:r>
          </a:p>
          <a:p>
            <a:pPr>
              <a:lnSpc>
                <a:spcPts val="4339"/>
              </a:lnSpc>
            </a:pPr>
            <a:endParaRPr lang="en-US" sz="3600" dirty="0">
              <a:solidFill>
                <a:srgbClr val="000000"/>
              </a:solidFill>
              <a:latin typeface="Glacial Indifferenc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6" name="Freeform 6"/>
          <p:cNvSpPr/>
          <p:nvPr/>
        </p:nvSpPr>
        <p:spPr>
          <a:xfrm>
            <a:off x="6509267" y="371591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alphaModFix amt="19999"/>
              <a:duotone>
                <a:schemeClr val="accent1">
                  <a:shade val="45000"/>
                  <a:satMod val="135000"/>
                </a:schemeClr>
                <a:prstClr val="white"/>
              </a:duotone>
              <a:lum bright="46000" contrast="38000"/>
              <a:extLst>
                <a:ext uri="{96DAC541-7B7A-43D3-8B79-37D633B846F1}">
                  <asvg:svgBlip xmlns:asvg="http://schemas.microsoft.com/office/drawing/2016/SVG/main" r:embed="rId3"/>
                </a:ext>
              </a:extLst>
            </a:blip>
            <a:stretch>
              <a:fillRect/>
            </a:stretch>
          </a:blipFill>
          <a:effectLst>
            <a:softEdge rad="12700"/>
          </a:effectLst>
        </p:spPr>
      </p:sp>
      <p:grpSp>
        <p:nvGrpSpPr>
          <p:cNvPr id="2" name="Group 2"/>
          <p:cNvGrpSpPr/>
          <p:nvPr/>
        </p:nvGrpSpPr>
        <p:grpSpPr>
          <a:xfrm rot="-5400000">
            <a:off x="12842701" y="4776967"/>
            <a:ext cx="10287000" cy="733066"/>
            <a:chOff x="0" y="0"/>
            <a:chExt cx="4339754" cy="290716"/>
          </a:xfrm>
        </p:grpSpPr>
        <p:sp>
          <p:nvSpPr>
            <p:cNvPr id="3" name="Freeform 3"/>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4" name="TextBox 4"/>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sp>
        <p:nvSpPr>
          <p:cNvPr id="5" name="TextBox 5"/>
          <p:cNvSpPr txBox="1"/>
          <p:nvPr/>
        </p:nvSpPr>
        <p:spPr>
          <a:xfrm>
            <a:off x="3008826" y="190500"/>
            <a:ext cx="14487874" cy="1000274"/>
          </a:xfrm>
          <a:prstGeom prst="rect">
            <a:avLst/>
          </a:prstGeom>
        </p:spPr>
        <p:txBody>
          <a:bodyPr lIns="0" tIns="0" rIns="0" bIns="0" rtlCol="0" anchor="t">
            <a:spAutoFit/>
          </a:bodyPr>
          <a:lstStyle/>
          <a:p>
            <a:pPr algn="ctr">
              <a:lnSpc>
                <a:spcPts val="8400"/>
              </a:lnSpc>
            </a:pPr>
            <a:r>
              <a:rPr lang="en-US" sz="6000" dirty="0">
                <a:solidFill>
                  <a:srgbClr val="000000"/>
                </a:solidFill>
                <a:latin typeface="Glacial Indifference Bold"/>
              </a:rPr>
              <a:t>Wage Dynamics, an Analysis of Disparity</a:t>
            </a:r>
          </a:p>
        </p:txBody>
      </p:sp>
      <p:sp>
        <p:nvSpPr>
          <p:cNvPr id="8" name="Rectangle 7">
            <a:extLst>
              <a:ext uri="{FF2B5EF4-FFF2-40B4-BE49-F238E27FC236}">
                <a16:creationId xmlns:a16="http://schemas.microsoft.com/office/drawing/2014/main" id="{31921797-7208-4DFC-84E8-2C121050E4CB}"/>
              </a:ext>
            </a:extLst>
          </p:cNvPr>
          <p:cNvSpPr/>
          <p:nvPr/>
        </p:nvSpPr>
        <p:spPr>
          <a:xfrm>
            <a:off x="685800" y="1638300"/>
            <a:ext cx="16306800" cy="7478970"/>
          </a:xfrm>
          <a:prstGeom prst="rect">
            <a:avLst/>
          </a:prstGeom>
        </p:spPr>
        <p:txBody>
          <a:bodyPr wrap="square">
            <a:spAutoFit/>
          </a:bodyPr>
          <a:lstStyle/>
          <a:p>
            <a:r>
              <a:rPr lang="en-IN" sz="3200" b="1" i="1" u="sng" dirty="0">
                <a:latin typeface="Glacial Indifference" panose="020B0604020202020204" charset="0"/>
              </a:rPr>
              <a:t>By Gender</a:t>
            </a:r>
          </a:p>
          <a:p>
            <a:pPr marL="285750" indent="-285750">
              <a:buFont typeface="Arial" panose="020B0604020202020204" pitchFamily="34" charset="0"/>
              <a:buChar char="•"/>
            </a:pPr>
            <a:r>
              <a:rPr lang="en-IN" sz="3200" dirty="0">
                <a:latin typeface="Glacial Indifference" panose="020B0604020202020204" charset="0"/>
              </a:rPr>
              <a:t>Female rural migrants face significant wage gaps, with 13% earning less than Rs 100 daily compared to only 3% of men, and only 0.2% of women earning Rs 250 and above, contrasting with 23% of men.</a:t>
            </a:r>
          </a:p>
          <a:p>
            <a:pPr marL="285750" indent="-285750">
              <a:buFont typeface="Arial" panose="020B0604020202020204" pitchFamily="34" charset="0"/>
              <a:buChar char="•"/>
            </a:pPr>
            <a:r>
              <a:rPr lang="en-IN" sz="3200" dirty="0">
                <a:latin typeface="Glacial Indifference" panose="020B0604020202020204" charset="0"/>
              </a:rPr>
              <a:t>In urban areas, 60% of female migrant workers earn less than Rs 5,000 monthly, while just 7% of male migrants fall into this category.</a:t>
            </a:r>
          </a:p>
          <a:p>
            <a:pPr marL="285750" indent="-285750">
              <a:buFont typeface="Arial" panose="020B0604020202020204" pitchFamily="34" charset="0"/>
              <a:buChar char="•"/>
            </a:pPr>
            <a:endParaRPr lang="en-IN" sz="3200" dirty="0">
              <a:latin typeface="Glacial Indifference" panose="020B0604020202020204" charset="0"/>
            </a:endParaRPr>
          </a:p>
          <a:p>
            <a:r>
              <a:rPr lang="en-IN" sz="3200" b="1" i="1" u="sng" dirty="0">
                <a:latin typeface="Glacial Indifference" panose="020B0604020202020204" charset="0"/>
              </a:rPr>
              <a:t>By Location</a:t>
            </a:r>
          </a:p>
          <a:p>
            <a:pPr marL="285750" indent="-285750">
              <a:buFont typeface="Arial" panose="020B0604020202020204" pitchFamily="34" charset="0"/>
              <a:buChar char="•"/>
            </a:pPr>
            <a:r>
              <a:rPr lang="en-IN" sz="3200" dirty="0">
                <a:latin typeface="Glacial Indifference" panose="020B0604020202020204" charset="0"/>
              </a:rPr>
              <a:t>In rural areas, the average real wage is Rs 175, with female migrants earning just 78% of the amount. In urban areas, where the wage is more than twice as high at Rs 384, female migrants earn only 37% of it. </a:t>
            </a:r>
          </a:p>
          <a:p>
            <a:pPr marL="285750" indent="-285750">
              <a:buFont typeface="Arial" panose="020B0604020202020204" pitchFamily="34" charset="0"/>
              <a:buChar char="•"/>
            </a:pPr>
            <a:r>
              <a:rPr lang="en-IN" sz="3200" dirty="0">
                <a:latin typeface="Glacial Indifference" panose="020B0604020202020204" charset="0"/>
              </a:rPr>
              <a:t>Consistent patterns can be seen across weekly and monthly earners in both rural and urban regions.</a:t>
            </a:r>
          </a:p>
          <a:p>
            <a:pPr marL="285750" indent="-285750">
              <a:buFont typeface="Arial" panose="020B0604020202020204" pitchFamily="34" charset="0"/>
              <a:buChar char="•"/>
            </a:pPr>
            <a:r>
              <a:rPr lang="en-IN" sz="3200" dirty="0">
                <a:latin typeface="Glacial Indifference" panose="020B0604020202020204" charset="0"/>
              </a:rPr>
              <a:t>32% of women migrants in rural areas and 45% in urban areas are paid at minimum wage rates, with only a small percentage receiving wages above the statutory minimum.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929367" y="4776967"/>
            <a:ext cx="10287000" cy="733066"/>
            <a:chOff x="0" y="0"/>
            <a:chExt cx="4339754" cy="290716"/>
          </a:xfrm>
        </p:grpSpPr>
        <p:sp>
          <p:nvSpPr>
            <p:cNvPr id="3" name="Freeform 3"/>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4" name="TextBox 4"/>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sp>
        <p:nvSpPr>
          <p:cNvPr id="12" name="TextBox 12"/>
          <p:cNvSpPr txBox="1"/>
          <p:nvPr/>
        </p:nvSpPr>
        <p:spPr>
          <a:xfrm>
            <a:off x="685800" y="3467100"/>
            <a:ext cx="17449800" cy="923330"/>
          </a:xfrm>
          <a:prstGeom prst="rect">
            <a:avLst/>
          </a:prstGeom>
        </p:spPr>
        <p:txBody>
          <a:bodyPr wrap="square" lIns="0" tIns="0" rIns="0" bIns="0" rtlCol="0" anchor="t">
            <a:spAutoFit/>
          </a:bodyPr>
          <a:lstStyle/>
          <a:p>
            <a:pPr algn="ctr">
              <a:lnSpc>
                <a:spcPts val="7200"/>
              </a:lnSpc>
            </a:pPr>
            <a:r>
              <a:rPr lang="en-US" sz="6000" dirty="0">
                <a:solidFill>
                  <a:srgbClr val="000000"/>
                </a:solidFill>
                <a:latin typeface="Glacial Indifference Bold"/>
              </a:rPr>
              <a:t>A look at the “invisible workforce” during COVID</a:t>
            </a:r>
          </a:p>
        </p:txBody>
      </p:sp>
      <p:sp>
        <p:nvSpPr>
          <p:cNvPr id="5" name="Rectangle 4">
            <a:extLst>
              <a:ext uri="{FF2B5EF4-FFF2-40B4-BE49-F238E27FC236}">
                <a16:creationId xmlns:a16="http://schemas.microsoft.com/office/drawing/2014/main" id="{12D0B3BA-1E91-407A-AEBA-895D7FC26914}"/>
              </a:ext>
            </a:extLst>
          </p:cNvPr>
          <p:cNvSpPr/>
          <p:nvPr/>
        </p:nvSpPr>
        <p:spPr>
          <a:xfrm>
            <a:off x="1143000" y="4710886"/>
            <a:ext cx="16306800" cy="2185214"/>
          </a:xfrm>
          <a:prstGeom prst="rect">
            <a:avLst/>
          </a:prstGeom>
        </p:spPr>
        <p:txBody>
          <a:bodyPr wrap="square">
            <a:spAutoFit/>
          </a:bodyPr>
          <a:lstStyle/>
          <a:p>
            <a:r>
              <a:rPr lang="en-IN" sz="3400" dirty="0">
                <a:latin typeface="Glacial Indifference" panose="020B0604020202020204" charset="0"/>
              </a:rPr>
              <a:t>In this section we will focus on a study conducted by a team of researchers affiliated with Inclusion Economics at Yale University enrolled approximately 4,600 displaced migrants and followed them from April 2020 through July 2021 as they returned to two of India’s poorest states.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777967" y="4776967"/>
            <a:ext cx="10287000" cy="733066"/>
            <a:chOff x="0" y="0"/>
            <a:chExt cx="4339754" cy="290716"/>
          </a:xfrm>
        </p:grpSpPr>
        <p:sp>
          <p:nvSpPr>
            <p:cNvPr id="3" name="Freeform 3"/>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4" name="TextBox 4"/>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grpSp>
        <p:nvGrpSpPr>
          <p:cNvPr id="5" name="Group 5"/>
          <p:cNvGrpSpPr/>
          <p:nvPr/>
        </p:nvGrpSpPr>
        <p:grpSpPr>
          <a:xfrm>
            <a:off x="162213" y="2592207"/>
            <a:ext cx="17248612" cy="7287145"/>
            <a:chOff x="0" y="0"/>
            <a:chExt cx="17886006" cy="7142905"/>
          </a:xfrm>
        </p:grpSpPr>
        <p:sp>
          <p:nvSpPr>
            <p:cNvPr id="6" name="Freeform 6"/>
            <p:cNvSpPr/>
            <p:nvPr/>
          </p:nvSpPr>
          <p:spPr>
            <a:xfrm>
              <a:off x="0" y="22112"/>
              <a:ext cx="9058912" cy="7120793"/>
            </a:xfrm>
            <a:custGeom>
              <a:avLst/>
              <a:gdLst/>
              <a:ahLst/>
              <a:cxnLst/>
              <a:rect l="l" t="t" r="r" b="b"/>
              <a:pathLst>
                <a:path w="9058912" h="7120793">
                  <a:moveTo>
                    <a:pt x="0" y="0"/>
                  </a:moveTo>
                  <a:lnTo>
                    <a:pt x="9058912" y="0"/>
                  </a:lnTo>
                  <a:lnTo>
                    <a:pt x="9058912" y="7120793"/>
                  </a:lnTo>
                  <a:lnTo>
                    <a:pt x="0" y="7120793"/>
                  </a:lnTo>
                  <a:lnTo>
                    <a:pt x="0" y="0"/>
                  </a:lnTo>
                  <a:close/>
                </a:path>
              </a:pathLst>
            </a:custGeom>
            <a:blipFill>
              <a:blip r:embed="rId2"/>
              <a:stretch>
                <a:fillRect/>
              </a:stretch>
            </a:blipFill>
          </p:spPr>
        </p:sp>
        <p:sp>
          <p:nvSpPr>
            <p:cNvPr id="7" name="Freeform 7"/>
            <p:cNvSpPr/>
            <p:nvPr/>
          </p:nvSpPr>
          <p:spPr>
            <a:xfrm>
              <a:off x="9025745" y="310582"/>
              <a:ext cx="8860261" cy="6543853"/>
            </a:xfrm>
            <a:custGeom>
              <a:avLst/>
              <a:gdLst/>
              <a:ahLst/>
              <a:cxnLst/>
              <a:rect l="l" t="t" r="r" b="b"/>
              <a:pathLst>
                <a:path w="8860261" h="6543853">
                  <a:moveTo>
                    <a:pt x="0" y="0"/>
                  </a:moveTo>
                  <a:lnTo>
                    <a:pt x="8860261" y="0"/>
                  </a:lnTo>
                  <a:lnTo>
                    <a:pt x="8860261" y="6543853"/>
                  </a:lnTo>
                  <a:lnTo>
                    <a:pt x="0" y="6543853"/>
                  </a:lnTo>
                  <a:lnTo>
                    <a:pt x="0" y="0"/>
                  </a:lnTo>
                  <a:close/>
                </a:path>
              </a:pathLst>
            </a:custGeom>
            <a:blipFill>
              <a:blip r:embed="rId3"/>
              <a:stretch>
                <a:fillRect/>
              </a:stretch>
            </a:blipFill>
          </p:spPr>
        </p:sp>
        <p:sp>
          <p:nvSpPr>
            <p:cNvPr id="8" name="AutoShape 8"/>
            <p:cNvSpPr/>
            <p:nvPr/>
          </p:nvSpPr>
          <p:spPr>
            <a:xfrm flipV="1">
              <a:off x="172341" y="22112"/>
              <a:ext cx="17503604" cy="22112"/>
            </a:xfrm>
            <a:prstGeom prst="line">
              <a:avLst/>
            </a:prstGeom>
            <a:ln w="44223" cap="flat">
              <a:solidFill>
                <a:srgbClr val="000000"/>
              </a:solidFill>
              <a:prstDash val="solid"/>
              <a:headEnd type="none" w="sm" len="sm"/>
              <a:tailEnd type="none" w="sm" len="sm"/>
            </a:ln>
          </p:spPr>
        </p:sp>
        <p:sp>
          <p:nvSpPr>
            <p:cNvPr id="9" name="AutoShape 9"/>
            <p:cNvSpPr/>
            <p:nvPr/>
          </p:nvSpPr>
          <p:spPr>
            <a:xfrm flipV="1">
              <a:off x="172313" y="7098682"/>
              <a:ext cx="17503604" cy="22112"/>
            </a:xfrm>
            <a:prstGeom prst="line">
              <a:avLst/>
            </a:prstGeom>
            <a:ln w="44223" cap="flat">
              <a:solidFill>
                <a:srgbClr val="000000"/>
              </a:solidFill>
              <a:prstDash val="solid"/>
              <a:headEnd type="none" w="sm" len="sm"/>
              <a:tailEnd type="none" w="sm" len="sm"/>
            </a:ln>
          </p:spPr>
        </p:sp>
        <p:sp>
          <p:nvSpPr>
            <p:cNvPr id="10" name="AutoShape 10"/>
            <p:cNvSpPr/>
            <p:nvPr/>
          </p:nvSpPr>
          <p:spPr>
            <a:xfrm flipH="1" flipV="1">
              <a:off x="172341" y="22112"/>
              <a:ext cx="22112" cy="7076570"/>
            </a:xfrm>
            <a:prstGeom prst="line">
              <a:avLst/>
            </a:prstGeom>
            <a:ln w="44223" cap="flat">
              <a:solidFill>
                <a:srgbClr val="000000"/>
              </a:solidFill>
              <a:prstDash val="solid"/>
              <a:headEnd type="none" w="sm" len="sm"/>
              <a:tailEnd type="none" w="sm" len="sm"/>
            </a:ln>
          </p:spPr>
        </p:sp>
        <p:sp>
          <p:nvSpPr>
            <p:cNvPr id="11" name="AutoShape 11"/>
            <p:cNvSpPr/>
            <p:nvPr/>
          </p:nvSpPr>
          <p:spPr>
            <a:xfrm flipH="1" flipV="1">
              <a:off x="17631694" y="22043"/>
              <a:ext cx="22112" cy="7076570"/>
            </a:xfrm>
            <a:prstGeom prst="line">
              <a:avLst/>
            </a:prstGeom>
            <a:ln w="44223" cap="flat">
              <a:solidFill>
                <a:srgbClr val="000000"/>
              </a:solidFill>
              <a:prstDash val="solid"/>
              <a:headEnd type="none" w="sm" len="sm"/>
              <a:tailEnd type="none" w="sm" len="sm"/>
            </a:ln>
          </p:spPr>
        </p:sp>
      </p:grpSp>
      <p:sp>
        <p:nvSpPr>
          <p:cNvPr id="12" name="TextBox 12"/>
          <p:cNvSpPr txBox="1"/>
          <p:nvPr/>
        </p:nvSpPr>
        <p:spPr>
          <a:xfrm>
            <a:off x="9296400" y="135875"/>
            <a:ext cx="9775509" cy="923330"/>
          </a:xfrm>
          <a:prstGeom prst="rect">
            <a:avLst/>
          </a:prstGeom>
        </p:spPr>
        <p:txBody>
          <a:bodyPr wrap="square" lIns="0" tIns="0" rIns="0" bIns="0" rtlCol="0" anchor="t">
            <a:spAutoFit/>
          </a:bodyPr>
          <a:lstStyle/>
          <a:p>
            <a:pPr>
              <a:lnSpc>
                <a:spcPts val="7200"/>
              </a:lnSpc>
            </a:pPr>
            <a:r>
              <a:rPr lang="en-US" sz="6000" dirty="0">
                <a:solidFill>
                  <a:srgbClr val="000000"/>
                </a:solidFill>
                <a:latin typeface="Glacial Indifference Bold"/>
              </a:rPr>
              <a:t>Pattern of Remigration</a:t>
            </a:r>
          </a:p>
        </p:txBody>
      </p:sp>
      <p:sp>
        <p:nvSpPr>
          <p:cNvPr id="13" name="TextBox 13"/>
          <p:cNvSpPr txBox="1"/>
          <p:nvPr/>
        </p:nvSpPr>
        <p:spPr>
          <a:xfrm>
            <a:off x="242207" y="2002302"/>
            <a:ext cx="17707334" cy="1179810"/>
          </a:xfrm>
          <a:prstGeom prst="rect">
            <a:avLst/>
          </a:prstGeom>
        </p:spPr>
        <p:txBody>
          <a:bodyPr lIns="0" tIns="0" rIns="0" bIns="0" rtlCol="0" anchor="t">
            <a:spAutoFit/>
          </a:bodyPr>
          <a:lstStyle/>
          <a:p>
            <a:pPr marL="345441" lvl="1">
              <a:lnSpc>
                <a:spcPts val="4480"/>
              </a:lnSpc>
            </a:pPr>
            <a:endParaRPr lang="en-US" sz="3200" dirty="0">
              <a:solidFill>
                <a:srgbClr val="000000"/>
              </a:solidFill>
              <a:latin typeface="Glacial Indifference Bold"/>
            </a:endParaRPr>
          </a:p>
          <a:p>
            <a:pPr>
              <a:lnSpc>
                <a:spcPts val="5179"/>
              </a:lnSpc>
            </a:pPr>
            <a:endParaRPr lang="en-US" sz="3200" dirty="0">
              <a:solidFill>
                <a:srgbClr val="000000"/>
              </a:solidFill>
              <a:latin typeface="Glacial Indifference Bold"/>
            </a:endParaRPr>
          </a:p>
        </p:txBody>
      </p:sp>
      <p:sp>
        <p:nvSpPr>
          <p:cNvPr id="14" name="TextBox 5">
            <a:extLst>
              <a:ext uri="{FF2B5EF4-FFF2-40B4-BE49-F238E27FC236}">
                <a16:creationId xmlns:a16="http://schemas.microsoft.com/office/drawing/2014/main" id="{98A35603-DEFA-440B-AC06-1E8D73F2E91A}"/>
              </a:ext>
            </a:extLst>
          </p:cNvPr>
          <p:cNvSpPr txBox="1"/>
          <p:nvPr/>
        </p:nvSpPr>
        <p:spPr>
          <a:xfrm>
            <a:off x="-82805" y="1308384"/>
            <a:ext cx="17707334" cy="1181157"/>
          </a:xfrm>
          <a:prstGeom prst="rect">
            <a:avLst/>
          </a:prstGeom>
        </p:spPr>
        <p:txBody>
          <a:bodyPr lIns="0" tIns="0" rIns="0" bIns="0" rtlCol="0" anchor="t">
            <a:spAutoFit/>
          </a:bodyPr>
          <a:lstStyle/>
          <a:p>
            <a:pPr marL="734059" lvl="1" indent="-367030">
              <a:lnSpc>
                <a:spcPts val="4759"/>
              </a:lnSpc>
              <a:buFont typeface="Arial"/>
              <a:buChar char="•"/>
            </a:pPr>
            <a:r>
              <a:rPr lang="en-GB" sz="3399" dirty="0">
                <a:solidFill>
                  <a:srgbClr val="000000"/>
                </a:solidFill>
                <a:latin typeface="Gill Sans MT" panose="020B0502020104020203" pitchFamily="34" charset="0"/>
              </a:rPr>
              <a:t>Looking across waves, 63 percent of men </a:t>
            </a:r>
            <a:r>
              <a:rPr lang="en-GB" sz="3399" dirty="0" err="1">
                <a:solidFill>
                  <a:srgbClr val="000000"/>
                </a:solidFill>
                <a:latin typeface="Gill Sans MT" panose="020B0502020104020203" pitchFamily="34" charset="0"/>
              </a:rPr>
              <a:t>remigrated</a:t>
            </a:r>
            <a:r>
              <a:rPr lang="en-GB" sz="3399" dirty="0">
                <a:solidFill>
                  <a:srgbClr val="000000"/>
                </a:solidFill>
                <a:latin typeface="Gill Sans MT" panose="020B0502020104020203" pitchFamily="34" charset="0"/>
              </a:rPr>
              <a:t> at least once, compared to 55 percent of women.</a:t>
            </a:r>
            <a:endParaRPr lang="en-US" sz="3399" dirty="0">
              <a:solidFill>
                <a:srgbClr val="000000"/>
              </a:solidFill>
              <a:latin typeface="Gill Sans MT" panose="020B0502020104020203" pitchFamily="34" charset="0"/>
            </a:endParaRPr>
          </a:p>
        </p:txBody>
      </p:sp>
    </p:spTree>
    <p:extLst>
      <p:ext uri="{BB962C8B-B14F-4D97-AF65-F5344CB8AC3E}">
        <p14:creationId xmlns:p14="http://schemas.microsoft.com/office/powerpoint/2010/main" val="410646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4791218" y="4791218"/>
            <a:ext cx="10287001" cy="704563"/>
            <a:chOff x="0" y="0"/>
            <a:chExt cx="4260421" cy="339851"/>
          </a:xfrm>
        </p:grpSpPr>
        <p:sp>
          <p:nvSpPr>
            <p:cNvPr id="3" name="Freeform 3"/>
            <p:cNvSpPr/>
            <p:nvPr/>
          </p:nvSpPr>
          <p:spPr>
            <a:xfrm>
              <a:off x="0" y="0"/>
              <a:ext cx="4260421" cy="339851"/>
            </a:xfrm>
            <a:custGeom>
              <a:avLst/>
              <a:gdLst/>
              <a:ahLst/>
              <a:cxnLst/>
              <a:rect l="l" t="t" r="r" b="b"/>
              <a:pathLst>
                <a:path w="4260421" h="339851">
                  <a:moveTo>
                    <a:pt x="24502" y="0"/>
                  </a:moveTo>
                  <a:lnTo>
                    <a:pt x="4235919" y="0"/>
                  </a:lnTo>
                  <a:cubicBezTo>
                    <a:pt x="4249451" y="0"/>
                    <a:pt x="4260421" y="10970"/>
                    <a:pt x="4260421" y="24502"/>
                  </a:cubicBezTo>
                  <a:lnTo>
                    <a:pt x="4260421" y="315349"/>
                  </a:lnTo>
                  <a:cubicBezTo>
                    <a:pt x="4260421" y="321848"/>
                    <a:pt x="4257839" y="328080"/>
                    <a:pt x="4253245" y="332675"/>
                  </a:cubicBezTo>
                  <a:cubicBezTo>
                    <a:pt x="4248650" y="337270"/>
                    <a:pt x="4242417" y="339851"/>
                    <a:pt x="4235919" y="339851"/>
                  </a:cubicBezTo>
                  <a:lnTo>
                    <a:pt x="24502" y="339851"/>
                  </a:lnTo>
                  <a:cubicBezTo>
                    <a:pt x="10970" y="339851"/>
                    <a:pt x="0" y="328881"/>
                    <a:pt x="0" y="315349"/>
                  </a:cubicBezTo>
                  <a:lnTo>
                    <a:pt x="0" y="24502"/>
                  </a:lnTo>
                  <a:cubicBezTo>
                    <a:pt x="0" y="10970"/>
                    <a:pt x="10970" y="0"/>
                    <a:pt x="24502" y="0"/>
                  </a:cubicBezTo>
                  <a:close/>
                </a:path>
              </a:pathLst>
            </a:custGeom>
            <a:solidFill>
              <a:srgbClr val="072654"/>
            </a:solidFill>
          </p:spPr>
        </p:sp>
        <p:sp>
          <p:nvSpPr>
            <p:cNvPr id="4" name="TextBox 4"/>
            <p:cNvSpPr txBox="1"/>
            <p:nvPr/>
          </p:nvSpPr>
          <p:spPr>
            <a:xfrm>
              <a:off x="0" y="-38100"/>
              <a:ext cx="4260421" cy="377951"/>
            </a:xfrm>
            <a:prstGeom prst="rect">
              <a:avLst/>
            </a:prstGeom>
          </p:spPr>
          <p:txBody>
            <a:bodyPr lIns="47443" tIns="47443" rIns="47443" bIns="47443" rtlCol="0" anchor="ctr"/>
            <a:lstStyle/>
            <a:p>
              <a:pPr algn="ctr">
                <a:lnSpc>
                  <a:spcPts val="1830"/>
                </a:lnSpc>
              </a:pPr>
              <a:endParaRPr/>
            </a:p>
          </p:txBody>
        </p:sp>
      </p:grpSp>
      <p:sp>
        <p:nvSpPr>
          <p:cNvPr id="5" name="TextBox 5"/>
          <p:cNvSpPr txBox="1"/>
          <p:nvPr/>
        </p:nvSpPr>
        <p:spPr>
          <a:xfrm>
            <a:off x="861445" y="1567494"/>
            <a:ext cx="17707334" cy="570669"/>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Gill Sans MT" panose="020B0502020104020203" pitchFamily="34" charset="0"/>
              </a:rPr>
              <a:t>Women are more likely than men to remain unemployed, even if they remigrate. </a:t>
            </a:r>
          </a:p>
        </p:txBody>
      </p:sp>
      <p:grpSp>
        <p:nvGrpSpPr>
          <p:cNvPr id="6" name="Group 6"/>
          <p:cNvGrpSpPr/>
          <p:nvPr/>
        </p:nvGrpSpPr>
        <p:grpSpPr>
          <a:xfrm>
            <a:off x="1219200" y="2552700"/>
            <a:ext cx="16723762" cy="6769785"/>
            <a:chOff x="0" y="0"/>
            <a:chExt cx="18195980" cy="6763782"/>
          </a:xfrm>
        </p:grpSpPr>
        <p:sp>
          <p:nvSpPr>
            <p:cNvPr id="7" name="Freeform 7"/>
            <p:cNvSpPr/>
            <p:nvPr/>
          </p:nvSpPr>
          <p:spPr>
            <a:xfrm>
              <a:off x="26143" y="52285"/>
              <a:ext cx="18169800" cy="6711497"/>
            </a:xfrm>
            <a:custGeom>
              <a:avLst/>
              <a:gdLst/>
              <a:ahLst/>
              <a:cxnLst/>
              <a:rect l="l" t="t" r="r" b="b"/>
              <a:pathLst>
                <a:path w="18169800" h="6711497">
                  <a:moveTo>
                    <a:pt x="0" y="0"/>
                  </a:moveTo>
                  <a:lnTo>
                    <a:pt x="18169800" y="0"/>
                  </a:lnTo>
                  <a:lnTo>
                    <a:pt x="18169800" y="6711497"/>
                  </a:lnTo>
                  <a:lnTo>
                    <a:pt x="0" y="6711497"/>
                  </a:lnTo>
                  <a:lnTo>
                    <a:pt x="0" y="0"/>
                  </a:lnTo>
                  <a:close/>
                </a:path>
              </a:pathLst>
            </a:custGeom>
            <a:blipFill>
              <a:blip r:embed="rId2"/>
              <a:stretch>
                <a:fillRect/>
              </a:stretch>
            </a:blipFill>
          </p:spPr>
        </p:sp>
        <p:sp>
          <p:nvSpPr>
            <p:cNvPr id="8" name="AutoShape 8"/>
            <p:cNvSpPr/>
            <p:nvPr/>
          </p:nvSpPr>
          <p:spPr>
            <a:xfrm>
              <a:off x="26143" y="26143"/>
              <a:ext cx="18169800" cy="26143"/>
            </a:xfrm>
            <a:prstGeom prst="line">
              <a:avLst/>
            </a:prstGeom>
            <a:ln w="52286" cap="flat">
              <a:solidFill>
                <a:srgbClr val="000000"/>
              </a:solidFill>
              <a:prstDash val="solid"/>
              <a:headEnd type="none" w="sm" len="sm"/>
              <a:tailEnd type="none" w="sm" len="sm"/>
            </a:ln>
          </p:spPr>
        </p:sp>
        <p:sp>
          <p:nvSpPr>
            <p:cNvPr id="9" name="AutoShape 9"/>
            <p:cNvSpPr/>
            <p:nvPr/>
          </p:nvSpPr>
          <p:spPr>
            <a:xfrm>
              <a:off x="26105" y="6711497"/>
              <a:ext cx="18169800" cy="26143"/>
            </a:xfrm>
            <a:prstGeom prst="line">
              <a:avLst/>
            </a:prstGeom>
            <a:ln w="52286" cap="flat">
              <a:solidFill>
                <a:srgbClr val="000000"/>
              </a:solidFill>
              <a:prstDash val="solid"/>
              <a:headEnd type="none" w="sm" len="sm"/>
              <a:tailEnd type="none" w="sm" len="sm"/>
            </a:ln>
          </p:spPr>
        </p:sp>
        <p:sp>
          <p:nvSpPr>
            <p:cNvPr id="10" name="AutoShape 10"/>
            <p:cNvSpPr/>
            <p:nvPr/>
          </p:nvSpPr>
          <p:spPr>
            <a:xfrm flipH="1" flipV="1">
              <a:off x="26143" y="26143"/>
              <a:ext cx="26143" cy="6685354"/>
            </a:xfrm>
            <a:prstGeom prst="line">
              <a:avLst/>
            </a:prstGeom>
            <a:ln w="52286" cap="flat">
              <a:solidFill>
                <a:srgbClr val="000000"/>
              </a:solidFill>
              <a:prstDash val="solid"/>
              <a:headEnd type="none" w="sm" len="sm"/>
              <a:tailEnd type="none" w="sm" len="sm"/>
            </a:ln>
          </p:spPr>
        </p:sp>
        <p:sp>
          <p:nvSpPr>
            <p:cNvPr id="11" name="AutoShape 11"/>
            <p:cNvSpPr/>
            <p:nvPr/>
          </p:nvSpPr>
          <p:spPr>
            <a:xfrm flipH="1" flipV="1">
              <a:off x="18143620" y="65357"/>
              <a:ext cx="26143" cy="6685354"/>
            </a:xfrm>
            <a:prstGeom prst="line">
              <a:avLst/>
            </a:prstGeom>
            <a:ln w="52286" cap="flat">
              <a:solidFill>
                <a:srgbClr val="000000"/>
              </a:solidFill>
              <a:prstDash val="solid"/>
              <a:headEnd type="none" w="sm" len="sm"/>
              <a:tailEnd type="none" w="sm" len="sm"/>
            </a:ln>
          </p:spPr>
        </p:sp>
      </p:grpSp>
      <p:sp>
        <p:nvSpPr>
          <p:cNvPr id="12" name="TextBox 12">
            <a:extLst>
              <a:ext uri="{FF2B5EF4-FFF2-40B4-BE49-F238E27FC236}">
                <a16:creationId xmlns:a16="http://schemas.microsoft.com/office/drawing/2014/main" id="{491086B5-7F93-4CFB-8F29-A0F4DE5429EF}"/>
              </a:ext>
            </a:extLst>
          </p:cNvPr>
          <p:cNvSpPr txBox="1"/>
          <p:nvPr/>
        </p:nvSpPr>
        <p:spPr>
          <a:xfrm>
            <a:off x="975446" y="205702"/>
            <a:ext cx="11430000" cy="923330"/>
          </a:xfrm>
          <a:prstGeom prst="rect">
            <a:avLst/>
          </a:prstGeom>
        </p:spPr>
        <p:txBody>
          <a:bodyPr wrap="square" lIns="0" tIns="0" rIns="0" bIns="0" rtlCol="0" anchor="t">
            <a:spAutoFit/>
          </a:bodyPr>
          <a:lstStyle/>
          <a:p>
            <a:pPr>
              <a:lnSpc>
                <a:spcPts val="7200"/>
              </a:lnSpc>
            </a:pPr>
            <a:r>
              <a:rPr lang="en-US" sz="6000" dirty="0">
                <a:solidFill>
                  <a:srgbClr val="000000"/>
                </a:solidFill>
                <a:latin typeface="Glacial Indifference Bold"/>
              </a:rPr>
              <a:t>Pattern of Unemployment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777968" y="4776967"/>
            <a:ext cx="10287000" cy="733066"/>
            <a:chOff x="0" y="0"/>
            <a:chExt cx="4339754" cy="290716"/>
          </a:xfrm>
        </p:grpSpPr>
        <p:sp>
          <p:nvSpPr>
            <p:cNvPr id="3" name="Freeform 3"/>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4" name="TextBox 4"/>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sp>
        <p:nvSpPr>
          <p:cNvPr id="5" name="TextBox 5"/>
          <p:cNvSpPr txBox="1"/>
          <p:nvPr/>
        </p:nvSpPr>
        <p:spPr>
          <a:xfrm>
            <a:off x="195822" y="1335552"/>
            <a:ext cx="17707334" cy="565604"/>
          </a:xfrm>
          <a:prstGeom prst="rect">
            <a:avLst/>
          </a:prstGeom>
        </p:spPr>
        <p:txBody>
          <a:bodyPr lIns="0" tIns="0" rIns="0" bIns="0" rtlCol="0" anchor="t">
            <a:spAutoFit/>
          </a:bodyPr>
          <a:lstStyle/>
          <a:p>
            <a:pPr marL="734059" lvl="1" indent="-367030">
              <a:lnSpc>
                <a:spcPts val="4759"/>
              </a:lnSpc>
              <a:buFont typeface="Arial"/>
              <a:buChar char="•"/>
            </a:pPr>
            <a:r>
              <a:rPr lang="en-US" sz="3399" dirty="0">
                <a:solidFill>
                  <a:srgbClr val="000000"/>
                </a:solidFill>
                <a:latin typeface="Gill Sans MT" panose="020B0502020104020203" pitchFamily="34" charset="0"/>
              </a:rPr>
              <a:t>As the economy improved, male but not female migrant income rebounded significantly. </a:t>
            </a:r>
          </a:p>
        </p:txBody>
      </p:sp>
      <p:grpSp>
        <p:nvGrpSpPr>
          <p:cNvPr id="6" name="Group 6"/>
          <p:cNvGrpSpPr/>
          <p:nvPr/>
        </p:nvGrpSpPr>
        <p:grpSpPr>
          <a:xfrm>
            <a:off x="533400" y="2247900"/>
            <a:ext cx="16577777" cy="7254424"/>
            <a:chOff x="0" y="0"/>
            <a:chExt cx="15450042" cy="7166042"/>
          </a:xfrm>
        </p:grpSpPr>
        <p:sp>
          <p:nvSpPr>
            <p:cNvPr id="7" name="Freeform 7"/>
            <p:cNvSpPr/>
            <p:nvPr/>
          </p:nvSpPr>
          <p:spPr>
            <a:xfrm>
              <a:off x="0" y="27703"/>
              <a:ext cx="15422339" cy="7138340"/>
            </a:xfrm>
            <a:custGeom>
              <a:avLst/>
              <a:gdLst/>
              <a:ahLst/>
              <a:cxnLst/>
              <a:rect l="l" t="t" r="r" b="b"/>
              <a:pathLst>
                <a:path w="15422339" h="7138340">
                  <a:moveTo>
                    <a:pt x="0" y="0"/>
                  </a:moveTo>
                  <a:lnTo>
                    <a:pt x="15422339" y="0"/>
                  </a:lnTo>
                  <a:lnTo>
                    <a:pt x="15422339" y="7138339"/>
                  </a:lnTo>
                  <a:lnTo>
                    <a:pt x="0" y="7138339"/>
                  </a:lnTo>
                  <a:lnTo>
                    <a:pt x="0" y="0"/>
                  </a:lnTo>
                  <a:close/>
                </a:path>
              </a:pathLst>
            </a:custGeom>
            <a:blipFill>
              <a:blip r:embed="rId2"/>
              <a:stretch>
                <a:fillRect/>
              </a:stretch>
            </a:blipFill>
          </p:spPr>
        </p:sp>
        <p:sp>
          <p:nvSpPr>
            <p:cNvPr id="8" name="AutoShape 8"/>
            <p:cNvSpPr/>
            <p:nvPr/>
          </p:nvSpPr>
          <p:spPr>
            <a:xfrm>
              <a:off x="0" y="27703"/>
              <a:ext cx="15422339" cy="0"/>
            </a:xfrm>
            <a:prstGeom prst="line">
              <a:avLst/>
            </a:prstGeom>
            <a:ln w="55405" cap="flat">
              <a:solidFill>
                <a:srgbClr val="000000"/>
              </a:solidFill>
              <a:prstDash val="solid"/>
              <a:headEnd type="none" w="sm" len="sm"/>
              <a:tailEnd type="none" w="sm" len="sm"/>
            </a:ln>
          </p:spPr>
        </p:sp>
        <p:sp>
          <p:nvSpPr>
            <p:cNvPr id="9" name="AutoShape 9"/>
            <p:cNvSpPr/>
            <p:nvPr/>
          </p:nvSpPr>
          <p:spPr>
            <a:xfrm>
              <a:off x="0" y="7138340"/>
              <a:ext cx="15422339" cy="0"/>
            </a:xfrm>
            <a:prstGeom prst="line">
              <a:avLst/>
            </a:prstGeom>
            <a:ln w="55405" cap="flat">
              <a:solidFill>
                <a:srgbClr val="000000"/>
              </a:solidFill>
              <a:prstDash val="solid"/>
              <a:headEnd type="none" w="sm" len="sm"/>
              <a:tailEnd type="none" w="sm" len="sm"/>
            </a:ln>
          </p:spPr>
        </p:sp>
        <p:sp>
          <p:nvSpPr>
            <p:cNvPr id="10" name="AutoShape 10"/>
            <p:cNvSpPr/>
            <p:nvPr/>
          </p:nvSpPr>
          <p:spPr>
            <a:xfrm flipV="1">
              <a:off x="15394637" y="27703"/>
              <a:ext cx="27703" cy="7110637"/>
            </a:xfrm>
            <a:prstGeom prst="line">
              <a:avLst/>
            </a:prstGeom>
            <a:ln w="55405" cap="flat">
              <a:solidFill>
                <a:srgbClr val="000000"/>
              </a:solidFill>
              <a:prstDash val="solid"/>
              <a:headEnd type="none" w="sm" len="sm"/>
              <a:tailEnd type="none" w="sm" len="sm"/>
            </a:ln>
          </p:spPr>
        </p:sp>
        <p:sp>
          <p:nvSpPr>
            <p:cNvPr id="11" name="AutoShape 11"/>
            <p:cNvSpPr/>
            <p:nvPr/>
          </p:nvSpPr>
          <p:spPr>
            <a:xfrm flipV="1">
              <a:off x="27702" y="27595"/>
              <a:ext cx="27703" cy="7110637"/>
            </a:xfrm>
            <a:prstGeom prst="line">
              <a:avLst/>
            </a:prstGeom>
            <a:ln w="55405" cap="flat">
              <a:solidFill>
                <a:srgbClr val="000000"/>
              </a:solidFill>
              <a:prstDash val="solid"/>
              <a:headEnd type="none" w="sm" len="sm"/>
              <a:tailEnd type="none" w="sm" len="sm"/>
            </a:ln>
          </p:spPr>
        </p:sp>
      </p:grpSp>
      <p:sp>
        <p:nvSpPr>
          <p:cNvPr id="14" name="TextBox 12">
            <a:extLst>
              <a:ext uri="{FF2B5EF4-FFF2-40B4-BE49-F238E27FC236}">
                <a16:creationId xmlns:a16="http://schemas.microsoft.com/office/drawing/2014/main" id="{2A27AAEF-BFFE-4CEE-9181-A1574F93161D}"/>
              </a:ext>
            </a:extLst>
          </p:cNvPr>
          <p:cNvSpPr txBox="1"/>
          <p:nvPr/>
        </p:nvSpPr>
        <p:spPr>
          <a:xfrm>
            <a:off x="10439400" y="206111"/>
            <a:ext cx="8305800" cy="923330"/>
          </a:xfrm>
          <a:prstGeom prst="rect">
            <a:avLst/>
          </a:prstGeom>
        </p:spPr>
        <p:txBody>
          <a:bodyPr wrap="square" lIns="0" tIns="0" rIns="0" bIns="0" rtlCol="0" anchor="t">
            <a:spAutoFit/>
          </a:bodyPr>
          <a:lstStyle/>
          <a:p>
            <a:pPr>
              <a:lnSpc>
                <a:spcPts val="7200"/>
              </a:lnSpc>
            </a:pPr>
            <a:r>
              <a:rPr lang="en-US" sz="6000" dirty="0">
                <a:solidFill>
                  <a:srgbClr val="000000"/>
                </a:solidFill>
                <a:latin typeface="Glacial Indifference Bold"/>
              </a:rPr>
              <a:t>Pattern of Earnings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
            <a:extLst>
              <a:ext uri="{FF2B5EF4-FFF2-40B4-BE49-F238E27FC236}">
                <a16:creationId xmlns:a16="http://schemas.microsoft.com/office/drawing/2014/main" id="{6857145A-6F0A-4056-B5D0-611DEDBC572F}"/>
              </a:ext>
            </a:extLst>
          </p:cNvPr>
          <p:cNvGrpSpPr/>
          <p:nvPr/>
        </p:nvGrpSpPr>
        <p:grpSpPr>
          <a:xfrm rot="-5400000">
            <a:off x="-4929367" y="4776967"/>
            <a:ext cx="10287000" cy="733066"/>
            <a:chOff x="0" y="0"/>
            <a:chExt cx="4339754" cy="290716"/>
          </a:xfrm>
        </p:grpSpPr>
        <p:sp>
          <p:nvSpPr>
            <p:cNvPr id="6" name="Freeform 3">
              <a:extLst>
                <a:ext uri="{FF2B5EF4-FFF2-40B4-BE49-F238E27FC236}">
                  <a16:creationId xmlns:a16="http://schemas.microsoft.com/office/drawing/2014/main" id="{DE6B2AA2-3E47-4C8D-842C-A992F154DAEB}"/>
                </a:ext>
              </a:extLst>
            </p:cNvPr>
            <p:cNvSpPr/>
            <p:nvPr/>
          </p:nvSpPr>
          <p:spPr>
            <a:xfrm>
              <a:off x="0" y="0"/>
              <a:ext cx="4339754" cy="290716"/>
            </a:xfrm>
            <a:custGeom>
              <a:avLst/>
              <a:gdLst/>
              <a:ahLst/>
              <a:cxnLst/>
              <a:rect l="l" t="t" r="r" b="b"/>
              <a:pathLst>
                <a:path w="4339754" h="290716">
                  <a:moveTo>
                    <a:pt x="24054" y="0"/>
                  </a:moveTo>
                  <a:lnTo>
                    <a:pt x="4315700" y="0"/>
                  </a:lnTo>
                  <a:cubicBezTo>
                    <a:pt x="4322079" y="0"/>
                    <a:pt x="4328197" y="2534"/>
                    <a:pt x="4332708" y="7045"/>
                  </a:cubicBezTo>
                  <a:cubicBezTo>
                    <a:pt x="4337219" y="11556"/>
                    <a:pt x="4339754" y="17675"/>
                    <a:pt x="4339754" y="24054"/>
                  </a:cubicBezTo>
                  <a:lnTo>
                    <a:pt x="4339754" y="266662"/>
                  </a:lnTo>
                  <a:cubicBezTo>
                    <a:pt x="4339754" y="279947"/>
                    <a:pt x="4328984" y="290716"/>
                    <a:pt x="4315700" y="290716"/>
                  </a:cubicBezTo>
                  <a:lnTo>
                    <a:pt x="24054" y="290716"/>
                  </a:lnTo>
                  <a:cubicBezTo>
                    <a:pt x="10769" y="290716"/>
                    <a:pt x="0" y="279947"/>
                    <a:pt x="0" y="266662"/>
                  </a:cubicBezTo>
                  <a:lnTo>
                    <a:pt x="0" y="24054"/>
                  </a:lnTo>
                  <a:cubicBezTo>
                    <a:pt x="0" y="10769"/>
                    <a:pt x="10769" y="0"/>
                    <a:pt x="24054" y="0"/>
                  </a:cubicBezTo>
                  <a:close/>
                </a:path>
              </a:pathLst>
            </a:custGeom>
            <a:solidFill>
              <a:srgbClr val="072654"/>
            </a:solidFill>
          </p:spPr>
        </p:sp>
        <p:sp>
          <p:nvSpPr>
            <p:cNvPr id="7" name="TextBox 4">
              <a:extLst>
                <a:ext uri="{FF2B5EF4-FFF2-40B4-BE49-F238E27FC236}">
                  <a16:creationId xmlns:a16="http://schemas.microsoft.com/office/drawing/2014/main" id="{49693D1A-A3D1-4139-8BCB-2E5D6B11F126}"/>
                </a:ext>
              </a:extLst>
            </p:cNvPr>
            <p:cNvSpPr txBox="1"/>
            <p:nvPr/>
          </p:nvSpPr>
          <p:spPr>
            <a:xfrm>
              <a:off x="0" y="-38100"/>
              <a:ext cx="4339754" cy="328816"/>
            </a:xfrm>
            <a:prstGeom prst="rect">
              <a:avLst/>
            </a:prstGeom>
          </p:spPr>
          <p:txBody>
            <a:bodyPr lIns="47443" tIns="47443" rIns="47443" bIns="47443" rtlCol="0" anchor="ctr"/>
            <a:lstStyle/>
            <a:p>
              <a:pPr algn="ctr">
                <a:lnSpc>
                  <a:spcPts val="1830"/>
                </a:lnSpc>
              </a:pPr>
              <a:endParaRPr/>
            </a:p>
          </p:txBody>
        </p:sp>
      </p:grpSp>
      <p:sp>
        <p:nvSpPr>
          <p:cNvPr id="8" name="TextBox 11">
            <a:extLst>
              <a:ext uri="{FF2B5EF4-FFF2-40B4-BE49-F238E27FC236}">
                <a16:creationId xmlns:a16="http://schemas.microsoft.com/office/drawing/2014/main" id="{F7F98B8A-F710-4C79-844A-CFB8B98CAF85}"/>
              </a:ext>
            </a:extLst>
          </p:cNvPr>
          <p:cNvSpPr txBox="1"/>
          <p:nvPr/>
        </p:nvSpPr>
        <p:spPr>
          <a:xfrm>
            <a:off x="2505819" y="3390900"/>
            <a:ext cx="13276362" cy="2077492"/>
          </a:xfrm>
          <a:prstGeom prst="rect">
            <a:avLst/>
          </a:prstGeom>
        </p:spPr>
        <p:txBody>
          <a:bodyPr wrap="square" lIns="0" tIns="0" rIns="0" bIns="0" rtlCol="0" anchor="t">
            <a:spAutoFit/>
          </a:bodyPr>
          <a:lstStyle/>
          <a:p>
            <a:pPr algn="ctr">
              <a:lnSpc>
                <a:spcPts val="8400"/>
              </a:lnSpc>
            </a:pPr>
            <a:r>
              <a:rPr lang="en-US" sz="6000" dirty="0">
                <a:solidFill>
                  <a:srgbClr val="000000"/>
                </a:solidFill>
                <a:latin typeface="Glacial Indifference Bold"/>
              </a:rPr>
              <a:t>Tying the Knot, Crossing Borders:</a:t>
            </a:r>
          </a:p>
          <a:p>
            <a:pPr algn="ctr">
              <a:lnSpc>
                <a:spcPts val="8400"/>
              </a:lnSpc>
            </a:pPr>
            <a:r>
              <a:rPr lang="en-US" sz="6000" dirty="0">
                <a:solidFill>
                  <a:srgbClr val="000000"/>
                </a:solidFill>
                <a:latin typeface="Glacial Indifference Bold"/>
              </a:rPr>
              <a:t>Marriage Migration</a:t>
            </a:r>
          </a:p>
        </p:txBody>
      </p:sp>
      <p:sp>
        <p:nvSpPr>
          <p:cNvPr id="2" name="Rectangle 1">
            <a:extLst>
              <a:ext uri="{FF2B5EF4-FFF2-40B4-BE49-F238E27FC236}">
                <a16:creationId xmlns:a16="http://schemas.microsoft.com/office/drawing/2014/main" id="{A09A968B-0CBC-4343-A792-C609A24CE58D}"/>
              </a:ext>
            </a:extLst>
          </p:cNvPr>
          <p:cNvSpPr/>
          <p:nvPr/>
        </p:nvSpPr>
        <p:spPr>
          <a:xfrm>
            <a:off x="690186" y="5829300"/>
            <a:ext cx="17306461" cy="1889043"/>
          </a:xfrm>
          <a:prstGeom prst="rect">
            <a:avLst/>
          </a:prstGeom>
        </p:spPr>
        <p:txBody>
          <a:bodyPr wrap="square">
            <a:spAutoFit/>
          </a:bodyPr>
          <a:lstStyle/>
          <a:p>
            <a:pPr marL="367029" lvl="1">
              <a:lnSpc>
                <a:spcPts val="4759"/>
              </a:lnSpc>
            </a:pPr>
            <a:r>
              <a:rPr lang="en-US" sz="3399" dirty="0">
                <a:solidFill>
                  <a:srgbClr val="000000"/>
                </a:solidFill>
                <a:latin typeface="Glacial Indifference" panose="020B0604020202020204" charset="0"/>
              </a:rPr>
              <a:t>Marriage migration is by far the largest form of migration in India and is close to universal for women in rural areas.  Approximately 20 million women in India, annually migrate to live with their husband’s family.</a:t>
            </a:r>
          </a:p>
        </p:txBody>
      </p:sp>
    </p:spTree>
    <p:extLst>
      <p:ext uri="{BB962C8B-B14F-4D97-AF65-F5344CB8AC3E}">
        <p14:creationId xmlns:p14="http://schemas.microsoft.com/office/powerpoint/2010/main" val="1250965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3154</TotalTime>
  <Words>941</Words>
  <Application>Microsoft Office PowerPoint</Application>
  <PresentationFormat>Custom</PresentationFormat>
  <Paragraphs>67</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Glacial Indifference Bold Italics</vt:lpstr>
      <vt:lpstr>Glacial Indifference</vt:lpstr>
      <vt:lpstr>Georgia Pro Italics</vt:lpstr>
      <vt:lpstr>Canva Sans</vt:lpstr>
      <vt:lpstr>Canva Sans Bold</vt:lpstr>
      <vt:lpstr>Calibri</vt:lpstr>
      <vt:lpstr>Glacial Indifference Italics</vt:lpstr>
      <vt:lpstr>Arial</vt:lpstr>
      <vt:lpstr>Gill Sans MT</vt:lpstr>
      <vt:lpstr>Glacial Indifference Bold</vt:lpstr>
      <vt:lpstr>Georgia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BORDERS: Unravelling the</dc:title>
  <cp:lastModifiedBy>Nokkhotro</cp:lastModifiedBy>
  <cp:revision>23</cp:revision>
  <dcterms:created xsi:type="dcterms:W3CDTF">2006-08-16T00:00:00Z</dcterms:created>
  <dcterms:modified xsi:type="dcterms:W3CDTF">2024-03-10T09:47:08Z</dcterms:modified>
  <dc:identifier>DAF-wDZRED8</dc:identifier>
</cp:coreProperties>
</file>