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 id="271" r:id="rId14"/>
    <p:sldId id="272" r:id="rId15"/>
    <p:sldId id="273" r:id="rId16"/>
    <p:sldId id="274" r:id="rId17"/>
    <p:sldId id="26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4A0AC-262A-4476-BACC-43F5D6B5C8C3}" v="20" dt="2024-11-21T05:03:59.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B1F79-740F-402A-9194-DAB8898F7828}" type="datetimeFigureOut">
              <a:rPr lang="en-IN" smtClean="0"/>
              <a:t>14-06-2025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E1136-C528-46B5-AC5D-9B04C7F21C65}" type="slidenum">
              <a:rPr lang="en-IN" smtClean="0"/>
              <a:t>‹#›</a:t>
            </a:fld>
            <a:endParaRPr lang="en-IN"/>
          </a:p>
        </p:txBody>
      </p:sp>
    </p:spTree>
    <p:extLst>
      <p:ext uri="{BB962C8B-B14F-4D97-AF65-F5344CB8AC3E}">
        <p14:creationId xmlns:p14="http://schemas.microsoft.com/office/powerpoint/2010/main" val="284181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A5E1136-C528-46B5-AC5D-9B04C7F21C65}" type="slidenum">
              <a:rPr lang="en-IN" smtClean="0"/>
              <a:t>9</a:t>
            </a:fld>
            <a:endParaRPr lang="en-IN"/>
          </a:p>
        </p:txBody>
      </p:sp>
    </p:spTree>
    <p:extLst>
      <p:ext uri="{BB962C8B-B14F-4D97-AF65-F5344CB8AC3E}">
        <p14:creationId xmlns:p14="http://schemas.microsoft.com/office/powerpoint/2010/main" val="81606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D6E3-2256-45CB-ADBF-3EAC573C6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61860B-0061-40F6-B7F8-E800B009FE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EC45A0-6CF9-4892-9FBB-3E7306641854}"/>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5" name="Footer Placeholder 4">
            <a:extLst>
              <a:ext uri="{FF2B5EF4-FFF2-40B4-BE49-F238E27FC236}">
                <a16:creationId xmlns:a16="http://schemas.microsoft.com/office/drawing/2014/main" id="{AF27490D-1D16-4019-9D54-000193EE3A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632C7-0497-4409-8D4D-A6F3181614B5}"/>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371949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34F1-22ED-4396-839F-ED5C37120E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CC4036-F1C9-4AFE-8CD4-49B24642FB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DD53D7-1898-47BC-97A5-791F5E229753}"/>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5" name="Footer Placeholder 4">
            <a:extLst>
              <a:ext uri="{FF2B5EF4-FFF2-40B4-BE49-F238E27FC236}">
                <a16:creationId xmlns:a16="http://schemas.microsoft.com/office/drawing/2014/main" id="{8A84C8C8-194D-47E0-8449-26DE2308D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83E4E2-9BBD-4182-8B50-0F9EFF3616E5}"/>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3866170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F15EF2-D0B0-4D90-8287-48D45D0E63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63E437-A0A5-4E8B-BD05-E6E72F92C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811F4E-4D49-433B-B546-27051BF1DE3E}"/>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5" name="Footer Placeholder 4">
            <a:extLst>
              <a:ext uri="{FF2B5EF4-FFF2-40B4-BE49-F238E27FC236}">
                <a16:creationId xmlns:a16="http://schemas.microsoft.com/office/drawing/2014/main" id="{FC036BE9-5575-4DCD-A7F1-2064D07BE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458EE-E345-4752-970B-633484995247}"/>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126394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ADAB-42BF-479C-B522-D02579455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40219A-B6E5-4964-A99C-BA8CC32DC9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34B221-8287-4A14-9502-BFB916E9FF56}"/>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5" name="Footer Placeholder 4">
            <a:extLst>
              <a:ext uri="{FF2B5EF4-FFF2-40B4-BE49-F238E27FC236}">
                <a16:creationId xmlns:a16="http://schemas.microsoft.com/office/drawing/2014/main" id="{B80AA3C5-A6A7-4FA7-BAA7-DA3ACA7C7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4312F-B47B-434F-B2BD-9A50E2B8A1FB}"/>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296306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2B6CE-28D7-4E6A-8E56-15F5EE035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D0F36C-096B-4F44-BCD0-3E40C18653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39D648-2091-437D-902F-41718EE8EE49}"/>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5" name="Footer Placeholder 4">
            <a:extLst>
              <a:ext uri="{FF2B5EF4-FFF2-40B4-BE49-F238E27FC236}">
                <a16:creationId xmlns:a16="http://schemas.microsoft.com/office/drawing/2014/main" id="{2A97BE64-5BEA-4E63-AD8A-F42C6E6BC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18FA3-AF85-4E4B-98A7-09AAAE7DFB65}"/>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244377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BFB4-6B06-4532-87B7-A22EA3470E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0B73E5-093F-444D-88BB-7256EFD7E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713B10-1284-46B2-9B6F-B6259C212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E1C985-2E29-4335-9C72-33B81E7ECCB5}"/>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6" name="Footer Placeholder 5">
            <a:extLst>
              <a:ext uri="{FF2B5EF4-FFF2-40B4-BE49-F238E27FC236}">
                <a16:creationId xmlns:a16="http://schemas.microsoft.com/office/drawing/2014/main" id="{BA89DB16-0AF8-4655-AD6D-ACE63D9827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578545-78B7-4B7C-A4A4-5D6D5FA8437C}"/>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241130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95FD-91AC-47FE-957F-DED2573C12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118940-D44C-4BE0-BD25-935960B72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0F5287-733E-4A1C-AA72-B3122366F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CCA150-889B-4D49-991E-AA390FD81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C57CE7-E2FE-4EFD-A1D9-2AEB394813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5D5BF9-4DD3-4F36-9016-AD38C0F0E950}"/>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8" name="Footer Placeholder 7">
            <a:extLst>
              <a:ext uri="{FF2B5EF4-FFF2-40B4-BE49-F238E27FC236}">
                <a16:creationId xmlns:a16="http://schemas.microsoft.com/office/drawing/2014/main" id="{53B24EF5-D52F-4AE0-A29A-7201D8347F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374055-D134-4F06-934A-ED1FCE5EB8C1}"/>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395406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082D-BE50-4F5E-9D3D-A4AFAF990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FE65DF-F6A3-4A5A-9026-F769A76C4A38}"/>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4" name="Footer Placeholder 3">
            <a:extLst>
              <a:ext uri="{FF2B5EF4-FFF2-40B4-BE49-F238E27FC236}">
                <a16:creationId xmlns:a16="http://schemas.microsoft.com/office/drawing/2014/main" id="{10ACC815-F1F8-4890-B74D-E52F9591E5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AFBFC5-1C9F-4EC0-8387-DFE435E12F49}"/>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86332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B1844-0568-4AAF-818B-5F03AEA379FA}"/>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3" name="Footer Placeholder 2">
            <a:extLst>
              <a:ext uri="{FF2B5EF4-FFF2-40B4-BE49-F238E27FC236}">
                <a16:creationId xmlns:a16="http://schemas.microsoft.com/office/drawing/2014/main" id="{1422B79B-69B2-478B-883E-69DBDD0090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96EFEB-BAD4-448D-8DF9-564DE57D0F24}"/>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173444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80BF-75F9-4A8D-A174-43A969E4F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91F837-0825-4A98-BC45-6EB72A186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6FF55-519F-45F1-9AAA-30D401274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655B6-94E0-4ABD-9703-4EC40B8FC214}"/>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6" name="Footer Placeholder 5">
            <a:extLst>
              <a:ext uri="{FF2B5EF4-FFF2-40B4-BE49-F238E27FC236}">
                <a16:creationId xmlns:a16="http://schemas.microsoft.com/office/drawing/2014/main" id="{BA98ED57-AF37-4842-B4DD-B364D5E45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EB806E-C7D0-46F4-8A28-3306327F40D1}"/>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310215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4225-DDA0-48C0-8421-96AD699C0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2443BE-D9AB-4E23-80BF-EF06AA3A3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92CE12-776F-45B1-B9C4-C8EEB7E7A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E8378-CB9B-4C4E-9E2E-7BB50D463C0D}"/>
              </a:ext>
            </a:extLst>
          </p:cNvPr>
          <p:cNvSpPr>
            <a:spLocks noGrp="1"/>
          </p:cNvSpPr>
          <p:nvPr>
            <p:ph type="dt" sz="half" idx="10"/>
          </p:nvPr>
        </p:nvSpPr>
        <p:spPr/>
        <p:txBody>
          <a:bodyPr/>
          <a:lstStyle/>
          <a:p>
            <a:fld id="{AA276DF2-D16A-439E-A3D3-0F1DA9A31F6D}" type="datetimeFigureOut">
              <a:rPr lang="en-IN" smtClean="0"/>
              <a:t>14-06-2025</a:t>
            </a:fld>
            <a:endParaRPr lang="en-IN"/>
          </a:p>
        </p:txBody>
      </p:sp>
      <p:sp>
        <p:nvSpPr>
          <p:cNvPr id="6" name="Footer Placeholder 5">
            <a:extLst>
              <a:ext uri="{FF2B5EF4-FFF2-40B4-BE49-F238E27FC236}">
                <a16:creationId xmlns:a16="http://schemas.microsoft.com/office/drawing/2014/main" id="{0D94401E-2470-46EC-9FAD-BE9C7E065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BD9503-38F6-4FC2-9C52-E92F9DA1A082}"/>
              </a:ext>
            </a:extLst>
          </p:cNvPr>
          <p:cNvSpPr>
            <a:spLocks noGrp="1"/>
          </p:cNvSpPr>
          <p:nvPr>
            <p:ph type="sldNum" sz="quarter" idx="12"/>
          </p:nvPr>
        </p:nvSpPr>
        <p:spPr/>
        <p:txBody>
          <a:bodyPr/>
          <a:lstStyle/>
          <a:p>
            <a:fld id="{BAA8D8B4-623B-4C89-B653-8F0552FD3172}" type="slidenum">
              <a:rPr lang="en-IN" smtClean="0"/>
              <a:t>‹#›</a:t>
            </a:fld>
            <a:endParaRPr lang="en-IN"/>
          </a:p>
        </p:txBody>
      </p:sp>
    </p:spTree>
    <p:extLst>
      <p:ext uri="{BB962C8B-B14F-4D97-AF65-F5344CB8AC3E}">
        <p14:creationId xmlns:p14="http://schemas.microsoft.com/office/powerpoint/2010/main" val="2805200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C5A84C-BFEE-43B5-8DF9-88D2D233F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A87C29-2C96-47CB-A0E9-3FF7439C2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888765-078B-42BF-94DB-60CFB5FEA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76DF2-D16A-439E-A3D3-0F1DA9A31F6D}" type="datetimeFigureOut">
              <a:rPr lang="en-IN" smtClean="0"/>
              <a:t>14-06-2025</a:t>
            </a:fld>
            <a:endParaRPr lang="en-IN"/>
          </a:p>
        </p:txBody>
      </p:sp>
      <p:sp>
        <p:nvSpPr>
          <p:cNvPr id="5" name="Footer Placeholder 4">
            <a:extLst>
              <a:ext uri="{FF2B5EF4-FFF2-40B4-BE49-F238E27FC236}">
                <a16:creationId xmlns:a16="http://schemas.microsoft.com/office/drawing/2014/main" id="{740F02CF-CAB1-4842-A3D0-261579C18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8ED1EF-5E0E-43DA-8E57-2901F6838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8D8B4-623B-4C89-B653-8F0552FD3172}" type="slidenum">
              <a:rPr lang="en-IN" smtClean="0"/>
              <a:t>‹#›</a:t>
            </a:fld>
            <a:endParaRPr lang="en-IN"/>
          </a:p>
        </p:txBody>
      </p:sp>
    </p:spTree>
    <p:extLst>
      <p:ext uri="{BB962C8B-B14F-4D97-AF65-F5344CB8AC3E}">
        <p14:creationId xmlns:p14="http://schemas.microsoft.com/office/powerpoint/2010/main" val="1557520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1897-7184-44A1-81D9-8E5A8AF15DE3}"/>
              </a:ext>
            </a:extLst>
          </p:cNvPr>
          <p:cNvSpPr>
            <a:spLocks noGrp="1"/>
          </p:cNvSpPr>
          <p:nvPr>
            <p:ph type="ctrTitle"/>
          </p:nvPr>
        </p:nvSpPr>
        <p:spPr>
          <a:xfrm>
            <a:off x="1671484" y="1858297"/>
            <a:ext cx="9144000" cy="2812026"/>
          </a:xfrm>
        </p:spPr>
        <p:txBody>
          <a:bodyPr>
            <a:normAutofit/>
          </a:bodyPr>
          <a:lstStyle/>
          <a:p>
            <a:r>
              <a:rPr lang="en-US" b="1" u="sng" dirty="0">
                <a:effectLst>
                  <a:outerShdw blurRad="38100" dist="38100" dir="2700000" algn="tl">
                    <a:srgbClr val="000000">
                      <a:alpha val="43137"/>
                    </a:srgbClr>
                  </a:outerShdw>
                </a:effectLst>
              </a:rPr>
              <a:t>The Economics of Change: How Development Transforms Societies</a:t>
            </a:r>
            <a:endParaRPr lang="en-IN"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955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2AFB-24A7-C4DD-D823-9D05CB94AB3D}"/>
              </a:ext>
            </a:extLst>
          </p:cNvPr>
          <p:cNvSpPr>
            <a:spLocks noGrp="1"/>
          </p:cNvSpPr>
          <p:nvPr>
            <p:ph type="title"/>
          </p:nvPr>
        </p:nvSpPr>
        <p:spPr>
          <a:xfrm>
            <a:off x="238760" y="212725"/>
            <a:ext cx="10515600" cy="1325563"/>
          </a:xfrm>
        </p:spPr>
        <p:txBody>
          <a:bodyPr/>
          <a:lstStyle/>
          <a:p>
            <a:r>
              <a:rPr lang="en-IN" b="1" dirty="0">
                <a:effectLst>
                  <a:outerShdw blurRad="38100" dist="38100" dir="2700000" algn="tl">
                    <a:srgbClr val="000000">
                      <a:alpha val="43137"/>
                    </a:srgbClr>
                  </a:outerShdw>
                </a:effectLst>
              </a:rPr>
              <a:t>GDPPC vs INEQUALITY vs POVERTY (2018)</a:t>
            </a:r>
          </a:p>
        </p:txBody>
      </p:sp>
      <p:pic>
        <p:nvPicPr>
          <p:cNvPr id="20" name="Picture 19">
            <a:extLst>
              <a:ext uri="{FF2B5EF4-FFF2-40B4-BE49-F238E27FC236}">
                <a16:creationId xmlns:a16="http://schemas.microsoft.com/office/drawing/2014/main" id="{AED602EB-281E-399D-D8B7-1B2B6DA3B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2320" y="2570480"/>
            <a:ext cx="3789680" cy="2550160"/>
          </a:xfrm>
          <a:prstGeom prst="rect">
            <a:avLst/>
          </a:prstGeom>
        </p:spPr>
      </p:pic>
      <p:pic>
        <p:nvPicPr>
          <p:cNvPr id="22" name="Picture 21">
            <a:extLst>
              <a:ext uri="{FF2B5EF4-FFF2-40B4-BE49-F238E27FC236}">
                <a16:creationId xmlns:a16="http://schemas.microsoft.com/office/drawing/2014/main" id="{1DB3BAC1-0F75-DCA1-3550-0E68723F6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58720"/>
            <a:ext cx="4170392" cy="2631440"/>
          </a:xfrm>
          <a:prstGeom prst="rect">
            <a:avLst/>
          </a:prstGeom>
        </p:spPr>
      </p:pic>
      <p:pic>
        <p:nvPicPr>
          <p:cNvPr id="24" name="Picture 23">
            <a:extLst>
              <a:ext uri="{FF2B5EF4-FFF2-40B4-BE49-F238E27FC236}">
                <a16:creationId xmlns:a16="http://schemas.microsoft.com/office/drawing/2014/main" id="{36CBC889-A36C-BC98-219A-BD6560035E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8181" y="2651760"/>
            <a:ext cx="3883429" cy="2438400"/>
          </a:xfrm>
          <a:prstGeom prst="rect">
            <a:avLst/>
          </a:prstGeom>
        </p:spPr>
      </p:pic>
    </p:spTree>
    <p:extLst>
      <p:ext uri="{BB962C8B-B14F-4D97-AF65-F5344CB8AC3E}">
        <p14:creationId xmlns:p14="http://schemas.microsoft.com/office/powerpoint/2010/main" val="99775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B1F3-C070-7CC3-F547-F131B4BAF0C6}"/>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AN INTRODUCTION TO DOLLAR &amp; KRAAY: </a:t>
            </a:r>
          </a:p>
        </p:txBody>
      </p:sp>
      <p:sp>
        <p:nvSpPr>
          <p:cNvPr id="3" name="Content Placeholder 2">
            <a:extLst>
              <a:ext uri="{FF2B5EF4-FFF2-40B4-BE49-F238E27FC236}">
                <a16:creationId xmlns:a16="http://schemas.microsoft.com/office/drawing/2014/main" id="{3B14BBAA-4BD8-6E22-D70C-7E4DD024E031}"/>
              </a:ext>
            </a:extLst>
          </p:cNvPr>
          <p:cNvSpPr>
            <a:spLocks noGrp="1"/>
          </p:cNvSpPr>
          <p:nvPr>
            <p:ph idx="1"/>
          </p:nvPr>
        </p:nvSpPr>
        <p:spPr/>
        <p:txBody>
          <a:bodyPr>
            <a:normAutofit/>
          </a:bodyPr>
          <a:lstStyle/>
          <a:p>
            <a:r>
              <a:rPr lang="en-US" sz="2000" dirty="0"/>
              <a:t>The Dollar and </a:t>
            </a:r>
            <a:r>
              <a:rPr lang="en-US" sz="2000" dirty="0" err="1"/>
              <a:t>Kraay</a:t>
            </a:r>
            <a:r>
              <a:rPr lang="en-US" sz="2000" dirty="0"/>
              <a:t> paper, "Growth is Good for the Poor", published in 2002, examines the relationship between economic growth and poverty reduction, focusing on whether growth in income leads to a proportionate improvement in the living standards of the poor. </a:t>
            </a:r>
            <a:endParaRPr lang="en-IN" sz="2000" dirty="0"/>
          </a:p>
          <a:p>
            <a:r>
              <a:rPr lang="en-US" sz="2000" dirty="0"/>
              <a:t>They find that, on average, the income of the poorest 20% of the population increases in proportion to the national average income growth. This means that when a country grows, the poor tend to benefit from it as much as the overall population.</a:t>
            </a:r>
            <a:endParaRPr lang="en-IN" sz="2000" dirty="0"/>
          </a:p>
          <a:p>
            <a:r>
              <a:rPr lang="en-US" sz="2000" dirty="0"/>
              <a:t>Dollar and </a:t>
            </a:r>
            <a:r>
              <a:rPr lang="en-US" sz="2000" dirty="0" err="1"/>
              <a:t>Kraay</a:t>
            </a:r>
            <a:r>
              <a:rPr lang="en-US" sz="2000" dirty="0"/>
              <a:t> argue that inequality in income distribution (such as rising income gaps between the rich and the poor) does not significantly affect the overall impact of growth on poverty. They observe that economic growth leads to poverty reduction even in countries with high levels of inequality.</a:t>
            </a:r>
          </a:p>
          <a:p>
            <a:r>
              <a:rPr lang="en-US" sz="2000" dirty="0"/>
              <a:t>The paper also suggests that globalization and economic integration—such as trade liberalization—can foster growth, which in turn helps reduce poverty. The benefits of such integration are particularly evident in developing countries that are open to trade and foreign investment.</a:t>
            </a:r>
            <a:endParaRPr lang="en-IN" sz="2000" dirty="0"/>
          </a:p>
        </p:txBody>
      </p:sp>
    </p:spTree>
    <p:extLst>
      <p:ext uri="{BB962C8B-B14F-4D97-AF65-F5344CB8AC3E}">
        <p14:creationId xmlns:p14="http://schemas.microsoft.com/office/powerpoint/2010/main" val="304269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BA9A-486A-74C2-6B22-5CC1BDCDE133}"/>
              </a:ext>
            </a:extLst>
          </p:cNvPr>
          <p:cNvSpPr>
            <a:spLocks noGrp="1"/>
          </p:cNvSpPr>
          <p:nvPr>
            <p:ph type="title"/>
          </p:nvPr>
        </p:nvSpPr>
        <p:spPr>
          <a:xfrm>
            <a:off x="838200" y="167162"/>
            <a:ext cx="10515600" cy="1325563"/>
          </a:xfrm>
        </p:spPr>
        <p:txBody>
          <a:bodyPr>
            <a:normAutofit/>
          </a:bodyPr>
          <a:lstStyle/>
          <a:p>
            <a:r>
              <a:rPr lang="en-IN" sz="4000" b="1" dirty="0">
                <a:effectLst>
                  <a:outerShdw blurRad="38100" dist="38100" dir="2700000" algn="tl">
                    <a:srgbClr val="000000">
                      <a:alpha val="43137"/>
                    </a:srgbClr>
                  </a:outerShdw>
                </a:effectLst>
              </a:rPr>
              <a:t>DOLLAR KRAAY REGRESSIONS ON OUR SAMPLE</a:t>
            </a:r>
          </a:p>
        </p:txBody>
      </p:sp>
      <p:sp>
        <p:nvSpPr>
          <p:cNvPr id="3" name="Content Placeholder 2">
            <a:extLst>
              <a:ext uri="{FF2B5EF4-FFF2-40B4-BE49-F238E27FC236}">
                <a16:creationId xmlns:a16="http://schemas.microsoft.com/office/drawing/2014/main" id="{AEAA3CDA-3B24-9CD1-2ADE-21236B40F643}"/>
              </a:ext>
            </a:extLst>
          </p:cNvPr>
          <p:cNvSpPr>
            <a:spLocks noGrp="1"/>
          </p:cNvSpPr>
          <p:nvPr>
            <p:ph idx="1"/>
          </p:nvPr>
        </p:nvSpPr>
        <p:spPr>
          <a:xfrm>
            <a:off x="838200" y="1825624"/>
            <a:ext cx="6024513" cy="4009567"/>
          </a:xfrm>
        </p:spPr>
        <p:txBody>
          <a:bodyPr>
            <a:normAutofit/>
          </a:bodyPr>
          <a:lstStyle/>
          <a:p>
            <a:r>
              <a:rPr lang="en-US" sz="2000" dirty="0"/>
              <a:t>We have considered log of GDPPC as the independent variable and income share held by the poorest 20% as the dependent variable.</a:t>
            </a:r>
          </a:p>
          <a:p>
            <a:r>
              <a:rPr lang="en-US" sz="2000" dirty="0"/>
              <a:t>In our sample, we found that a 1% increase in GDP per capita is associated with a 0.18% increase in the income share held by the lowest 20%, holding country-specific.</a:t>
            </a:r>
          </a:p>
          <a:p>
            <a:r>
              <a:rPr lang="en-US" sz="2000" dirty="0"/>
              <a:t>We see an upward trend which indicates that when GDPPC increases, the income held also increases; which mirrors what Dollar &amp; </a:t>
            </a:r>
            <a:r>
              <a:rPr lang="en-US" sz="2000" dirty="0" err="1"/>
              <a:t>Kraay</a:t>
            </a:r>
            <a:r>
              <a:rPr lang="en-US" sz="2000" dirty="0"/>
              <a:t> had to say. </a:t>
            </a:r>
            <a:endParaRPr lang="en-IN" sz="2000" dirty="0"/>
          </a:p>
        </p:txBody>
      </p:sp>
      <p:pic>
        <p:nvPicPr>
          <p:cNvPr id="5" name="Picture 4">
            <a:extLst>
              <a:ext uri="{FF2B5EF4-FFF2-40B4-BE49-F238E27FC236}">
                <a16:creationId xmlns:a16="http://schemas.microsoft.com/office/drawing/2014/main" id="{BFCF5252-339C-619A-7C1D-B67BE535CC65}"/>
              </a:ext>
            </a:extLst>
          </p:cNvPr>
          <p:cNvPicPr>
            <a:picLocks noChangeAspect="1"/>
          </p:cNvPicPr>
          <p:nvPr/>
        </p:nvPicPr>
        <p:blipFill>
          <a:blip r:embed="rId2">
            <a:extLst>
              <a:ext uri="{28A0092B-C50C-407E-A947-70E740481C1C}">
                <a14:useLocalDpi xmlns:a14="http://schemas.microsoft.com/office/drawing/2010/main" val="0"/>
              </a:ext>
            </a:extLst>
          </a:blip>
          <a:srcRect t="4909"/>
          <a:stretch/>
        </p:blipFill>
        <p:spPr>
          <a:xfrm>
            <a:off x="7302558" y="1423553"/>
            <a:ext cx="4378504" cy="2535599"/>
          </a:xfrm>
          <a:prstGeom prst="rect">
            <a:avLst/>
          </a:prstGeom>
        </p:spPr>
      </p:pic>
      <p:pic>
        <p:nvPicPr>
          <p:cNvPr id="7" name="Picture 6">
            <a:extLst>
              <a:ext uri="{FF2B5EF4-FFF2-40B4-BE49-F238E27FC236}">
                <a16:creationId xmlns:a16="http://schemas.microsoft.com/office/drawing/2014/main" id="{FF84BDF9-E5F9-AD32-4A21-CC0C7C902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2558" y="4067773"/>
            <a:ext cx="4194928" cy="2790227"/>
          </a:xfrm>
          <a:prstGeom prst="rect">
            <a:avLst/>
          </a:prstGeom>
        </p:spPr>
      </p:pic>
    </p:spTree>
    <p:extLst>
      <p:ext uri="{BB962C8B-B14F-4D97-AF65-F5344CB8AC3E}">
        <p14:creationId xmlns:p14="http://schemas.microsoft.com/office/powerpoint/2010/main" val="1137261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1A84F-31AE-1182-AAD2-8FC0D9823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60FD3-F788-3D22-37B2-0B9A97644B9C}"/>
              </a:ext>
            </a:extLst>
          </p:cNvPr>
          <p:cNvSpPr>
            <a:spLocks noGrp="1"/>
          </p:cNvSpPr>
          <p:nvPr>
            <p:ph type="title"/>
          </p:nvPr>
        </p:nvSpPr>
        <p:spPr>
          <a:xfrm>
            <a:off x="838200" y="167162"/>
            <a:ext cx="10515600" cy="1325563"/>
          </a:xfrm>
        </p:spPr>
        <p:txBody>
          <a:bodyPr>
            <a:normAutofit/>
          </a:bodyPr>
          <a:lstStyle/>
          <a:p>
            <a:r>
              <a:rPr lang="en-IN" sz="4000" b="1" dirty="0">
                <a:effectLst>
                  <a:outerShdw blurRad="38100" dist="38100" dir="2700000" algn="tl">
                    <a:srgbClr val="000000">
                      <a:alpha val="43137"/>
                    </a:srgbClr>
                  </a:outerShdw>
                </a:effectLst>
              </a:rPr>
              <a:t>DOLLAR KRAAY REGRESSIONS ON OUR SAMPLE</a:t>
            </a:r>
          </a:p>
        </p:txBody>
      </p:sp>
      <p:sp>
        <p:nvSpPr>
          <p:cNvPr id="3" name="Content Placeholder 2">
            <a:extLst>
              <a:ext uri="{FF2B5EF4-FFF2-40B4-BE49-F238E27FC236}">
                <a16:creationId xmlns:a16="http://schemas.microsoft.com/office/drawing/2014/main" id="{0D678D27-E032-6CA4-ED3E-51D22D3E8672}"/>
              </a:ext>
            </a:extLst>
          </p:cNvPr>
          <p:cNvSpPr>
            <a:spLocks noGrp="1"/>
          </p:cNvSpPr>
          <p:nvPr>
            <p:ph idx="1"/>
          </p:nvPr>
        </p:nvSpPr>
        <p:spPr>
          <a:xfrm>
            <a:off x="838200" y="1825624"/>
            <a:ext cx="6024513" cy="4009567"/>
          </a:xfrm>
        </p:spPr>
        <p:txBody>
          <a:bodyPr>
            <a:normAutofit/>
          </a:bodyPr>
          <a:lstStyle/>
          <a:p>
            <a:r>
              <a:rPr lang="en-US" sz="2000" dirty="0"/>
              <a:t>We have considered d.log of GDPPC as the independent variable and income share held by the change in the income of the poor.</a:t>
            </a:r>
          </a:p>
          <a:p>
            <a:r>
              <a:rPr lang="en-US" sz="2000" dirty="0"/>
              <a:t> A 1% increase in GDP per capita is associated with a 0.1465727 unit increase in the income share of the lowest 20%.</a:t>
            </a:r>
          </a:p>
          <a:p>
            <a:r>
              <a:rPr lang="en-US" sz="2000" dirty="0"/>
              <a:t>We see an upward trend which indicates that when GDPPC increases, the income held also increases; which mirrors what Dollar &amp; </a:t>
            </a:r>
            <a:r>
              <a:rPr lang="en-US" sz="2000" dirty="0" err="1"/>
              <a:t>Kraay</a:t>
            </a:r>
            <a:r>
              <a:rPr lang="en-US" sz="2000" dirty="0"/>
              <a:t> had to say. </a:t>
            </a:r>
            <a:endParaRPr lang="en-IN" sz="2000" dirty="0"/>
          </a:p>
        </p:txBody>
      </p:sp>
      <p:pic>
        <p:nvPicPr>
          <p:cNvPr id="6" name="Picture 5">
            <a:extLst>
              <a:ext uri="{FF2B5EF4-FFF2-40B4-BE49-F238E27FC236}">
                <a16:creationId xmlns:a16="http://schemas.microsoft.com/office/drawing/2014/main" id="{2B4B6A75-18CF-74DE-A479-E7D785995E9F}"/>
              </a:ext>
            </a:extLst>
          </p:cNvPr>
          <p:cNvPicPr>
            <a:picLocks noChangeAspect="1"/>
          </p:cNvPicPr>
          <p:nvPr/>
        </p:nvPicPr>
        <p:blipFill>
          <a:blip r:embed="rId2">
            <a:extLst>
              <a:ext uri="{28A0092B-C50C-407E-A947-70E740481C1C}">
                <a14:useLocalDpi xmlns:a14="http://schemas.microsoft.com/office/drawing/2010/main" val="0"/>
              </a:ext>
            </a:extLst>
          </a:blip>
          <a:srcRect t="4727"/>
          <a:stretch/>
        </p:blipFill>
        <p:spPr>
          <a:xfrm>
            <a:off x="7793953" y="1298574"/>
            <a:ext cx="4005263" cy="2531833"/>
          </a:xfrm>
          <a:prstGeom prst="rect">
            <a:avLst/>
          </a:prstGeom>
        </p:spPr>
      </p:pic>
      <p:pic>
        <p:nvPicPr>
          <p:cNvPr id="9" name="Picture 8">
            <a:extLst>
              <a:ext uri="{FF2B5EF4-FFF2-40B4-BE49-F238E27FC236}">
                <a16:creationId xmlns:a16="http://schemas.microsoft.com/office/drawing/2014/main" id="{37714DE4-41C2-C3F7-B2D0-BB50A032B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448" y="3880861"/>
            <a:ext cx="4260768" cy="2896881"/>
          </a:xfrm>
          <a:prstGeom prst="rect">
            <a:avLst/>
          </a:prstGeom>
        </p:spPr>
      </p:pic>
    </p:spTree>
    <p:extLst>
      <p:ext uri="{BB962C8B-B14F-4D97-AF65-F5344CB8AC3E}">
        <p14:creationId xmlns:p14="http://schemas.microsoft.com/office/powerpoint/2010/main" val="110369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B468D-5375-EF0F-7DE8-6631099E4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08044-FEBC-DA81-DC5A-B892D9168160}"/>
              </a:ext>
            </a:extLst>
          </p:cNvPr>
          <p:cNvSpPr>
            <a:spLocks noGrp="1"/>
          </p:cNvSpPr>
          <p:nvPr>
            <p:ph type="title"/>
          </p:nvPr>
        </p:nvSpPr>
        <p:spPr>
          <a:xfrm>
            <a:off x="838200" y="167162"/>
            <a:ext cx="10515600" cy="1325563"/>
          </a:xfrm>
        </p:spPr>
        <p:txBody>
          <a:bodyPr>
            <a:normAutofit/>
          </a:bodyPr>
          <a:lstStyle/>
          <a:p>
            <a:r>
              <a:rPr lang="en-IN" sz="4000" b="1" dirty="0">
                <a:effectLst>
                  <a:outerShdw blurRad="38100" dist="38100" dir="2700000" algn="tl">
                    <a:srgbClr val="000000">
                      <a:alpha val="43137"/>
                    </a:srgbClr>
                  </a:outerShdw>
                </a:effectLst>
              </a:rPr>
              <a:t>DOLLAR KRAAY REGRESSIONS ON OUR SAMPLE</a:t>
            </a:r>
          </a:p>
        </p:txBody>
      </p:sp>
      <p:sp>
        <p:nvSpPr>
          <p:cNvPr id="3" name="Content Placeholder 2">
            <a:extLst>
              <a:ext uri="{FF2B5EF4-FFF2-40B4-BE49-F238E27FC236}">
                <a16:creationId xmlns:a16="http://schemas.microsoft.com/office/drawing/2014/main" id="{A5518863-E82F-40A3-4AAA-989F67236F1E}"/>
              </a:ext>
            </a:extLst>
          </p:cNvPr>
          <p:cNvSpPr>
            <a:spLocks noGrp="1"/>
          </p:cNvSpPr>
          <p:nvPr>
            <p:ph idx="1"/>
          </p:nvPr>
        </p:nvSpPr>
        <p:spPr>
          <a:xfrm>
            <a:off x="736600" y="1613958"/>
            <a:ext cx="6024513" cy="4009567"/>
          </a:xfrm>
        </p:spPr>
        <p:txBody>
          <a:bodyPr vert="horz" lIns="91440" tIns="45720" rIns="91440" bIns="45720" rtlCol="0">
            <a:normAutofit fontScale="77500" lnSpcReduction="20000"/>
          </a:bodyPr>
          <a:lstStyle/>
          <a:p>
            <a:r>
              <a:rPr lang="en-US" sz="2200" kern="100" dirty="0">
                <a:latin typeface="Calibri" panose="020F0502020204030204" pitchFamily="34" charset="0"/>
                <a:ea typeface="Calibri" panose="020F0502020204030204" pitchFamily="34" charset="0"/>
                <a:cs typeface="Times New Roman" panose="02020603050405020304" pitchFamily="18" charset="0"/>
              </a:rPr>
              <a:t>When we consider income share held by the poorest 20% of the population as independent variable and log of GDP per capita (PPP), Imports, Exports and ln(1+inflation) as dependent variable, we find that:</a:t>
            </a:r>
          </a:p>
          <a:p>
            <a:r>
              <a:rPr lang="en-IN" sz="2200" kern="100" dirty="0">
                <a:latin typeface="Calibri" panose="020F0502020204030204" pitchFamily="34" charset="0"/>
                <a:ea typeface="Calibri" panose="020F0502020204030204" pitchFamily="34" charset="0"/>
                <a:cs typeface="Times New Roman" panose="02020603050405020304" pitchFamily="18" charset="0"/>
              </a:rPr>
              <a:t>A 1-unit increase in log of GDP per capita (PPP) is associated with </a:t>
            </a:r>
            <a:r>
              <a:rPr lang="en-IN" sz="2200" kern="100">
                <a:latin typeface="Calibri" panose="020F0502020204030204" pitchFamily="34" charset="0"/>
                <a:ea typeface="Calibri" panose="020F0502020204030204" pitchFamily="34" charset="0"/>
                <a:cs typeface="Times New Roman" panose="02020603050405020304" pitchFamily="18" charset="0"/>
              </a:rPr>
              <a:t>an increase</a:t>
            </a:r>
            <a:r>
              <a:rPr lang="en-IN" sz="2200" kern="100" dirty="0">
                <a:latin typeface="Calibri" panose="020F0502020204030204" pitchFamily="34" charset="0"/>
                <a:ea typeface="Calibri" panose="020F0502020204030204" pitchFamily="34" charset="0"/>
                <a:cs typeface="Times New Roman" panose="02020603050405020304" pitchFamily="18" charset="0"/>
              </a:rPr>
              <a:t> of 1.0031 in the income share held by the poorest 20%, holding other variables constant. </a:t>
            </a:r>
          </a:p>
          <a:p>
            <a:r>
              <a:rPr lang="en-IN" sz="2200" kern="100" dirty="0">
                <a:latin typeface="Calibri" panose="020F0502020204030204" pitchFamily="34" charset="0"/>
                <a:ea typeface="Calibri" panose="020F0502020204030204" pitchFamily="34" charset="0"/>
                <a:cs typeface="Times New Roman" panose="02020603050405020304" pitchFamily="18" charset="0"/>
              </a:rPr>
              <a:t>A 1-unit increase in Imports (as a share of GDP) is associated with </a:t>
            </a:r>
            <a:r>
              <a:rPr lang="en-IN" sz="2200" kern="100">
                <a:latin typeface="Calibri" panose="020F0502020204030204" pitchFamily="34" charset="0"/>
                <a:ea typeface="Calibri" panose="020F0502020204030204" pitchFamily="34" charset="0"/>
                <a:cs typeface="Times New Roman" panose="02020603050405020304" pitchFamily="18" charset="0"/>
              </a:rPr>
              <a:t>a small decrease</a:t>
            </a:r>
            <a:r>
              <a:rPr lang="en-IN" sz="2200" kern="100" dirty="0">
                <a:latin typeface="Calibri" panose="020F0502020204030204" pitchFamily="34" charset="0"/>
                <a:ea typeface="Calibri" panose="020F0502020204030204" pitchFamily="34" charset="0"/>
                <a:cs typeface="Times New Roman" panose="02020603050405020304" pitchFamily="18" charset="0"/>
              </a:rPr>
              <a:t> of 0.0030 in the income share held by the poorest 20%, holding other variables constant, although this relationship is not significant. </a:t>
            </a:r>
          </a:p>
          <a:p>
            <a:r>
              <a:rPr lang="en-IN" sz="2200" kern="100" dirty="0">
                <a:latin typeface="Calibri" panose="020F0502020204030204" pitchFamily="34" charset="0"/>
                <a:ea typeface="Calibri" panose="020F0502020204030204" pitchFamily="34" charset="0"/>
                <a:cs typeface="Times New Roman" panose="02020603050405020304" pitchFamily="18" charset="0"/>
              </a:rPr>
              <a:t>A 1-unit increase in Exports is associated with </a:t>
            </a:r>
            <a:r>
              <a:rPr lang="en-IN" sz="2200" kern="100">
                <a:latin typeface="Calibri" panose="020F0502020204030204" pitchFamily="34" charset="0"/>
                <a:ea typeface="Calibri" panose="020F0502020204030204" pitchFamily="34" charset="0"/>
                <a:cs typeface="Times New Roman" panose="02020603050405020304" pitchFamily="18" charset="0"/>
              </a:rPr>
              <a:t>a decrease</a:t>
            </a:r>
            <a:r>
              <a:rPr lang="en-IN" sz="2200" kern="100" dirty="0">
                <a:latin typeface="Calibri" panose="020F0502020204030204" pitchFamily="34" charset="0"/>
                <a:ea typeface="Calibri" panose="020F0502020204030204" pitchFamily="34" charset="0"/>
                <a:cs typeface="Times New Roman" panose="02020603050405020304" pitchFamily="18" charset="0"/>
              </a:rPr>
              <a:t> of 0.0150 in the income share held by the poorest 20%, holding other variables constant..</a:t>
            </a:r>
          </a:p>
          <a:p>
            <a:r>
              <a:rPr lang="en-IN" sz="2200" kern="100" dirty="0">
                <a:latin typeface="Calibri" panose="020F0502020204030204" pitchFamily="34" charset="0"/>
                <a:ea typeface="Calibri" panose="020F0502020204030204" pitchFamily="34" charset="0"/>
                <a:cs typeface="Times New Roman" panose="02020603050405020304" pitchFamily="18" charset="0"/>
              </a:rPr>
              <a:t>A 1-unit increase in ln(1+inflation) is associated with </a:t>
            </a:r>
            <a:r>
              <a:rPr lang="en-IN" sz="2200" kern="100">
                <a:latin typeface="Calibri" panose="020F0502020204030204" pitchFamily="34" charset="0"/>
                <a:ea typeface="Calibri" panose="020F0502020204030204" pitchFamily="34" charset="0"/>
                <a:cs typeface="Times New Roman" panose="02020603050405020304" pitchFamily="18" charset="0"/>
              </a:rPr>
              <a:t>an increase</a:t>
            </a:r>
            <a:r>
              <a:rPr lang="en-IN" sz="2200" kern="100" dirty="0">
                <a:latin typeface="Calibri" panose="020F0502020204030204" pitchFamily="34" charset="0"/>
                <a:ea typeface="Calibri" panose="020F0502020204030204" pitchFamily="34" charset="0"/>
                <a:cs typeface="Times New Roman" panose="02020603050405020304" pitchFamily="18" charset="0"/>
              </a:rPr>
              <a:t> of 0.0820 in the income share held by the poorest 20%, holding other variables constant</a:t>
            </a:r>
            <a:r>
              <a:rPr lang="en-IN" sz="2200" kern="100">
                <a:latin typeface="Calibri" panose="020F0502020204030204" pitchFamily="34" charset="0"/>
                <a:ea typeface="Calibri" panose="020F0502020204030204" pitchFamily="34" charset="0"/>
                <a:cs typeface="Times New Roman" panose="02020603050405020304" pitchFamily="18" charset="0"/>
              </a:rPr>
              <a:t>. </a:t>
            </a:r>
            <a:endParaRPr lang="en-IN" sz="2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8D38BF0-9481-C58D-8917-37D4770FAB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57131" y="2264568"/>
            <a:ext cx="4591050" cy="1927288"/>
          </a:xfrm>
          <a:prstGeom prst="rect">
            <a:avLst/>
          </a:prstGeom>
          <a:noFill/>
          <a:ln w="19050">
            <a:solidFill>
              <a:schemeClr val="accent1"/>
            </a:solidFill>
          </a:ln>
        </p:spPr>
      </p:pic>
    </p:spTree>
    <p:extLst>
      <p:ext uri="{BB962C8B-B14F-4D97-AF65-F5344CB8AC3E}">
        <p14:creationId xmlns:p14="http://schemas.microsoft.com/office/powerpoint/2010/main" val="248070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26CCC-6537-8326-DE44-70BC6D160E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ECE9B-CDD3-29A9-EDD6-871DCEA7A5B8}"/>
              </a:ext>
            </a:extLst>
          </p:cNvPr>
          <p:cNvSpPr>
            <a:spLocks noGrp="1"/>
          </p:cNvSpPr>
          <p:nvPr>
            <p:ph type="title"/>
          </p:nvPr>
        </p:nvSpPr>
        <p:spPr>
          <a:xfrm>
            <a:off x="838200" y="167162"/>
            <a:ext cx="10515600" cy="1325563"/>
          </a:xfrm>
        </p:spPr>
        <p:txBody>
          <a:bodyPr>
            <a:normAutofit/>
          </a:bodyPr>
          <a:lstStyle/>
          <a:p>
            <a:r>
              <a:rPr lang="en-US" sz="4000" b="1" dirty="0">
                <a:effectLst>
                  <a:outerShdw blurRad="38100" dist="38100" dir="2700000" algn="tl">
                    <a:srgbClr val="000000">
                      <a:alpha val="43137"/>
                    </a:srgbClr>
                  </a:outerShdw>
                </a:effectLst>
              </a:rPr>
              <a:t>B</a:t>
            </a:r>
            <a:r>
              <a:rPr lang="en-IN" sz="4000" b="1" dirty="0">
                <a:effectLst>
                  <a:outerShdw blurRad="38100" dist="38100" dir="2700000" algn="tl">
                    <a:srgbClr val="000000">
                      <a:alpha val="43137"/>
                    </a:srgbClr>
                  </a:outerShdw>
                </a:effectLst>
              </a:rPr>
              <a:t>Y REGION</a:t>
            </a:r>
          </a:p>
        </p:txBody>
      </p:sp>
      <p:sp>
        <p:nvSpPr>
          <p:cNvPr id="3" name="Content Placeholder 2">
            <a:extLst>
              <a:ext uri="{FF2B5EF4-FFF2-40B4-BE49-F238E27FC236}">
                <a16:creationId xmlns:a16="http://schemas.microsoft.com/office/drawing/2014/main" id="{6C4F50D6-151D-0859-0E60-157925EF79AB}"/>
              </a:ext>
            </a:extLst>
          </p:cNvPr>
          <p:cNvSpPr>
            <a:spLocks noGrp="1"/>
          </p:cNvSpPr>
          <p:nvPr>
            <p:ph idx="1"/>
          </p:nvPr>
        </p:nvSpPr>
        <p:spPr>
          <a:xfrm>
            <a:off x="618067" y="1613958"/>
            <a:ext cx="6024513" cy="4009567"/>
          </a:xfrm>
        </p:spPr>
        <p:txBody>
          <a:bodyPr vert="horz" lIns="91440" tIns="45720" rIns="91440" bIns="45720" rtlCol="0">
            <a:normAutofit fontScale="92500"/>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Africa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(reference category), the predicted income share for the poorest 20% is 2.9462, holding all other variables constant.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income share of the poorest 20% is 1.4501 higher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Asia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compared to Africa, holding other variables constant.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income share of the poorest 20% is 0.8510 higher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Australia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compared to Africa, holding other variables constant.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income share of the poorest 20% is 1.4521 higher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Europe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compared to Africa, holding other variables constant. </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income share of the poorest 20% is 1.779 lower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North America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compared to Africa, holding other variables constant.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income share of the poorest 20% is 2.4292 lower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South America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compared to Africa, holding other variables constant.</a:t>
            </a:r>
          </a:p>
          <a:p>
            <a:endParaRPr lang="en-IN" sz="22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BDAE1F1-2AAF-C5F0-C787-F295C57C6A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5174" y="2226204"/>
            <a:ext cx="4884808" cy="2184929"/>
          </a:xfrm>
          <a:prstGeom prst="rect">
            <a:avLst/>
          </a:prstGeom>
          <a:noFill/>
          <a:ln w="19050">
            <a:solidFill>
              <a:schemeClr val="accent1"/>
            </a:solidFill>
          </a:ln>
        </p:spPr>
      </p:pic>
    </p:spTree>
    <p:extLst>
      <p:ext uri="{BB962C8B-B14F-4D97-AF65-F5344CB8AC3E}">
        <p14:creationId xmlns:p14="http://schemas.microsoft.com/office/powerpoint/2010/main" val="20218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9F16A-CDF0-B792-C3DC-B98FFC190A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B863A-EA62-8ADC-677D-BD3F8BEEB0BE}"/>
              </a:ext>
            </a:extLst>
          </p:cNvPr>
          <p:cNvSpPr>
            <a:spLocks noGrp="1"/>
          </p:cNvSpPr>
          <p:nvPr>
            <p:ph type="title"/>
          </p:nvPr>
        </p:nvSpPr>
        <p:spPr>
          <a:xfrm>
            <a:off x="838200" y="167162"/>
            <a:ext cx="10515600" cy="1325563"/>
          </a:xfrm>
        </p:spPr>
        <p:txBody>
          <a:bodyPr>
            <a:normAutofit/>
          </a:bodyPr>
          <a:lstStyle/>
          <a:p>
            <a:r>
              <a:rPr lang="en-US" sz="4000" b="1" dirty="0">
                <a:effectLst>
                  <a:outerShdw blurRad="38100" dist="38100" dir="2700000" algn="tl">
                    <a:srgbClr val="000000">
                      <a:alpha val="43137"/>
                    </a:srgbClr>
                  </a:outerShdw>
                </a:effectLst>
              </a:rPr>
              <a:t>B</a:t>
            </a:r>
            <a:r>
              <a:rPr lang="en-IN" sz="4000" b="1" dirty="0">
                <a:effectLst>
                  <a:outerShdw blurRad="38100" dist="38100" dir="2700000" algn="tl">
                    <a:srgbClr val="000000">
                      <a:alpha val="43137"/>
                    </a:srgbClr>
                  </a:outerShdw>
                </a:effectLst>
              </a:rPr>
              <a:t>Y INCOME TYPE</a:t>
            </a:r>
          </a:p>
        </p:txBody>
      </p:sp>
      <p:sp>
        <p:nvSpPr>
          <p:cNvPr id="3" name="Content Placeholder 2">
            <a:extLst>
              <a:ext uri="{FF2B5EF4-FFF2-40B4-BE49-F238E27FC236}">
                <a16:creationId xmlns:a16="http://schemas.microsoft.com/office/drawing/2014/main" id="{52DEAD3F-775C-C540-6E22-25D7899131A3}"/>
              </a:ext>
            </a:extLst>
          </p:cNvPr>
          <p:cNvSpPr>
            <a:spLocks noGrp="1"/>
          </p:cNvSpPr>
          <p:nvPr>
            <p:ph idx="1"/>
          </p:nvPr>
        </p:nvSpPr>
        <p:spPr>
          <a:xfrm>
            <a:off x="618067" y="1613958"/>
            <a:ext cx="6024513" cy="4009567"/>
          </a:xfrm>
        </p:spPr>
        <p:txBody>
          <a:bodyPr vert="horz" lIns="91440" tIns="45720" rIns="91440" bIns="45720" rtlCol="0">
            <a:normAutofit fontScale="92500" lnSpcReduction="20000"/>
          </a:bodyPr>
          <a:lstStyle/>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high-income economies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baseline), the predicted income share for the poorest 20% is −1.536, holding other variables constant.</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income share of the poorest 20%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low-income economies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is 1.7591 lower than that in high-income economies, holding other variables constant. </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income share of the poorest 20%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lower-middle-income economies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0.3150 higher than that in high-income economies, holding other variables constant. This relationship is not significant. </a:t>
            </a:r>
          </a:p>
          <a:p>
            <a:pPr marL="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income share of the poorest 20%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upper-middle-income economies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1.1791 lower than that in high-income economies, holding other variables constant.</a:t>
            </a:r>
          </a:p>
        </p:txBody>
      </p:sp>
      <p:pic>
        <p:nvPicPr>
          <p:cNvPr id="5" name="Picture 4">
            <a:extLst>
              <a:ext uri="{FF2B5EF4-FFF2-40B4-BE49-F238E27FC236}">
                <a16:creationId xmlns:a16="http://schemas.microsoft.com/office/drawing/2014/main" id="{15C405F8-B26F-373A-C3B2-2E1025DCF9B5}"/>
              </a:ext>
            </a:extLst>
          </p:cNvPr>
          <p:cNvPicPr>
            <a:picLocks noChangeAspect="1"/>
          </p:cNvPicPr>
          <p:nvPr/>
        </p:nvPicPr>
        <p:blipFill rotWithShape="1">
          <a:blip r:embed="rId2">
            <a:extLst>
              <a:ext uri="{28A0092B-C50C-407E-A947-70E740481C1C}">
                <a14:useLocalDpi xmlns:a14="http://schemas.microsoft.com/office/drawing/2010/main" val="0"/>
              </a:ext>
            </a:extLst>
          </a:blip>
          <a:srcRect b="10471"/>
          <a:stretch/>
        </p:blipFill>
        <p:spPr bwMode="auto">
          <a:xfrm>
            <a:off x="6829425" y="2098145"/>
            <a:ext cx="4933950" cy="1982788"/>
          </a:xfrm>
          <a:prstGeom prst="rect">
            <a:avLst/>
          </a:prstGeom>
          <a:noFill/>
          <a:ln w="19050">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914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46A2-77DA-4A4B-AB27-FDFCCDDB4903}"/>
              </a:ext>
            </a:extLst>
          </p:cNvPr>
          <p:cNvSpPr>
            <a:spLocks noGrp="1"/>
          </p:cNvSpPr>
          <p:nvPr>
            <p:ph type="title"/>
          </p:nvPr>
        </p:nvSpPr>
        <p:spPr>
          <a:xfrm>
            <a:off x="710380" y="766352"/>
            <a:ext cx="10515600" cy="952725"/>
          </a:xfrm>
        </p:spPr>
        <p:txBody>
          <a:bodyPr>
            <a:noAutofit/>
          </a:bodyPr>
          <a:lstStyle/>
          <a:p>
            <a:r>
              <a:rPr lang="en-GB" sz="4800" b="1" dirty="0">
                <a:effectLst>
                  <a:outerShdw blurRad="38100" dist="38100" dir="2700000" algn="tl">
                    <a:srgbClr val="000000">
                      <a:alpha val="43137"/>
                    </a:srgbClr>
                  </a:outerShdw>
                </a:effectLst>
              </a:rPr>
              <a:t>POLICY IMPLICATIONS</a:t>
            </a:r>
            <a:br>
              <a:rPr lang="en-GB" sz="4800" b="1" dirty="0">
                <a:effectLst>
                  <a:outerShdw blurRad="38100" dist="38100" dir="2700000" algn="tl">
                    <a:srgbClr val="000000">
                      <a:alpha val="43137"/>
                    </a:srgbClr>
                  </a:outerShdw>
                </a:effectLst>
              </a:rPr>
            </a:br>
            <a:endParaRPr lang="en-IN" sz="48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01FC3C9-7B51-4C5D-A3CD-56EDF222EBD1}"/>
              </a:ext>
            </a:extLst>
          </p:cNvPr>
          <p:cNvSpPr>
            <a:spLocks noGrp="1"/>
          </p:cNvSpPr>
          <p:nvPr>
            <p:ph idx="1"/>
          </p:nvPr>
        </p:nvSpPr>
        <p:spPr>
          <a:xfrm>
            <a:off x="710380" y="1740310"/>
            <a:ext cx="10515600" cy="4351338"/>
          </a:xfrm>
        </p:spPr>
        <p:txBody>
          <a:bodyPr>
            <a:normAutofit/>
          </a:bodyPr>
          <a:lstStyle/>
          <a:p>
            <a:pPr marL="0" indent="0">
              <a:lnSpc>
                <a:spcPct val="100000"/>
              </a:lnSpc>
              <a:buNone/>
            </a:pPr>
            <a:r>
              <a:rPr lang="en-GB" sz="2000" b="1" dirty="0"/>
              <a:t>Promoting Inclusive Growth</a:t>
            </a:r>
          </a:p>
          <a:p>
            <a:pPr marL="0" indent="0">
              <a:lnSpc>
                <a:spcPct val="100000"/>
              </a:lnSpc>
              <a:buNone/>
            </a:pPr>
            <a:r>
              <a:rPr lang="en-GB" sz="2000" dirty="0"/>
              <a:t>Structural reforms, investment in education, and infrastructure development are essential in narrowing the gap between high- and low-performing countries.</a:t>
            </a:r>
          </a:p>
          <a:p>
            <a:pPr marL="0" indent="0">
              <a:lnSpc>
                <a:spcPct val="100000"/>
              </a:lnSpc>
              <a:buNone/>
            </a:pPr>
            <a:r>
              <a:rPr lang="en-GB" sz="2000" b="1" dirty="0"/>
              <a:t>Understanding Growth Drivers</a:t>
            </a:r>
          </a:p>
          <a:p>
            <a:pPr marL="0" indent="0">
              <a:lnSpc>
                <a:spcPct val="100000"/>
              </a:lnSpc>
              <a:buNone/>
            </a:pPr>
            <a:r>
              <a:rPr lang="en-GB" sz="2000" dirty="0"/>
              <a:t>Top-performing countries highlight the importance of economic diversification, innovation, and participation in global trade networks.</a:t>
            </a:r>
          </a:p>
          <a:p>
            <a:pPr marL="0" indent="0">
              <a:lnSpc>
                <a:spcPct val="100000"/>
              </a:lnSpc>
              <a:buNone/>
            </a:pPr>
            <a:r>
              <a:rPr lang="en-GB" sz="2000" b="1" dirty="0"/>
              <a:t>Addressing Stagnation</a:t>
            </a:r>
          </a:p>
          <a:p>
            <a:pPr marL="0" indent="0">
              <a:lnSpc>
                <a:spcPct val="100000"/>
              </a:lnSpc>
              <a:buNone/>
            </a:pPr>
            <a:r>
              <a:rPr lang="en-GB" sz="2000" dirty="0"/>
              <a:t>Targeted strategies are required to resolve issues like unemployment, trade imbalances, and governance inefficiencies in stagnant economies.</a:t>
            </a:r>
            <a:endParaRPr lang="en-IN" sz="2000" dirty="0"/>
          </a:p>
        </p:txBody>
      </p:sp>
    </p:spTree>
    <p:extLst>
      <p:ext uri="{BB962C8B-B14F-4D97-AF65-F5344CB8AC3E}">
        <p14:creationId xmlns:p14="http://schemas.microsoft.com/office/powerpoint/2010/main" val="368863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3FD-71F3-43F0-AAF4-07F18B9EB719}"/>
              </a:ext>
            </a:extLst>
          </p:cNvPr>
          <p:cNvSpPr>
            <a:spLocks noGrp="1"/>
          </p:cNvSpPr>
          <p:nvPr>
            <p:ph type="title"/>
          </p:nvPr>
        </p:nvSpPr>
        <p:spPr/>
        <p:txBody>
          <a:bodyPr>
            <a:normAutofit/>
          </a:bodyPr>
          <a:lstStyle/>
          <a:p>
            <a:r>
              <a:rPr lang="en-IN" sz="4800" b="1" dirty="0">
                <a:effectLst>
                  <a:outerShdw blurRad="38100" dist="38100" dir="2700000" algn="tl">
                    <a:srgbClr val="000000">
                      <a:alpha val="43137"/>
                    </a:srgbClr>
                  </a:outerShdw>
                </a:effectLst>
              </a:rPr>
              <a:t>CONCLUSION</a:t>
            </a:r>
            <a:r>
              <a:rPr lang="en-IN" sz="4800" dirty="0"/>
              <a:t>:</a:t>
            </a:r>
          </a:p>
        </p:txBody>
      </p:sp>
      <p:sp>
        <p:nvSpPr>
          <p:cNvPr id="3" name="Content Placeholder 2">
            <a:extLst>
              <a:ext uri="{FF2B5EF4-FFF2-40B4-BE49-F238E27FC236}">
                <a16:creationId xmlns:a16="http://schemas.microsoft.com/office/drawing/2014/main" id="{D400CB26-5DF9-456C-1D3B-6FDAA5D4A3B0}"/>
              </a:ext>
            </a:extLst>
          </p:cNvPr>
          <p:cNvSpPr>
            <a:spLocks noGrp="1"/>
          </p:cNvSpPr>
          <p:nvPr>
            <p:ph idx="1"/>
          </p:nvPr>
        </p:nvSpPr>
        <p:spPr/>
        <p:txBody>
          <a:bodyPr>
            <a:normAutofit/>
          </a:bodyPr>
          <a:lstStyle/>
          <a:p>
            <a:r>
              <a:rPr lang="en-US" sz="2400" dirty="0"/>
              <a:t>We analyzed economic performance using data from a set of countries over definite time periods, employing tools like mobility matrices, scatter plots, and growth incidence curves.</a:t>
            </a:r>
          </a:p>
          <a:p>
            <a:r>
              <a:rPr lang="en-US" sz="2400" dirty="0"/>
              <a:t>The mobility matrices revealed varying economic transitions, with some countries improving income positions while others stagnated or declined. </a:t>
            </a:r>
          </a:p>
          <a:p>
            <a:r>
              <a:rPr lang="en-US" sz="2400" dirty="0"/>
              <a:t>Overall, the findings emphasize the complex and uneven pathways of economic development, highlighting the need for policies tailored to reduce inequality and poverty.</a:t>
            </a:r>
            <a:endParaRPr lang="en-IN" sz="2400" dirty="0"/>
          </a:p>
        </p:txBody>
      </p:sp>
    </p:spTree>
    <p:extLst>
      <p:ext uri="{BB962C8B-B14F-4D97-AF65-F5344CB8AC3E}">
        <p14:creationId xmlns:p14="http://schemas.microsoft.com/office/powerpoint/2010/main" val="355367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C32F-9FC7-4A6B-BB3C-86DDE14B4F9C}"/>
              </a:ext>
            </a:extLst>
          </p:cNvPr>
          <p:cNvSpPr>
            <a:spLocks noGrp="1"/>
          </p:cNvSpPr>
          <p:nvPr>
            <p:ph type="title"/>
          </p:nvPr>
        </p:nvSpPr>
        <p:spPr/>
        <p:txBody>
          <a:bodyPr>
            <a:normAutofit/>
          </a:bodyPr>
          <a:lstStyle/>
          <a:p>
            <a:r>
              <a:rPr lang="en-GB" sz="6000" b="1" dirty="0">
                <a:effectLst>
                  <a:outerShdw blurRad="38100" dist="38100" dir="2700000" algn="tl">
                    <a:srgbClr val="000000">
                      <a:alpha val="43137"/>
                    </a:srgbClr>
                  </a:outerShdw>
                </a:effectLst>
              </a:rPr>
              <a:t>INTRODUCTION</a:t>
            </a:r>
            <a:endParaRPr lang="en-IN" sz="6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3096B4A-B7BB-4490-8F04-30F68A8ECDA3}"/>
              </a:ext>
            </a:extLst>
          </p:cNvPr>
          <p:cNvSpPr>
            <a:spLocks noGrp="1"/>
          </p:cNvSpPr>
          <p:nvPr>
            <p:ph idx="1"/>
          </p:nvPr>
        </p:nvSpPr>
        <p:spPr>
          <a:xfrm>
            <a:off x="838200" y="1690688"/>
            <a:ext cx="5685148" cy="4351338"/>
          </a:xfrm>
        </p:spPr>
        <p:txBody>
          <a:bodyPr>
            <a:normAutofit lnSpcReduction="10000"/>
          </a:bodyPr>
          <a:lstStyle/>
          <a:p>
            <a:pPr>
              <a:lnSpc>
                <a:spcPct val="110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project explores the economic performance of 65 countries over two distinct years, leveraging data from the World Bank Open Dataset. </a:t>
            </a:r>
          </a:p>
          <a:p>
            <a:pPr>
              <a:lnSpc>
                <a:spcPct val="110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study focuses on a diverse group of </a:t>
            </a:r>
            <a:r>
              <a:rPr lang="en-IN" sz="2000" dirty="0">
                <a:latin typeface="Calibri" panose="020F0502020204030204" pitchFamily="34" charset="0"/>
                <a:ea typeface="Calibri" panose="020F0502020204030204" pitchFamily="34" charset="0"/>
                <a:cs typeface="Times New Roman" panose="02020603050405020304" pitchFamily="18" charset="0"/>
              </a:rPr>
              <a:t>countries, which we classified into three categories: </a:t>
            </a:r>
          </a:p>
          <a:p>
            <a:pPr marL="0" indent="0">
              <a:lnSpc>
                <a:spcPct val="110000"/>
              </a:lnSpc>
              <a:buNone/>
            </a:pPr>
            <a:r>
              <a:rPr lang="en-IN" sz="2000" dirty="0">
                <a:latin typeface="Calibri" panose="020F0502020204030204" pitchFamily="34" charset="0"/>
                <a:ea typeface="Calibri" panose="020F0502020204030204" pitchFamily="34" charset="0"/>
                <a:cs typeface="Times New Roman" panose="02020603050405020304" pitchFamily="18" charset="0"/>
              </a:rPr>
              <a:t>rich (like USA, UK, Germany, etc), middle-income (Brazil, Poland, Greece, etc) and low-income countries (like Indonesia, Niger, Mongolia, etc).</a:t>
            </a:r>
          </a:p>
          <a:p>
            <a:pPr>
              <a:lnSpc>
                <a:spcPct val="110000"/>
              </a:lnSpc>
            </a:pPr>
            <a:r>
              <a:rPr lang="en-GB" sz="2000" dirty="0">
                <a:effectLst/>
                <a:latin typeface="Calibri" panose="020F0502020204030204" pitchFamily="34" charset="0"/>
                <a:ea typeface="Calibri" panose="020F0502020204030204" pitchFamily="34" charset="0"/>
                <a:cs typeface="Times New Roman" panose="02020603050405020304" pitchFamily="18" charset="0"/>
              </a:rPr>
              <a:t>Key Focus Areas: </a:t>
            </a:r>
          </a:p>
          <a:p>
            <a:pPr lvl="1">
              <a:lnSpc>
                <a:spcPct val="110000"/>
              </a:lnSpc>
            </a:pPr>
            <a:r>
              <a:rPr lang="en-GB" sz="2000" dirty="0">
                <a:effectLst/>
                <a:latin typeface="Calibri" panose="020F0502020204030204" pitchFamily="34" charset="0"/>
                <a:ea typeface="Calibri" panose="020F0502020204030204" pitchFamily="34" charset="0"/>
                <a:cs typeface="Times New Roman" panose="02020603050405020304" pitchFamily="18" charset="0"/>
              </a:rPr>
              <a:t>Income transitions</a:t>
            </a:r>
          </a:p>
          <a:p>
            <a:pPr lvl="1">
              <a:lnSpc>
                <a:spcPct val="110000"/>
              </a:lnSpc>
            </a:pPr>
            <a:r>
              <a:rPr lang="en-GB" sz="2000" dirty="0">
                <a:effectLst/>
                <a:latin typeface="Calibri" panose="020F0502020204030204" pitchFamily="34" charset="0"/>
                <a:ea typeface="Calibri" panose="020F0502020204030204" pitchFamily="34" charset="0"/>
                <a:cs typeface="Times New Roman" panose="02020603050405020304" pitchFamily="18" charset="0"/>
              </a:rPr>
              <a:t>Economic growth distribution</a:t>
            </a:r>
          </a:p>
          <a:p>
            <a:pPr lvl="1">
              <a:lnSpc>
                <a:spcPct val="110000"/>
              </a:lnSpc>
            </a:pPr>
            <a:r>
              <a:rPr lang="en-GB" sz="2000" dirty="0">
                <a:effectLst/>
                <a:latin typeface="Calibri" panose="020F0502020204030204" pitchFamily="34" charset="0"/>
                <a:ea typeface="Calibri" panose="020F0502020204030204" pitchFamily="34" charset="0"/>
                <a:cs typeface="Times New Roman" panose="02020603050405020304" pitchFamily="18" charset="0"/>
              </a:rPr>
              <a:t>Poverty reduction and inequality changes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IN" dirty="0"/>
          </a:p>
        </p:txBody>
      </p:sp>
      <p:pic>
        <p:nvPicPr>
          <p:cNvPr id="5" name="Picture 4">
            <a:extLst>
              <a:ext uri="{FF2B5EF4-FFF2-40B4-BE49-F238E27FC236}">
                <a16:creationId xmlns:a16="http://schemas.microsoft.com/office/drawing/2014/main" id="{12FC5A54-A749-78C9-821D-7C704F466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902" y="1390535"/>
            <a:ext cx="3597386" cy="2153944"/>
          </a:xfrm>
          <a:prstGeom prst="rect">
            <a:avLst/>
          </a:prstGeom>
        </p:spPr>
      </p:pic>
      <p:pic>
        <p:nvPicPr>
          <p:cNvPr id="7" name="Picture 6">
            <a:extLst>
              <a:ext uri="{FF2B5EF4-FFF2-40B4-BE49-F238E27FC236}">
                <a16:creationId xmlns:a16="http://schemas.microsoft.com/office/drawing/2014/main" id="{2DA614E7-64CF-0FD6-4273-E94F5ACD4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6350" y="4180903"/>
            <a:ext cx="3584938" cy="2153944"/>
          </a:xfrm>
          <a:prstGeom prst="rect">
            <a:avLst/>
          </a:prstGeom>
        </p:spPr>
      </p:pic>
    </p:spTree>
    <p:extLst>
      <p:ext uri="{BB962C8B-B14F-4D97-AF65-F5344CB8AC3E}">
        <p14:creationId xmlns:p14="http://schemas.microsoft.com/office/powerpoint/2010/main" val="17505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A98C-D63D-4B59-B0E9-A4041F847FAA}"/>
              </a:ext>
            </a:extLst>
          </p:cNvPr>
          <p:cNvSpPr>
            <a:spLocks noGrp="1"/>
          </p:cNvSpPr>
          <p:nvPr>
            <p:ph type="title"/>
          </p:nvPr>
        </p:nvSpPr>
        <p:spPr/>
        <p:txBody>
          <a:bodyPr>
            <a:normAutofit/>
          </a:bodyPr>
          <a:lstStyle/>
          <a:p>
            <a:r>
              <a:rPr lang="en-GB" sz="4800" b="1" dirty="0">
                <a:effectLst>
                  <a:outerShdw blurRad="38100" dist="38100" dir="2700000" algn="tl">
                    <a:srgbClr val="000000">
                      <a:alpha val="43137"/>
                    </a:srgbClr>
                  </a:outerShdw>
                </a:effectLst>
              </a:rPr>
              <a:t>ANALYTICAL TOOLS:</a:t>
            </a:r>
            <a:endParaRPr lang="en-IN" sz="4800" dirty="0"/>
          </a:p>
        </p:txBody>
      </p:sp>
      <p:sp>
        <p:nvSpPr>
          <p:cNvPr id="3" name="Content Placeholder 2">
            <a:extLst>
              <a:ext uri="{FF2B5EF4-FFF2-40B4-BE49-F238E27FC236}">
                <a16:creationId xmlns:a16="http://schemas.microsoft.com/office/drawing/2014/main" id="{7D5EB42F-ABB4-4647-960D-4B83DC8E240E}"/>
              </a:ext>
            </a:extLst>
          </p:cNvPr>
          <p:cNvSpPr>
            <a:spLocks noGrp="1"/>
          </p:cNvSpPr>
          <p:nvPr>
            <p:ph idx="1"/>
          </p:nvPr>
        </p:nvSpPr>
        <p:spPr>
          <a:xfrm>
            <a:off x="838200" y="1602197"/>
            <a:ext cx="10515600" cy="4582293"/>
          </a:xfrm>
        </p:spPr>
        <p:txBody>
          <a:bodyPr>
            <a:normAutofit fontScale="92500" lnSpcReduction="20000"/>
          </a:bodyPr>
          <a:lstStyle/>
          <a:p>
            <a:pPr marL="0" indent="0">
              <a:lnSpc>
                <a:spcPct val="107000"/>
              </a:lnSpc>
              <a:spcAft>
                <a:spcPts val="800"/>
              </a:spcAft>
              <a:buNone/>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Our analysis employs various tools to evaluate and compare the economic dynamics of these countries:</a:t>
            </a:r>
          </a:p>
          <a:p>
            <a:pPr marL="228600">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Mobility Matrices: We use these to examine transitions in income and economic standings </a:t>
            </a:r>
            <a:r>
              <a:rPr lang="en-IN" sz="1900" kern="100" dirty="0">
                <a:latin typeface="Calibri" panose="020F0502020204030204" pitchFamily="34" charset="0"/>
                <a:ea typeface="Calibri" panose="020F0502020204030204" pitchFamily="34" charset="0"/>
                <a:cs typeface="Times New Roman" panose="02020603050405020304" pitchFamily="18" charset="0"/>
              </a:rPr>
              <a:t>i</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n the concerned years. Mobility matrices provide insights into the movement of countries across different income categories or growth rates.</a:t>
            </a:r>
          </a:p>
          <a:p>
            <a:pPr marL="228600">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Growth Incidence Curves (GICs): These curves offer a detailed look at income growth rates across different percentiles of the population, helping us understand how economic growth was distributed within each country.</a:t>
            </a:r>
          </a:p>
          <a:p>
            <a:pPr marL="228600">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Dollar and </a:t>
            </a:r>
            <a:r>
              <a:rPr lang="en-IN" sz="1900" kern="100" dirty="0" err="1">
                <a:effectLst/>
                <a:latin typeface="Calibri" panose="020F0502020204030204" pitchFamily="34" charset="0"/>
                <a:ea typeface="Calibri" panose="020F0502020204030204" pitchFamily="34" charset="0"/>
                <a:cs typeface="Times New Roman" panose="02020603050405020304" pitchFamily="18" charset="0"/>
              </a:rPr>
              <a:t>Kraay</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Regression: To further </a:t>
            </a:r>
            <a:r>
              <a:rPr lang="en-IN" sz="19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the relationship between economic growth and income distribution, we adopt the Dollar and </a:t>
            </a:r>
            <a:r>
              <a:rPr lang="en-IN" sz="1900" kern="100" dirty="0" err="1">
                <a:effectLst/>
                <a:latin typeface="Calibri" panose="020F0502020204030204" pitchFamily="34" charset="0"/>
                <a:ea typeface="Calibri" panose="020F0502020204030204" pitchFamily="34" charset="0"/>
                <a:cs typeface="Times New Roman" panose="02020603050405020304" pitchFamily="18" charset="0"/>
              </a:rPr>
              <a:t>Kraay</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regression framework. This involves regressing changes in GDP per capita against changes in income distribution to assess how growth translates into poverty reduction and inequality changes.</a:t>
            </a:r>
          </a:p>
          <a:p>
            <a:pPr marL="228600">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By employing these methods, our study aims to provide a comprehensive assessment of the economic performance of the selected countries, shedding light on growth patterns, income distribution, and mobility during the period under review.</a:t>
            </a:r>
          </a:p>
          <a:p>
            <a:endParaRPr lang="en-IN" dirty="0"/>
          </a:p>
        </p:txBody>
      </p:sp>
    </p:spTree>
    <p:extLst>
      <p:ext uri="{BB962C8B-B14F-4D97-AF65-F5344CB8AC3E}">
        <p14:creationId xmlns:p14="http://schemas.microsoft.com/office/powerpoint/2010/main" val="120442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21C-3560-4779-9A42-753DE4B7D72E}"/>
              </a:ext>
            </a:extLst>
          </p:cNvPr>
          <p:cNvSpPr>
            <a:spLocks noGrp="1"/>
          </p:cNvSpPr>
          <p:nvPr>
            <p:ph type="title"/>
          </p:nvPr>
        </p:nvSpPr>
        <p:spPr/>
        <p:txBody>
          <a:bodyPr>
            <a:normAutofit/>
          </a:bodyPr>
          <a:lstStyle/>
          <a:p>
            <a:r>
              <a:rPr lang="en-GB" sz="4800" b="1" dirty="0">
                <a:effectLst>
                  <a:outerShdw blurRad="38100" dist="38100" dir="2700000" algn="tl">
                    <a:srgbClr val="000000">
                      <a:alpha val="43137"/>
                    </a:srgbClr>
                  </a:outerShdw>
                </a:effectLst>
              </a:rPr>
              <a:t>INSIGHTS FROM MOBILITY MATRIX</a:t>
            </a:r>
            <a:endParaRPr lang="en-IN" sz="48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5E30924-87A4-4EFE-97F4-A2218536C58F}"/>
              </a:ext>
            </a:extLst>
          </p:cNvPr>
          <p:cNvSpPr>
            <a:spLocks noGrp="1"/>
          </p:cNvSpPr>
          <p:nvPr>
            <p:ph idx="1"/>
          </p:nvPr>
        </p:nvSpPr>
        <p:spPr>
          <a:xfrm>
            <a:off x="838200" y="1582994"/>
            <a:ext cx="10515600" cy="4459032"/>
          </a:xfrm>
        </p:spPr>
        <p:txBody>
          <a:bodyPr>
            <a:normAutofit fontScale="92500"/>
          </a:bodyPr>
          <a:lstStyle/>
          <a:p>
            <a:r>
              <a:rPr lang="en-US" sz="2400" dirty="0"/>
              <a:t>Mobility matrices are essential tools in economics and social sciences for analyzing dynamic changes across states or categories over time. </a:t>
            </a:r>
          </a:p>
          <a:p>
            <a:r>
              <a:rPr lang="en-US" sz="2400" dirty="0"/>
              <a:t>They track the movement of entities—such as individuals, households, or countries—across predefined states, such as income levels or economic strata.  </a:t>
            </a:r>
          </a:p>
          <a:p>
            <a:r>
              <a:rPr lang="en-US" sz="2400" dirty="0"/>
              <a:t>They analyze stability, upward/downward mobility, and structural transformations, and offer a clear view of economic transitions and development patterns</a:t>
            </a:r>
          </a:p>
          <a:p>
            <a:r>
              <a:rPr lang="en-US" sz="2400" dirty="0"/>
              <a:t>Income mobility matrices reveal economic transitions among countries by categorizing nations into income levels and tracking movements over decades. </a:t>
            </a:r>
          </a:p>
          <a:p>
            <a:r>
              <a:rPr lang="en-US" sz="2400" dirty="0"/>
              <a:t>Study of Income Transitions (1980–2020): </a:t>
            </a:r>
          </a:p>
          <a:p>
            <a:pPr marL="0" indent="0">
              <a:buNone/>
            </a:pPr>
            <a:r>
              <a:rPr lang="en-US" sz="2400" dirty="0"/>
              <a:t>-Significant global economic shifts were noted between 1980–2000 and 2000–2020.    </a:t>
            </a:r>
          </a:p>
          <a:p>
            <a:pPr marL="0" indent="0">
              <a:buNone/>
            </a:pPr>
            <a:r>
              <a:rPr lang="en-US" sz="2400" dirty="0"/>
              <a:t>-Income group shares provide insights into relative economic positions. </a:t>
            </a:r>
            <a:endParaRPr lang="en-IN" sz="2400" dirty="0"/>
          </a:p>
        </p:txBody>
      </p:sp>
    </p:spTree>
    <p:extLst>
      <p:ext uri="{BB962C8B-B14F-4D97-AF65-F5344CB8AC3E}">
        <p14:creationId xmlns:p14="http://schemas.microsoft.com/office/powerpoint/2010/main" val="98040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F94E-5600-40E1-B750-FCC15EE29588}"/>
              </a:ext>
            </a:extLst>
          </p:cNvPr>
          <p:cNvSpPr>
            <a:spLocks noGrp="1"/>
          </p:cNvSpPr>
          <p:nvPr>
            <p:ph type="title"/>
          </p:nvPr>
        </p:nvSpPr>
        <p:spPr>
          <a:xfrm>
            <a:off x="489409" y="365126"/>
            <a:ext cx="10515600" cy="605836"/>
          </a:xfrm>
        </p:spPr>
        <p:txBody>
          <a:bodyPr>
            <a:noAutofit/>
          </a:bodyPr>
          <a:lstStyle/>
          <a:p>
            <a:r>
              <a:rPr lang="en-GB" b="1" dirty="0">
                <a:effectLst>
                  <a:outerShdw blurRad="38100" dist="38100" dir="2700000" algn="tl">
                    <a:srgbClr val="000000">
                      <a:alpha val="43137"/>
                    </a:srgbClr>
                  </a:outerShdw>
                </a:effectLst>
              </a:rPr>
              <a:t>INCOME</a:t>
            </a:r>
            <a:r>
              <a:rPr lang="en-GB" sz="4800" b="1" dirty="0">
                <a:effectLst>
                  <a:outerShdw blurRad="38100" dist="38100" dir="2700000" algn="tl">
                    <a:srgbClr val="000000">
                      <a:alpha val="43137"/>
                    </a:srgbClr>
                  </a:outerShdw>
                </a:effectLst>
              </a:rPr>
              <a:t> TRANSITIONS (1980–2000)</a:t>
            </a:r>
            <a:endParaRPr lang="en-IN" sz="48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C649D02-036F-40C5-9740-2616CB7909E9}"/>
              </a:ext>
            </a:extLst>
          </p:cNvPr>
          <p:cNvSpPr>
            <a:spLocks noGrp="1"/>
          </p:cNvSpPr>
          <p:nvPr>
            <p:ph idx="1"/>
          </p:nvPr>
        </p:nvSpPr>
        <p:spPr>
          <a:xfrm>
            <a:off x="489409" y="1250420"/>
            <a:ext cx="5835977" cy="5389938"/>
          </a:xfrm>
        </p:spPr>
        <p:txBody>
          <a:bodyPr>
            <a:noAutofit/>
          </a:bodyPr>
          <a:lstStyle/>
          <a:p>
            <a:pPr marL="0" indent="0" algn="just">
              <a:buNone/>
            </a:pPr>
            <a:r>
              <a:rPr lang="en-GB" sz="1800" b="1" dirty="0"/>
              <a:t>Stability at Low-Income Levels (0.25 Share):</a:t>
            </a:r>
          </a:p>
          <a:p>
            <a:pPr algn="just">
              <a:buFont typeface="Wingdings" panose="05000000000000000000" pitchFamily="2" charset="2"/>
              <a:buChar char="§"/>
            </a:pPr>
            <a:r>
              <a:rPr lang="en-GB" sz="1800" dirty="0"/>
              <a:t>Countries like Bangladesh, Costa Rica, and Ecuador remained in the 0.25 income share group. Experienced growth but failed to move out of the lower income bracket. </a:t>
            </a:r>
          </a:p>
          <a:p>
            <a:pPr marL="0" indent="0" algn="just">
              <a:buNone/>
            </a:pPr>
            <a:r>
              <a:rPr lang="en-GB" sz="1800" b="1" dirty="0"/>
              <a:t>Upward Mobility (0.25 to 0.5 Share):</a:t>
            </a:r>
          </a:p>
          <a:p>
            <a:pPr algn="just">
              <a:buFont typeface="Wingdings" panose="05000000000000000000" pitchFamily="2" charset="2"/>
              <a:buChar char="§"/>
            </a:pPr>
            <a:r>
              <a:rPr lang="en-GB" sz="1800" dirty="0"/>
              <a:t>Egypt, Hong Kong, and Malaysia transitioned to a 0.5 share.  Reflects effective policies, industrialization, and global trade integration.</a:t>
            </a:r>
          </a:p>
          <a:p>
            <a:pPr marL="0" indent="0" algn="just">
              <a:buNone/>
            </a:pPr>
            <a:r>
              <a:rPr lang="en-GB" sz="1800" b="1" dirty="0"/>
              <a:t>Downward Mobility(From 0.5 to 0.25 share, and 1 to 0.5): </a:t>
            </a:r>
          </a:p>
          <a:p>
            <a:pPr algn="just">
              <a:buFont typeface="Wingdings" panose="05000000000000000000" pitchFamily="2" charset="2"/>
              <a:buChar char="§"/>
            </a:pPr>
            <a:r>
              <a:rPr lang="en-GB" sz="1800" dirty="0"/>
              <a:t>The Philippines faced political instability and economic stagnation. From 1 to 0.5 Share: Indonesia, Denmark, and South Africa declined due to economic crises or structural issues. </a:t>
            </a:r>
          </a:p>
          <a:p>
            <a:pPr marL="457200" lvl="1" indent="0">
              <a:buNone/>
            </a:pPr>
            <a:endParaRPr lang="en-IN" sz="1800" dirty="0"/>
          </a:p>
          <a:p>
            <a:pPr marL="457200" lvl="1" indent="0">
              <a:buNone/>
            </a:pPr>
            <a:endParaRPr lang="en-GB" sz="1800" dirty="0"/>
          </a:p>
        </p:txBody>
      </p:sp>
      <p:graphicFrame>
        <p:nvGraphicFramePr>
          <p:cNvPr id="4" name="Table 3">
            <a:extLst>
              <a:ext uri="{FF2B5EF4-FFF2-40B4-BE49-F238E27FC236}">
                <a16:creationId xmlns:a16="http://schemas.microsoft.com/office/drawing/2014/main" id="{D8DD9307-2BC7-5FFF-CFE1-65006573F2BE}"/>
              </a:ext>
            </a:extLst>
          </p:cNvPr>
          <p:cNvGraphicFramePr>
            <a:graphicFrameLocks noGrp="1"/>
          </p:cNvGraphicFramePr>
          <p:nvPr>
            <p:extLst>
              <p:ext uri="{D42A27DB-BD31-4B8C-83A1-F6EECF244321}">
                <p14:modId xmlns:p14="http://schemas.microsoft.com/office/powerpoint/2010/main" val="1478305816"/>
              </p:ext>
            </p:extLst>
          </p:nvPr>
        </p:nvGraphicFramePr>
        <p:xfrm>
          <a:off x="6325386" y="2257309"/>
          <a:ext cx="5711190" cy="2098798"/>
        </p:xfrm>
        <a:graphic>
          <a:graphicData uri="http://schemas.openxmlformats.org/drawingml/2006/table">
            <a:tbl>
              <a:tblPr firstRow="1" firstCol="1" bandRow="1">
                <a:tableStyleId>{5C22544A-7EE6-4342-B048-85BDC9FD1C3A}</a:tableStyleId>
              </a:tblPr>
              <a:tblGrid>
                <a:gridCol w="1520825">
                  <a:extLst>
                    <a:ext uri="{9D8B030D-6E8A-4147-A177-3AD203B41FA5}">
                      <a16:colId xmlns:a16="http://schemas.microsoft.com/office/drawing/2014/main" val="1433127075"/>
                    </a:ext>
                  </a:extLst>
                </a:gridCol>
                <a:gridCol w="657225">
                  <a:extLst>
                    <a:ext uri="{9D8B030D-6E8A-4147-A177-3AD203B41FA5}">
                      <a16:colId xmlns:a16="http://schemas.microsoft.com/office/drawing/2014/main" val="3771012845"/>
                    </a:ext>
                  </a:extLst>
                </a:gridCol>
                <a:gridCol w="657225">
                  <a:extLst>
                    <a:ext uri="{9D8B030D-6E8A-4147-A177-3AD203B41FA5}">
                      <a16:colId xmlns:a16="http://schemas.microsoft.com/office/drawing/2014/main" val="2030045726"/>
                    </a:ext>
                  </a:extLst>
                </a:gridCol>
                <a:gridCol w="657225">
                  <a:extLst>
                    <a:ext uri="{9D8B030D-6E8A-4147-A177-3AD203B41FA5}">
                      <a16:colId xmlns:a16="http://schemas.microsoft.com/office/drawing/2014/main" val="889984577"/>
                    </a:ext>
                  </a:extLst>
                </a:gridCol>
                <a:gridCol w="657225">
                  <a:extLst>
                    <a:ext uri="{9D8B030D-6E8A-4147-A177-3AD203B41FA5}">
                      <a16:colId xmlns:a16="http://schemas.microsoft.com/office/drawing/2014/main" val="3211838301"/>
                    </a:ext>
                  </a:extLst>
                </a:gridCol>
                <a:gridCol w="657225">
                  <a:extLst>
                    <a:ext uri="{9D8B030D-6E8A-4147-A177-3AD203B41FA5}">
                      <a16:colId xmlns:a16="http://schemas.microsoft.com/office/drawing/2014/main" val="3129683406"/>
                    </a:ext>
                  </a:extLst>
                </a:gridCol>
                <a:gridCol w="904240">
                  <a:extLst>
                    <a:ext uri="{9D8B030D-6E8A-4147-A177-3AD203B41FA5}">
                      <a16:colId xmlns:a16="http://schemas.microsoft.com/office/drawing/2014/main" val="2281359014"/>
                    </a:ext>
                  </a:extLst>
                </a:gridCol>
              </a:tblGrid>
              <a:tr h="248231">
                <a:tc>
                  <a:txBody>
                    <a:bodyPr/>
                    <a:lstStyle/>
                    <a:p>
                      <a:pPr marL="0" marR="0">
                        <a:lnSpc>
                          <a:spcPct val="107000"/>
                        </a:lnSpc>
                        <a:spcAft>
                          <a:spcPts val="800"/>
                        </a:spcAft>
                      </a:pPr>
                      <a:r>
                        <a:rPr lang="en-IN" sz="1100" kern="0">
                          <a:effectLst/>
                        </a:rPr>
                        <a:t>Count of Country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2000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58564420"/>
                  </a:ext>
                </a:extLst>
              </a:tr>
              <a:tr h="248231">
                <a:tc>
                  <a:txBody>
                    <a:bodyPr/>
                    <a:lstStyle/>
                    <a:p>
                      <a:pPr marL="0" marR="0">
                        <a:lnSpc>
                          <a:spcPct val="107000"/>
                        </a:lnSpc>
                        <a:spcAft>
                          <a:spcPts val="800"/>
                        </a:spcAft>
                      </a:pPr>
                      <a:r>
                        <a:rPr lang="en-IN" sz="1100" kern="0">
                          <a:effectLst/>
                        </a:rPr>
                        <a:t>1980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0.25</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0.5</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1</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2</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b="1" kern="0" dirty="0">
                          <a:effectLst/>
                        </a:rPr>
                        <a:t>infinity</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b="1" kern="0" dirty="0">
                          <a:effectLst/>
                        </a:rPr>
                        <a:t>Column Total</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36876324"/>
                  </a:ext>
                </a:extLst>
              </a:tr>
              <a:tr h="248231">
                <a:tc>
                  <a:txBody>
                    <a:bodyPr/>
                    <a:lstStyle/>
                    <a:p>
                      <a:pPr marL="0" marR="0" algn="r">
                        <a:lnSpc>
                          <a:spcPct val="107000"/>
                        </a:lnSpc>
                        <a:spcAft>
                          <a:spcPts val="800"/>
                        </a:spcAft>
                      </a:pPr>
                      <a:r>
                        <a:rPr lang="en-IN" sz="1100" kern="0">
                          <a:effectLst/>
                        </a:rPr>
                        <a:t>0.25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35958241"/>
                  </a:ext>
                </a:extLst>
              </a:tr>
              <a:tr h="248231">
                <a:tc>
                  <a:txBody>
                    <a:bodyPr/>
                    <a:lstStyle/>
                    <a:p>
                      <a:pPr marL="0" marR="0" algn="r">
                        <a:lnSpc>
                          <a:spcPct val="107000"/>
                        </a:lnSpc>
                        <a:spcAft>
                          <a:spcPts val="800"/>
                        </a:spcAft>
                      </a:pPr>
                      <a:r>
                        <a:rPr lang="en-IN" sz="1100" kern="0">
                          <a:effectLst/>
                        </a:rPr>
                        <a:t>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1030437"/>
                  </a:ext>
                </a:extLst>
              </a:tr>
              <a:tr h="248231">
                <a:tc>
                  <a:txBody>
                    <a:bodyPr/>
                    <a:lstStyle/>
                    <a:p>
                      <a:pPr marL="0" marR="0" algn="r">
                        <a:lnSpc>
                          <a:spcPct val="107000"/>
                        </a:lnSpc>
                        <a:spcAft>
                          <a:spcPts val="800"/>
                        </a:spcAft>
                      </a:pPr>
                      <a:r>
                        <a:rPr lang="en-IN" sz="110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02319422"/>
                  </a:ext>
                </a:extLst>
              </a:tr>
              <a:tr h="248231">
                <a:tc>
                  <a:txBody>
                    <a:bodyPr/>
                    <a:lstStyle/>
                    <a:p>
                      <a:pPr marL="0" marR="0" algn="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15781349"/>
                  </a:ext>
                </a:extLst>
              </a:tr>
              <a:tr h="248231">
                <a:tc>
                  <a:txBody>
                    <a:bodyPr/>
                    <a:lstStyle/>
                    <a:p>
                      <a:pPr marL="0" marR="0">
                        <a:lnSpc>
                          <a:spcPct val="107000"/>
                        </a:lnSpc>
                        <a:spcAft>
                          <a:spcPts val="800"/>
                        </a:spcAft>
                      </a:pPr>
                      <a:r>
                        <a:rPr lang="en-IN" sz="1100" kern="0">
                          <a:effectLst/>
                        </a:rPr>
                        <a:t>infinity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 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 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 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6919939"/>
                  </a:ext>
                </a:extLst>
              </a:tr>
              <a:tr h="258574">
                <a:tc>
                  <a:txBody>
                    <a:bodyPr/>
                    <a:lstStyle/>
                    <a:p>
                      <a:pPr marL="0" marR="0">
                        <a:lnSpc>
                          <a:spcPct val="107000"/>
                        </a:lnSpc>
                        <a:spcAft>
                          <a:spcPts val="800"/>
                        </a:spcAft>
                      </a:pPr>
                      <a:r>
                        <a:rPr lang="en-IN" sz="1100" kern="0">
                          <a:effectLst/>
                        </a:rPr>
                        <a:t>Row Total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dirty="0">
                          <a:effectLst/>
                        </a:rPr>
                        <a:t>100%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00136075"/>
                  </a:ext>
                </a:extLst>
              </a:tr>
            </a:tbl>
          </a:graphicData>
        </a:graphic>
      </p:graphicFrame>
    </p:spTree>
    <p:extLst>
      <p:ext uri="{BB962C8B-B14F-4D97-AF65-F5344CB8AC3E}">
        <p14:creationId xmlns:p14="http://schemas.microsoft.com/office/powerpoint/2010/main" val="211942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7B-C0AD-4AB9-80CE-5EF957F5D657}"/>
              </a:ext>
            </a:extLst>
          </p:cNvPr>
          <p:cNvSpPr>
            <a:spLocks noGrp="1"/>
          </p:cNvSpPr>
          <p:nvPr>
            <p:ph type="title"/>
          </p:nvPr>
        </p:nvSpPr>
        <p:spPr>
          <a:xfrm>
            <a:off x="535722" y="280285"/>
            <a:ext cx="10515600" cy="681250"/>
          </a:xfrm>
        </p:spPr>
        <p:txBody>
          <a:bodyPr>
            <a:noAutofit/>
          </a:bodyPr>
          <a:lstStyle/>
          <a:p>
            <a:r>
              <a:rPr lang="en-GB" b="1" dirty="0">
                <a:effectLst>
                  <a:outerShdw blurRad="38100" dist="38100" dir="2700000" algn="tl">
                    <a:srgbClr val="000000">
                      <a:alpha val="43137"/>
                    </a:srgbClr>
                  </a:outerShdw>
                </a:effectLst>
              </a:rPr>
              <a:t>INCOME TRANSITIONS (2000–2020)</a:t>
            </a:r>
            <a:endParaRPr lang="en-IN" dirty="0"/>
          </a:p>
        </p:txBody>
      </p:sp>
      <p:sp>
        <p:nvSpPr>
          <p:cNvPr id="3" name="Content Placeholder 2">
            <a:extLst>
              <a:ext uri="{FF2B5EF4-FFF2-40B4-BE49-F238E27FC236}">
                <a16:creationId xmlns:a16="http://schemas.microsoft.com/office/drawing/2014/main" id="{7233614A-CA62-4C1B-9209-D66F7DBB6902}"/>
              </a:ext>
            </a:extLst>
          </p:cNvPr>
          <p:cNvSpPr>
            <a:spLocks noGrp="1"/>
          </p:cNvSpPr>
          <p:nvPr>
            <p:ph idx="1"/>
          </p:nvPr>
        </p:nvSpPr>
        <p:spPr>
          <a:xfrm>
            <a:off x="535722" y="1131217"/>
            <a:ext cx="5786419" cy="5446498"/>
          </a:xfrm>
        </p:spPr>
        <p:txBody>
          <a:bodyPr>
            <a:noAutofit/>
          </a:bodyPr>
          <a:lstStyle/>
          <a:p>
            <a:pPr marL="0" indent="0">
              <a:buNone/>
            </a:pPr>
            <a:r>
              <a:rPr lang="en-GB" sz="1800" b="1" dirty="0"/>
              <a:t>Continued downward mobility:</a:t>
            </a:r>
          </a:p>
          <a:p>
            <a:pPr marL="0" indent="0">
              <a:buNone/>
            </a:pPr>
            <a:r>
              <a:rPr lang="en-GB" sz="1800" dirty="0"/>
              <a:t>Indonesia and Norway: Fell from 1-share to 0.5-share, reflecting stagnation and inequality challenges. </a:t>
            </a:r>
          </a:p>
          <a:p>
            <a:pPr marL="0" indent="0">
              <a:buNone/>
            </a:pPr>
            <a:r>
              <a:rPr lang="en-GB" sz="1800" dirty="0"/>
              <a:t>Hong Kong: Declined from 1-share to 0.5-share, indicating struggles in sustaining growth. </a:t>
            </a:r>
          </a:p>
          <a:p>
            <a:pPr marL="0" indent="0">
              <a:buNone/>
            </a:pPr>
            <a:r>
              <a:rPr lang="en-GB" sz="1800" b="1" dirty="0"/>
              <a:t>Upward mobility:</a:t>
            </a:r>
          </a:p>
          <a:p>
            <a:pPr marL="0" indent="0">
              <a:buNone/>
            </a:pPr>
            <a:r>
              <a:rPr lang="en-GB" sz="1800" dirty="0"/>
              <a:t>Indonesia: Rebounded to a 2-share level, showcasing recovery and robust growth. </a:t>
            </a:r>
          </a:p>
          <a:p>
            <a:pPr marL="0" indent="0">
              <a:buNone/>
            </a:pPr>
            <a:r>
              <a:rPr lang="en-GB" sz="1800" dirty="0"/>
              <a:t>Hong Kong: Rose from 2-share to greater-than-2 share, overcoming earlier hurdles through diversification.</a:t>
            </a:r>
          </a:p>
          <a:p>
            <a:pPr marL="0" indent="0">
              <a:buNone/>
            </a:pPr>
            <a:r>
              <a:rPr lang="en-GB" sz="1800" b="1" dirty="0"/>
              <a:t>Consistent Declines (1980–2020): </a:t>
            </a:r>
          </a:p>
          <a:p>
            <a:pPr marL="0" indent="0">
              <a:buNone/>
            </a:pPr>
            <a:r>
              <a:rPr lang="en-GB" sz="1800" dirty="0"/>
              <a:t>Canada, Switzerland, and South Africa faced persistent economic challenges, resulting in sustained declines. </a:t>
            </a:r>
          </a:p>
          <a:p>
            <a:pPr marL="0" indent="0">
              <a:buNone/>
            </a:pPr>
            <a:r>
              <a:rPr lang="en-GB" sz="1800" b="1" dirty="0"/>
              <a:t>Steady Growth: </a:t>
            </a:r>
          </a:p>
          <a:p>
            <a:pPr marL="0" indent="0">
              <a:buNone/>
            </a:pPr>
            <a:r>
              <a:rPr lang="en-GB" sz="1800" dirty="0"/>
              <a:t>China and India: Continued their upward trajectory, driven by large-scale reforms, industrialization, and integration into global markets. </a:t>
            </a:r>
            <a:endParaRPr lang="en-IN" sz="1800" dirty="0"/>
          </a:p>
        </p:txBody>
      </p:sp>
      <p:graphicFrame>
        <p:nvGraphicFramePr>
          <p:cNvPr id="6" name="Table 5">
            <a:extLst>
              <a:ext uri="{FF2B5EF4-FFF2-40B4-BE49-F238E27FC236}">
                <a16:creationId xmlns:a16="http://schemas.microsoft.com/office/drawing/2014/main" id="{782BDF1B-A99B-7D3B-6742-0C74455E5253}"/>
              </a:ext>
            </a:extLst>
          </p:cNvPr>
          <p:cNvGraphicFramePr>
            <a:graphicFrameLocks noGrp="1"/>
          </p:cNvGraphicFramePr>
          <p:nvPr>
            <p:extLst>
              <p:ext uri="{D42A27DB-BD31-4B8C-83A1-F6EECF244321}">
                <p14:modId xmlns:p14="http://schemas.microsoft.com/office/powerpoint/2010/main" val="589743649"/>
              </p:ext>
            </p:extLst>
          </p:nvPr>
        </p:nvGraphicFramePr>
        <p:xfrm>
          <a:off x="6096000" y="2680970"/>
          <a:ext cx="5719445" cy="2213614"/>
        </p:xfrm>
        <a:graphic>
          <a:graphicData uri="http://schemas.openxmlformats.org/drawingml/2006/table">
            <a:tbl>
              <a:tblPr firstRow="1" firstCol="1" bandRow="1">
                <a:tableStyleId>{5C22544A-7EE6-4342-B048-85BDC9FD1C3A}</a:tableStyleId>
              </a:tblPr>
              <a:tblGrid>
                <a:gridCol w="1562100">
                  <a:extLst>
                    <a:ext uri="{9D8B030D-6E8A-4147-A177-3AD203B41FA5}">
                      <a16:colId xmlns:a16="http://schemas.microsoft.com/office/drawing/2014/main" val="1886079303"/>
                    </a:ext>
                  </a:extLst>
                </a:gridCol>
                <a:gridCol w="652145">
                  <a:extLst>
                    <a:ext uri="{9D8B030D-6E8A-4147-A177-3AD203B41FA5}">
                      <a16:colId xmlns:a16="http://schemas.microsoft.com/office/drawing/2014/main" val="879284058"/>
                    </a:ext>
                  </a:extLst>
                </a:gridCol>
                <a:gridCol w="652145">
                  <a:extLst>
                    <a:ext uri="{9D8B030D-6E8A-4147-A177-3AD203B41FA5}">
                      <a16:colId xmlns:a16="http://schemas.microsoft.com/office/drawing/2014/main" val="3965481489"/>
                    </a:ext>
                  </a:extLst>
                </a:gridCol>
                <a:gridCol w="652145">
                  <a:extLst>
                    <a:ext uri="{9D8B030D-6E8A-4147-A177-3AD203B41FA5}">
                      <a16:colId xmlns:a16="http://schemas.microsoft.com/office/drawing/2014/main" val="1879984091"/>
                    </a:ext>
                  </a:extLst>
                </a:gridCol>
                <a:gridCol w="652145">
                  <a:extLst>
                    <a:ext uri="{9D8B030D-6E8A-4147-A177-3AD203B41FA5}">
                      <a16:colId xmlns:a16="http://schemas.microsoft.com/office/drawing/2014/main" val="257522388"/>
                    </a:ext>
                  </a:extLst>
                </a:gridCol>
                <a:gridCol w="652145">
                  <a:extLst>
                    <a:ext uri="{9D8B030D-6E8A-4147-A177-3AD203B41FA5}">
                      <a16:colId xmlns:a16="http://schemas.microsoft.com/office/drawing/2014/main" val="1851578331"/>
                    </a:ext>
                  </a:extLst>
                </a:gridCol>
                <a:gridCol w="896620">
                  <a:extLst>
                    <a:ext uri="{9D8B030D-6E8A-4147-A177-3AD203B41FA5}">
                      <a16:colId xmlns:a16="http://schemas.microsoft.com/office/drawing/2014/main" val="2779702790"/>
                    </a:ext>
                  </a:extLst>
                </a:gridCol>
              </a:tblGrid>
              <a:tr h="264563">
                <a:tc>
                  <a:txBody>
                    <a:bodyPr/>
                    <a:lstStyle/>
                    <a:p>
                      <a:pPr marL="0" marR="0">
                        <a:lnSpc>
                          <a:spcPct val="107000"/>
                        </a:lnSpc>
                        <a:spcAft>
                          <a:spcPts val="800"/>
                        </a:spcAft>
                      </a:pPr>
                      <a:r>
                        <a:rPr lang="en-IN" sz="1100" kern="0">
                          <a:effectLst/>
                        </a:rPr>
                        <a:t>Count of Country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2020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23267678"/>
                  </a:ext>
                </a:extLst>
              </a:tr>
              <a:tr h="264563">
                <a:tc>
                  <a:txBody>
                    <a:bodyPr/>
                    <a:lstStyle/>
                    <a:p>
                      <a:pPr marL="0" marR="0">
                        <a:lnSpc>
                          <a:spcPct val="107000"/>
                        </a:lnSpc>
                        <a:spcAft>
                          <a:spcPts val="800"/>
                        </a:spcAft>
                      </a:pPr>
                      <a:r>
                        <a:rPr lang="en-IN" sz="1100" kern="0">
                          <a:effectLst/>
                        </a:rPr>
                        <a:t>2000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0.25</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0.5</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1</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2</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b="1" kern="0" dirty="0">
                          <a:effectLst/>
                        </a:rPr>
                        <a:t>infinity</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b="1" kern="0" dirty="0">
                          <a:effectLst/>
                        </a:rPr>
                        <a:t>Column Total</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03744982"/>
                  </a:ext>
                </a:extLst>
              </a:tr>
              <a:tr h="264563">
                <a:tc>
                  <a:txBody>
                    <a:bodyPr/>
                    <a:lstStyle/>
                    <a:p>
                      <a:pPr marL="0" marR="0" algn="r">
                        <a:lnSpc>
                          <a:spcPct val="107000"/>
                        </a:lnSpc>
                        <a:spcAft>
                          <a:spcPts val="800"/>
                        </a:spcAft>
                      </a:pPr>
                      <a:r>
                        <a:rPr lang="en-IN" sz="1100" kern="0">
                          <a:effectLst/>
                        </a:rPr>
                        <a:t>0.25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41%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41%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30150561"/>
                  </a:ext>
                </a:extLst>
              </a:tr>
              <a:tr h="264563">
                <a:tc>
                  <a:txBody>
                    <a:bodyPr/>
                    <a:lstStyle/>
                    <a:p>
                      <a:pPr marL="0" marR="0" algn="r">
                        <a:lnSpc>
                          <a:spcPct val="107000"/>
                        </a:lnSpc>
                        <a:spcAft>
                          <a:spcPts val="800"/>
                        </a:spcAft>
                      </a:pPr>
                      <a:r>
                        <a:rPr lang="en-IN" sz="1100" kern="0">
                          <a:effectLst/>
                        </a:rPr>
                        <a:t>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49230265"/>
                  </a:ext>
                </a:extLst>
              </a:tr>
              <a:tr h="264563">
                <a:tc>
                  <a:txBody>
                    <a:bodyPr/>
                    <a:lstStyle/>
                    <a:p>
                      <a:pPr marL="0" marR="0" algn="r">
                        <a:lnSpc>
                          <a:spcPct val="107000"/>
                        </a:lnSpc>
                        <a:spcAft>
                          <a:spcPts val="800"/>
                        </a:spcAft>
                      </a:pPr>
                      <a:r>
                        <a:rPr lang="en-IN" sz="110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3611523"/>
                  </a:ext>
                </a:extLst>
              </a:tr>
              <a:tr h="264563">
                <a:tc>
                  <a:txBody>
                    <a:bodyPr/>
                    <a:lstStyle/>
                    <a:p>
                      <a:pPr marL="0" marR="0" algn="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28154486"/>
                  </a:ext>
                </a:extLst>
              </a:tr>
              <a:tr h="264563">
                <a:tc>
                  <a:txBody>
                    <a:bodyPr/>
                    <a:lstStyle/>
                    <a:p>
                      <a:pPr marL="0" marR="0">
                        <a:lnSpc>
                          <a:spcPct val="107000"/>
                        </a:lnSpc>
                        <a:spcAft>
                          <a:spcPts val="800"/>
                        </a:spcAft>
                      </a:pPr>
                      <a:r>
                        <a:rPr lang="en-IN" sz="1100" kern="0">
                          <a:effectLst/>
                        </a:rPr>
                        <a:t>infinity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9969510"/>
                  </a:ext>
                </a:extLst>
              </a:tr>
              <a:tr h="275398">
                <a:tc>
                  <a:txBody>
                    <a:bodyPr/>
                    <a:lstStyle/>
                    <a:p>
                      <a:pPr marL="0" marR="0">
                        <a:lnSpc>
                          <a:spcPct val="107000"/>
                        </a:lnSpc>
                        <a:spcAft>
                          <a:spcPts val="800"/>
                        </a:spcAft>
                      </a:pPr>
                      <a:r>
                        <a:rPr lang="en-IN" sz="1100" kern="0">
                          <a:effectLst/>
                        </a:rPr>
                        <a:t>Row Total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dirty="0">
                          <a:effectLst/>
                        </a:rPr>
                        <a:t>100%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33063310"/>
                  </a:ext>
                </a:extLst>
              </a:tr>
            </a:tbl>
          </a:graphicData>
        </a:graphic>
      </p:graphicFrame>
    </p:spTree>
    <p:extLst>
      <p:ext uri="{BB962C8B-B14F-4D97-AF65-F5344CB8AC3E}">
        <p14:creationId xmlns:p14="http://schemas.microsoft.com/office/powerpoint/2010/main" val="952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0188-74CC-4BDA-9B4B-B5A4CD8D81DE}"/>
              </a:ext>
            </a:extLst>
          </p:cNvPr>
          <p:cNvSpPr>
            <a:spLocks noGrp="1"/>
          </p:cNvSpPr>
          <p:nvPr>
            <p:ph type="title"/>
          </p:nvPr>
        </p:nvSpPr>
        <p:spPr>
          <a:xfrm>
            <a:off x="249811" y="365125"/>
            <a:ext cx="10515600" cy="624689"/>
          </a:xfrm>
        </p:spPr>
        <p:txBody>
          <a:bodyPr>
            <a:noAutofit/>
          </a:bodyPr>
          <a:lstStyle/>
          <a:p>
            <a:r>
              <a:rPr lang="en-GB" b="1" dirty="0">
                <a:effectLst>
                  <a:outerShdw blurRad="38100" dist="38100" dir="2700000" algn="tl">
                    <a:srgbClr val="000000">
                      <a:alpha val="43137"/>
                    </a:srgbClr>
                  </a:outerShdw>
                </a:effectLst>
              </a:rPr>
              <a:t>INCOME TRANSITIONS (1980–2020)</a:t>
            </a:r>
            <a:endParaRPr lang="en-IN" dirty="0"/>
          </a:p>
        </p:txBody>
      </p:sp>
      <p:sp>
        <p:nvSpPr>
          <p:cNvPr id="3" name="Content Placeholder 2">
            <a:extLst>
              <a:ext uri="{FF2B5EF4-FFF2-40B4-BE49-F238E27FC236}">
                <a16:creationId xmlns:a16="http://schemas.microsoft.com/office/drawing/2014/main" id="{75F353BE-A80B-4827-ABF8-7146CAC97847}"/>
              </a:ext>
            </a:extLst>
          </p:cNvPr>
          <p:cNvSpPr>
            <a:spLocks noGrp="1"/>
          </p:cNvSpPr>
          <p:nvPr>
            <p:ph idx="1"/>
          </p:nvPr>
        </p:nvSpPr>
        <p:spPr>
          <a:xfrm>
            <a:off x="249811" y="1362719"/>
            <a:ext cx="5735601" cy="5130156"/>
          </a:xfrm>
        </p:spPr>
        <p:txBody>
          <a:bodyPr>
            <a:normAutofit/>
          </a:bodyPr>
          <a:lstStyle/>
          <a:p>
            <a:pPr marL="0" indent="0" algn="just">
              <a:buNone/>
            </a:pPr>
            <a:r>
              <a:rPr lang="en-GB" sz="2000" b="1" dirty="0"/>
              <a:t>Economic Convergence and Divergence:  </a:t>
            </a:r>
          </a:p>
          <a:p>
            <a:pPr marL="0" indent="0" algn="just">
              <a:buNone/>
            </a:pPr>
            <a:r>
              <a:rPr lang="en-GB" sz="2000" dirty="0"/>
              <a:t>Success stories like Egypt and Malaysia demonstrate upward mobility.</a:t>
            </a:r>
          </a:p>
          <a:p>
            <a:pPr marL="0" indent="0" algn="just">
              <a:buNone/>
            </a:pPr>
            <a:r>
              <a:rPr lang="en-GB" sz="2000" dirty="0"/>
              <a:t>Reversals in countries like the Philippines and South Africa highlight uneven global economic dynamics.</a:t>
            </a:r>
          </a:p>
          <a:p>
            <a:pPr marL="0" indent="0" algn="just">
              <a:buNone/>
            </a:pPr>
            <a:r>
              <a:rPr lang="en-GB" sz="2000" b="1" dirty="0"/>
              <a:t>Policy and Structural Factors:   </a:t>
            </a:r>
          </a:p>
          <a:p>
            <a:pPr marL="0" indent="0" algn="just">
              <a:buNone/>
            </a:pPr>
            <a:r>
              <a:rPr lang="en-GB" sz="2000" dirty="0"/>
              <a:t>Upward mobility is linked to effective policies, industrial diversification, and global trade integration (e.g., China, India).    </a:t>
            </a:r>
          </a:p>
          <a:p>
            <a:pPr marL="0" indent="0" algn="just">
              <a:buNone/>
            </a:pPr>
            <a:r>
              <a:rPr lang="en-GB" sz="2000" dirty="0"/>
              <a:t>Political instability and structural deficiencies hinder progress (e.g., Philippines). </a:t>
            </a:r>
          </a:p>
          <a:p>
            <a:pPr marL="0" indent="0" algn="just">
              <a:buNone/>
            </a:pPr>
            <a:r>
              <a:rPr lang="en-GB" sz="2000" b="1" dirty="0"/>
              <a:t>Resilience and Recovery</a:t>
            </a:r>
            <a:r>
              <a:rPr lang="en-GB" sz="2000" dirty="0"/>
              <a:t>:   </a:t>
            </a:r>
          </a:p>
          <a:p>
            <a:pPr marL="0" indent="0" algn="just">
              <a:buNone/>
            </a:pPr>
            <a:r>
              <a:rPr lang="en-GB" sz="2000" dirty="0"/>
              <a:t>Examples like Indonesia show recovery potential after downturns, underscoring the dynamic nature of economic systems.</a:t>
            </a:r>
          </a:p>
        </p:txBody>
      </p:sp>
      <p:graphicFrame>
        <p:nvGraphicFramePr>
          <p:cNvPr id="4" name="Table 3">
            <a:extLst>
              <a:ext uri="{FF2B5EF4-FFF2-40B4-BE49-F238E27FC236}">
                <a16:creationId xmlns:a16="http://schemas.microsoft.com/office/drawing/2014/main" id="{9C02414A-05DF-0D54-5B6D-5B8EDF1544A6}"/>
              </a:ext>
            </a:extLst>
          </p:cNvPr>
          <p:cNvGraphicFramePr>
            <a:graphicFrameLocks noGrp="1"/>
          </p:cNvGraphicFramePr>
          <p:nvPr>
            <p:extLst>
              <p:ext uri="{D42A27DB-BD31-4B8C-83A1-F6EECF244321}">
                <p14:modId xmlns:p14="http://schemas.microsoft.com/office/powerpoint/2010/main" val="2136713181"/>
              </p:ext>
            </p:extLst>
          </p:nvPr>
        </p:nvGraphicFramePr>
        <p:xfrm>
          <a:off x="5985412" y="2563811"/>
          <a:ext cx="5956777" cy="2336962"/>
        </p:xfrm>
        <a:graphic>
          <a:graphicData uri="http://schemas.openxmlformats.org/drawingml/2006/table">
            <a:tbl>
              <a:tblPr firstRow="1" firstCol="1" bandRow="1">
                <a:tableStyleId>{5C22544A-7EE6-4342-B048-85BDC9FD1C3A}</a:tableStyleId>
              </a:tblPr>
              <a:tblGrid>
                <a:gridCol w="1278108">
                  <a:extLst>
                    <a:ext uri="{9D8B030D-6E8A-4147-A177-3AD203B41FA5}">
                      <a16:colId xmlns:a16="http://schemas.microsoft.com/office/drawing/2014/main" val="894502396"/>
                    </a:ext>
                  </a:extLst>
                </a:gridCol>
                <a:gridCol w="1185395">
                  <a:extLst>
                    <a:ext uri="{9D8B030D-6E8A-4147-A177-3AD203B41FA5}">
                      <a16:colId xmlns:a16="http://schemas.microsoft.com/office/drawing/2014/main" val="2303306607"/>
                    </a:ext>
                  </a:extLst>
                </a:gridCol>
                <a:gridCol w="736402">
                  <a:extLst>
                    <a:ext uri="{9D8B030D-6E8A-4147-A177-3AD203B41FA5}">
                      <a16:colId xmlns:a16="http://schemas.microsoft.com/office/drawing/2014/main" val="4150352334"/>
                    </a:ext>
                  </a:extLst>
                </a:gridCol>
                <a:gridCol w="748322">
                  <a:extLst>
                    <a:ext uri="{9D8B030D-6E8A-4147-A177-3AD203B41FA5}">
                      <a16:colId xmlns:a16="http://schemas.microsoft.com/office/drawing/2014/main" val="2799083196"/>
                    </a:ext>
                  </a:extLst>
                </a:gridCol>
                <a:gridCol w="666868">
                  <a:extLst>
                    <a:ext uri="{9D8B030D-6E8A-4147-A177-3AD203B41FA5}">
                      <a16:colId xmlns:a16="http://schemas.microsoft.com/office/drawing/2014/main" val="3148505980"/>
                    </a:ext>
                  </a:extLst>
                </a:gridCol>
                <a:gridCol w="570182">
                  <a:extLst>
                    <a:ext uri="{9D8B030D-6E8A-4147-A177-3AD203B41FA5}">
                      <a16:colId xmlns:a16="http://schemas.microsoft.com/office/drawing/2014/main" val="1863412599"/>
                    </a:ext>
                  </a:extLst>
                </a:gridCol>
                <a:gridCol w="771500">
                  <a:extLst>
                    <a:ext uri="{9D8B030D-6E8A-4147-A177-3AD203B41FA5}">
                      <a16:colId xmlns:a16="http://schemas.microsoft.com/office/drawing/2014/main" val="1571759404"/>
                    </a:ext>
                  </a:extLst>
                </a:gridCol>
              </a:tblGrid>
              <a:tr h="473825">
                <a:tc>
                  <a:txBody>
                    <a:bodyPr/>
                    <a:lstStyle/>
                    <a:p>
                      <a:pPr marL="0" marR="0">
                        <a:lnSpc>
                          <a:spcPct val="107000"/>
                        </a:lnSpc>
                        <a:spcAft>
                          <a:spcPts val="800"/>
                        </a:spcAft>
                      </a:pPr>
                      <a:r>
                        <a:rPr lang="en-IN" sz="1100" kern="0">
                          <a:effectLst/>
                        </a:rPr>
                        <a:t>Count of Country Name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2020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2839782"/>
                  </a:ext>
                </a:extLst>
              </a:tr>
              <a:tr h="473825">
                <a:tc>
                  <a:txBody>
                    <a:bodyPr/>
                    <a:lstStyle/>
                    <a:p>
                      <a:pPr marL="0" marR="0">
                        <a:lnSpc>
                          <a:spcPct val="107000"/>
                        </a:lnSpc>
                        <a:spcAft>
                          <a:spcPts val="800"/>
                        </a:spcAft>
                      </a:pPr>
                      <a:r>
                        <a:rPr lang="en-IN" sz="1100" kern="0">
                          <a:effectLst/>
                        </a:rPr>
                        <a:t>1980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0.25</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0.5</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1</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Aft>
                          <a:spcPts val="800"/>
                        </a:spcAft>
                      </a:pPr>
                      <a:r>
                        <a:rPr lang="en-IN" sz="1100" b="1" kern="0" dirty="0">
                          <a:effectLst/>
                        </a:rPr>
                        <a:t>2</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b="1" kern="0" dirty="0">
                          <a:effectLst/>
                        </a:rPr>
                        <a:t>infinity</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Aft>
                          <a:spcPts val="800"/>
                        </a:spcAft>
                      </a:pPr>
                      <a:r>
                        <a:rPr lang="en-IN" sz="1100" b="1" kern="0" dirty="0">
                          <a:effectLst/>
                        </a:rPr>
                        <a:t>Column Total</a:t>
                      </a:r>
                      <a:endParaRPr lang="en-IN" sz="11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5529183"/>
                  </a:ext>
                </a:extLst>
              </a:tr>
              <a:tr h="231552">
                <a:tc>
                  <a:txBody>
                    <a:bodyPr/>
                    <a:lstStyle/>
                    <a:p>
                      <a:pPr marL="0" marR="0" algn="r">
                        <a:lnSpc>
                          <a:spcPct val="107000"/>
                        </a:lnSpc>
                        <a:spcAft>
                          <a:spcPts val="800"/>
                        </a:spcAft>
                      </a:pPr>
                      <a:r>
                        <a:rPr lang="en-IN" sz="1100" kern="0">
                          <a:effectLst/>
                        </a:rPr>
                        <a:t>0.25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37%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41%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4033910"/>
                  </a:ext>
                </a:extLst>
              </a:tr>
              <a:tr h="231552">
                <a:tc>
                  <a:txBody>
                    <a:bodyPr/>
                    <a:lstStyle/>
                    <a:p>
                      <a:pPr marL="0" marR="0" algn="r">
                        <a:lnSpc>
                          <a:spcPct val="107000"/>
                        </a:lnSpc>
                        <a:spcAft>
                          <a:spcPts val="800"/>
                        </a:spcAft>
                      </a:pPr>
                      <a:r>
                        <a:rPr lang="en-IN" sz="1100" kern="0">
                          <a:effectLst/>
                        </a:rPr>
                        <a:t>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0211593"/>
                  </a:ext>
                </a:extLst>
              </a:tr>
              <a:tr h="231552">
                <a:tc>
                  <a:txBody>
                    <a:bodyPr/>
                    <a:lstStyle/>
                    <a:p>
                      <a:pPr marL="0" marR="0" algn="r">
                        <a:lnSpc>
                          <a:spcPct val="107000"/>
                        </a:lnSpc>
                        <a:spcAft>
                          <a:spcPts val="800"/>
                        </a:spcAft>
                      </a:pPr>
                      <a:r>
                        <a:rPr lang="en-IN" sz="110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9414420"/>
                  </a:ext>
                </a:extLst>
              </a:tr>
              <a:tr h="231552">
                <a:tc>
                  <a:txBody>
                    <a:bodyPr/>
                    <a:lstStyle/>
                    <a:p>
                      <a:pPr marL="0" marR="0" algn="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0140828"/>
                  </a:ext>
                </a:extLst>
              </a:tr>
              <a:tr h="231552">
                <a:tc>
                  <a:txBody>
                    <a:bodyPr/>
                    <a:lstStyle/>
                    <a:p>
                      <a:pPr marL="0" marR="0">
                        <a:lnSpc>
                          <a:spcPct val="107000"/>
                        </a:lnSpc>
                        <a:spcAft>
                          <a:spcPts val="800"/>
                        </a:spcAft>
                      </a:pPr>
                      <a:r>
                        <a:rPr lang="en-IN" sz="1100" kern="0">
                          <a:effectLst/>
                        </a:rPr>
                        <a:t>infinity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 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 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2336178"/>
                  </a:ext>
                </a:extLst>
              </a:tr>
              <a:tr h="231552">
                <a:tc>
                  <a:txBody>
                    <a:bodyPr/>
                    <a:lstStyle/>
                    <a:p>
                      <a:pPr marL="0" marR="0">
                        <a:lnSpc>
                          <a:spcPct val="107000"/>
                        </a:lnSpc>
                        <a:spcAft>
                          <a:spcPts val="800"/>
                        </a:spcAft>
                      </a:pPr>
                      <a:r>
                        <a:rPr lang="en-IN" sz="1100" kern="0">
                          <a:effectLst/>
                        </a:rPr>
                        <a:t>Row Total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IN" sz="1100" kern="0">
                          <a:effectLst/>
                        </a:rPr>
                        <a:t>49%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17%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IN" sz="1100" kern="0" dirty="0">
                          <a:effectLst/>
                        </a:rPr>
                        <a:t>100%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7179883"/>
                  </a:ext>
                </a:extLst>
              </a:tr>
            </a:tbl>
          </a:graphicData>
        </a:graphic>
      </p:graphicFrame>
    </p:spTree>
    <p:extLst>
      <p:ext uri="{BB962C8B-B14F-4D97-AF65-F5344CB8AC3E}">
        <p14:creationId xmlns:p14="http://schemas.microsoft.com/office/powerpoint/2010/main" val="44245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6EDD-F1DA-464E-91AF-57D12E79ED2E}"/>
              </a:ext>
            </a:extLst>
          </p:cNvPr>
          <p:cNvSpPr>
            <a:spLocks noGrp="1"/>
          </p:cNvSpPr>
          <p:nvPr>
            <p:ph type="title"/>
          </p:nvPr>
        </p:nvSpPr>
        <p:spPr>
          <a:xfrm>
            <a:off x="134130" y="147411"/>
            <a:ext cx="10515600" cy="1092463"/>
          </a:xfrm>
        </p:spPr>
        <p:txBody>
          <a:bodyPr>
            <a:normAutofit/>
          </a:bodyPr>
          <a:lstStyle/>
          <a:p>
            <a:pPr algn="ctr"/>
            <a:r>
              <a:rPr lang="en-GB" b="1" dirty="0">
                <a:effectLst>
                  <a:outerShdw blurRad="38100" dist="38100" dir="2700000" algn="tl">
                    <a:srgbClr val="000000">
                      <a:alpha val="43137"/>
                    </a:srgbClr>
                  </a:outerShdw>
                </a:effectLst>
              </a:rPr>
              <a:t>ANALYSIS OF PERCENTAGE CHANGE IN GDPPC</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4613E16-A3E7-4EEA-BB8A-822521F08E5E}"/>
              </a:ext>
            </a:extLst>
          </p:cNvPr>
          <p:cNvSpPr>
            <a:spLocks noGrp="1"/>
          </p:cNvSpPr>
          <p:nvPr>
            <p:ph idx="1"/>
          </p:nvPr>
        </p:nvSpPr>
        <p:spPr>
          <a:xfrm>
            <a:off x="342760" y="1392000"/>
            <a:ext cx="6716801" cy="4766263"/>
          </a:xfrm>
        </p:spPr>
        <p:txBody>
          <a:bodyPr>
            <a:noAutofit/>
          </a:bodyPr>
          <a:lstStyle/>
          <a:p>
            <a:pPr marL="0" indent="0" algn="just">
              <a:buNone/>
            </a:pPr>
            <a:r>
              <a:rPr lang="en-GB" sz="1800" dirty="0"/>
              <a:t>Countries sorted in descending order of GDPPC and thus given ranks</a:t>
            </a:r>
            <a:endParaRPr lang="en-IN" sz="1800" dirty="0"/>
          </a:p>
          <a:p>
            <a:pPr marL="0" indent="0" algn="just">
              <a:buNone/>
            </a:pPr>
            <a:r>
              <a:rPr lang="en-IN" sz="1800" dirty="0"/>
              <a:t>Formula: Percentage Change={(GDPPC in 2018−GDPPC in 2007)/GDPPC in 2007)}×100 for each rank </a:t>
            </a:r>
          </a:p>
          <a:p>
            <a:pPr marL="0" indent="0" algn="just">
              <a:buNone/>
            </a:pPr>
            <a:r>
              <a:rPr lang="en-GB" sz="1800" dirty="0"/>
              <a:t>Graph Generation: Percentage changes plotted against ranks to visualise trends.</a:t>
            </a:r>
          </a:p>
          <a:p>
            <a:pPr marL="0" indent="0" algn="just">
              <a:buNone/>
            </a:pPr>
            <a:r>
              <a:rPr lang="en-GB" sz="1800" dirty="0"/>
              <a:t>The trendline shows an upward slope, indicating that as the ranks go down (decrease), the percentage changes in GDPPC become more pronounced. </a:t>
            </a:r>
          </a:p>
          <a:p>
            <a:pPr marL="0" indent="0" algn="just">
              <a:buNone/>
            </a:pPr>
            <a:endParaRPr lang="en-GB" sz="1800" dirty="0"/>
          </a:p>
          <a:p>
            <a:pPr marL="0" indent="0" algn="just">
              <a:buNone/>
            </a:pPr>
            <a:endParaRPr lang="en-GB" sz="1800" dirty="0"/>
          </a:p>
        </p:txBody>
      </p:sp>
      <p:pic>
        <p:nvPicPr>
          <p:cNvPr id="5" name="Picture 4">
            <a:extLst>
              <a:ext uri="{FF2B5EF4-FFF2-40B4-BE49-F238E27FC236}">
                <a16:creationId xmlns:a16="http://schemas.microsoft.com/office/drawing/2014/main" id="{4451006A-003D-4937-9D9A-70E23E335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168" y="1142924"/>
            <a:ext cx="4012474" cy="2410619"/>
          </a:xfrm>
          <a:prstGeom prst="rect">
            <a:avLst/>
          </a:prstGeom>
        </p:spPr>
      </p:pic>
      <p:pic>
        <p:nvPicPr>
          <p:cNvPr id="6" name="Picture 5">
            <a:extLst>
              <a:ext uri="{FF2B5EF4-FFF2-40B4-BE49-F238E27FC236}">
                <a16:creationId xmlns:a16="http://schemas.microsoft.com/office/drawing/2014/main" id="{FFF9823C-C370-A368-1524-FC4B85E7C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689" y="3775132"/>
            <a:ext cx="4268375" cy="2551049"/>
          </a:xfrm>
          <a:prstGeom prst="rect">
            <a:avLst/>
          </a:prstGeom>
        </p:spPr>
      </p:pic>
    </p:spTree>
    <p:extLst>
      <p:ext uri="{BB962C8B-B14F-4D97-AF65-F5344CB8AC3E}">
        <p14:creationId xmlns:p14="http://schemas.microsoft.com/office/powerpoint/2010/main" val="426275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926D-4009-D45F-04C8-A9C569BDB7E4}"/>
              </a:ext>
            </a:extLst>
          </p:cNvPr>
          <p:cNvSpPr>
            <a:spLocks noGrp="1"/>
          </p:cNvSpPr>
          <p:nvPr>
            <p:ph type="title"/>
          </p:nvPr>
        </p:nvSpPr>
        <p:spPr>
          <a:xfrm>
            <a:off x="360680" y="161925"/>
            <a:ext cx="10515600" cy="1325563"/>
          </a:xfrm>
        </p:spPr>
        <p:txBody>
          <a:bodyPr/>
          <a:lstStyle/>
          <a:p>
            <a:r>
              <a:rPr lang="en-IN" b="1" dirty="0">
                <a:effectLst>
                  <a:outerShdw blurRad="38100" dist="38100" dir="2700000" algn="tl">
                    <a:srgbClr val="000000">
                      <a:alpha val="43137"/>
                    </a:srgbClr>
                  </a:outerShdw>
                </a:effectLst>
              </a:rPr>
              <a:t>GDPPC vs INEQUALITY vs POVERTY (2007)</a:t>
            </a:r>
            <a:endParaRPr lang="en-IN" dirty="0"/>
          </a:p>
        </p:txBody>
      </p:sp>
      <p:pic>
        <p:nvPicPr>
          <p:cNvPr id="7" name="Picture 6">
            <a:extLst>
              <a:ext uri="{FF2B5EF4-FFF2-40B4-BE49-F238E27FC236}">
                <a16:creationId xmlns:a16="http://schemas.microsoft.com/office/drawing/2014/main" id="{98A6B4D4-AD0E-11BB-FBE4-6B1AF289D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4643" y="3429000"/>
            <a:ext cx="3801317" cy="2511384"/>
          </a:xfrm>
          <a:prstGeom prst="rect">
            <a:avLst/>
          </a:prstGeom>
        </p:spPr>
      </p:pic>
      <p:sp>
        <p:nvSpPr>
          <p:cNvPr id="8" name="TextBox 7">
            <a:extLst>
              <a:ext uri="{FF2B5EF4-FFF2-40B4-BE49-F238E27FC236}">
                <a16:creationId xmlns:a16="http://schemas.microsoft.com/office/drawing/2014/main" id="{65F462B3-33EA-3EEA-6968-B03CBE6D1CE3}"/>
              </a:ext>
            </a:extLst>
          </p:cNvPr>
          <p:cNvSpPr txBox="1"/>
          <p:nvPr/>
        </p:nvSpPr>
        <p:spPr>
          <a:xfrm>
            <a:off x="360680" y="1402080"/>
            <a:ext cx="1100836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To map poverty, we have used the Poverty Headcount Ratio (as a % of the population).</a:t>
            </a:r>
          </a:p>
          <a:p>
            <a:pPr marL="285750" indent="-285750">
              <a:buFont typeface="Arial" panose="020B0604020202020204" pitchFamily="34" charset="0"/>
              <a:buChar char="•"/>
            </a:pPr>
            <a:r>
              <a:rPr lang="en-IN" dirty="0"/>
              <a:t>Similarly, to map inequality, we have used the Gini Coefficient.</a:t>
            </a:r>
          </a:p>
          <a:p>
            <a:pPr marL="285750" indent="-285750">
              <a:buFont typeface="Arial" panose="020B0604020202020204" pitchFamily="34" charset="0"/>
              <a:buChar char="•"/>
            </a:pPr>
            <a:r>
              <a:rPr lang="en-IN" dirty="0"/>
              <a:t>Ideally, there should not be any robust correlation between changes in inequality and economic development, </a:t>
            </a:r>
            <a:r>
              <a:rPr lang="en-IN" dirty="0" err="1"/>
              <a:t>ie</a:t>
            </a:r>
            <a:r>
              <a:rPr lang="en-IN" dirty="0"/>
              <a:t>. GDPPC change (denoted by GDPPC in the graphs)</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14" name="Picture 13">
            <a:extLst>
              <a:ext uri="{FF2B5EF4-FFF2-40B4-BE49-F238E27FC236}">
                <a16:creationId xmlns:a16="http://schemas.microsoft.com/office/drawing/2014/main" id="{7CBEA5FD-7508-1AF1-97E7-447E26AD7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5271" y="3664820"/>
            <a:ext cx="3875793" cy="2295228"/>
          </a:xfrm>
          <a:prstGeom prst="rect">
            <a:avLst/>
          </a:prstGeom>
        </p:spPr>
      </p:pic>
      <p:pic>
        <p:nvPicPr>
          <p:cNvPr id="18" name="Picture 17">
            <a:extLst>
              <a:ext uri="{FF2B5EF4-FFF2-40B4-BE49-F238E27FC236}">
                <a16:creationId xmlns:a16="http://schemas.microsoft.com/office/drawing/2014/main" id="{B18E3E90-B80A-31BF-A6A0-BF482D953C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898" y="3429000"/>
            <a:ext cx="3875794" cy="2511384"/>
          </a:xfrm>
          <a:prstGeom prst="rect">
            <a:avLst/>
          </a:prstGeom>
        </p:spPr>
      </p:pic>
    </p:spTree>
    <p:extLst>
      <p:ext uri="{BB962C8B-B14F-4D97-AF65-F5344CB8AC3E}">
        <p14:creationId xmlns:p14="http://schemas.microsoft.com/office/powerpoint/2010/main" val="1167625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2157</Words>
  <Application>Microsoft Office PowerPoint</Application>
  <PresentationFormat>Widescreen</PresentationFormat>
  <Paragraphs>272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The Economics of Change: How Development Transforms Societies</vt:lpstr>
      <vt:lpstr>INTRODUCTION</vt:lpstr>
      <vt:lpstr>ANALYTICAL TOOLS:</vt:lpstr>
      <vt:lpstr>INSIGHTS FROM MOBILITY MATRIX</vt:lpstr>
      <vt:lpstr>INCOME TRANSITIONS (1980–2000)</vt:lpstr>
      <vt:lpstr>INCOME TRANSITIONS (2000–2020)</vt:lpstr>
      <vt:lpstr>INCOME TRANSITIONS (1980–2020)</vt:lpstr>
      <vt:lpstr>ANALYSIS OF PERCENTAGE CHANGE IN GDPPC</vt:lpstr>
      <vt:lpstr>GDPPC vs INEQUALITY vs POVERTY (2007)</vt:lpstr>
      <vt:lpstr>GDPPC vs INEQUALITY vs POVERTY (2018)</vt:lpstr>
      <vt:lpstr>AN INTRODUCTION TO DOLLAR &amp; KRAAY: </vt:lpstr>
      <vt:lpstr>DOLLAR KRAAY REGRESSIONS ON OUR SAMPLE</vt:lpstr>
      <vt:lpstr>DOLLAR KRAAY REGRESSIONS ON OUR SAMPLE</vt:lpstr>
      <vt:lpstr>DOLLAR KRAAY REGRESSIONS ON OUR SAMPLE</vt:lpstr>
      <vt:lpstr>BY REGION</vt:lpstr>
      <vt:lpstr>BY INCOME TYPE</vt:lpstr>
      <vt:lpstr>POLICY IMPLICATIONS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 sir presentation</dc:title>
  <dc:creator>Sanway Sen</dc:creator>
  <cp:lastModifiedBy>Soumyadeep</cp:lastModifiedBy>
  <cp:revision>40</cp:revision>
  <dcterms:created xsi:type="dcterms:W3CDTF">2024-11-20T20:11:16Z</dcterms:created>
  <dcterms:modified xsi:type="dcterms:W3CDTF">2025-06-13T18:55:25Z</dcterms:modified>
</cp:coreProperties>
</file>