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1" ContentType="image/jpeg"/>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66" r:id="rId6"/>
    <p:sldId id="265" r:id="rId7"/>
    <p:sldId id="264"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F27CBF0-8E00-4859-8EB0-81DD5EA8D094}" type="slidenum">
              <a:rPr lang="en-US" smtClean="0"/>
              <a:t>‹#›</a:t>
            </a:fld>
            <a:endParaRPr lang="en-US"/>
          </a:p>
        </p:txBody>
      </p:sp>
    </p:spTree>
    <p:extLst>
      <p:ext uri="{BB962C8B-B14F-4D97-AF65-F5344CB8AC3E}">
        <p14:creationId xmlns:p14="http://schemas.microsoft.com/office/powerpoint/2010/main" val="341363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113027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7120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204966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8C3791-3C00-44FE-A24C-4263EC93382B}" type="datetimeFigureOut">
              <a:rPr lang="en-US" smtClean="0"/>
              <a:t>11/20/2024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F27CBF0-8E00-4859-8EB0-81DD5EA8D094}" type="slidenum">
              <a:rPr lang="en-US" smtClean="0"/>
              <a:t>‹#›</a:t>
            </a:fld>
            <a:endParaRPr lang="en-US"/>
          </a:p>
        </p:txBody>
      </p:sp>
    </p:spTree>
    <p:extLst>
      <p:ext uri="{BB962C8B-B14F-4D97-AF65-F5344CB8AC3E}">
        <p14:creationId xmlns:p14="http://schemas.microsoft.com/office/powerpoint/2010/main" val="226751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C3791-3C00-44FE-A24C-4263EC93382B}"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171433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C3791-3C00-44FE-A24C-4263EC93382B}"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24358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C3791-3C00-44FE-A24C-4263EC93382B}"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88993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C3791-3C00-44FE-A24C-4263EC93382B}"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3734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C3791-3C00-44FE-A24C-4263EC93382B}"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1745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C3791-3C00-44FE-A24C-4263EC93382B}" type="datetimeFigureOut">
              <a:rPr lang="en-US" smtClean="0"/>
              <a:t>11/20/2024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2047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A8C3791-3C00-44FE-A24C-4263EC93382B}" type="datetimeFigureOut">
              <a:rPr lang="en-US" smtClean="0"/>
              <a:t>11/20/2024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F27CBF0-8E00-4859-8EB0-81DD5EA8D094}" type="slidenum">
              <a:rPr lang="en-US" smtClean="0"/>
              <a:t>‹#›</a:t>
            </a:fld>
            <a:endParaRPr lang="en-US"/>
          </a:p>
        </p:txBody>
      </p:sp>
    </p:spTree>
    <p:extLst>
      <p:ext uri="{BB962C8B-B14F-4D97-AF65-F5344CB8AC3E}">
        <p14:creationId xmlns:p14="http://schemas.microsoft.com/office/powerpoint/2010/main" val="2729838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image/380346/aerial-view-business-data-analysis-graph" TargetMode="External"/><Relationship Id="rId2" Type="http://schemas.openxmlformats.org/officeDocument/2006/relationships/image" Target="../media/image6.1"/><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0364-idea-bulb-transparent-imag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fmcc-principlesmanagement/chapter/6-4-characteristics-of-effective-goals-and-objectives/"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lipart.org/detail/2049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insight-data-visualisation-digital-290429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penclipart.org/detail/188607"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D72F4E-98C9-9D7C-2C52-7ACD6191C2A3}"/>
              </a:ext>
            </a:extLst>
          </p:cNvPr>
          <p:cNvSpPr>
            <a:spLocks noGrp="1"/>
          </p:cNvSpPr>
          <p:nvPr>
            <p:ph type="ctrTitle"/>
          </p:nvPr>
        </p:nvSpPr>
        <p:spPr>
          <a:xfrm>
            <a:off x="5237018" y="1385455"/>
            <a:ext cx="4821382" cy="2043545"/>
          </a:xfrm>
        </p:spPr>
        <p:txBody>
          <a:bodyPr>
            <a:normAutofit/>
          </a:bodyPr>
          <a:lstStyle/>
          <a:p>
            <a:r>
              <a:rPr lang="en-US" sz="5400" dirty="0"/>
              <a:t>Bank Customer Churn Analysis:</a:t>
            </a:r>
          </a:p>
        </p:txBody>
      </p:sp>
      <p:sp>
        <p:nvSpPr>
          <p:cNvPr id="3" name="Subtitle 2">
            <a:extLst>
              <a:ext uri="{FF2B5EF4-FFF2-40B4-BE49-F238E27FC236}">
                <a16:creationId xmlns="" xmlns:a16="http://schemas.microsoft.com/office/drawing/2014/main" id="{6451AFDD-7E34-5937-B059-460C16BFD754}"/>
              </a:ext>
            </a:extLst>
          </p:cNvPr>
          <p:cNvSpPr>
            <a:spLocks noGrp="1"/>
          </p:cNvSpPr>
          <p:nvPr>
            <p:ph type="subTitle" idx="1"/>
          </p:nvPr>
        </p:nvSpPr>
        <p:spPr>
          <a:xfrm>
            <a:off x="5237018" y="3248891"/>
            <a:ext cx="4973781" cy="886692"/>
          </a:xfrm>
        </p:spPr>
        <p:txBody>
          <a:bodyPr/>
          <a:lstStyle/>
          <a:p>
            <a:r>
              <a:rPr lang="en-US" dirty="0"/>
              <a:t>Analyzing churn patterns and insights</a:t>
            </a:r>
          </a:p>
        </p:txBody>
      </p:sp>
      <p:pic>
        <p:nvPicPr>
          <p:cNvPr id="12" name="Picture 11">
            <a:extLst>
              <a:ext uri="{FF2B5EF4-FFF2-40B4-BE49-F238E27FC236}">
                <a16:creationId xmlns="" xmlns:a16="http://schemas.microsoft.com/office/drawing/2014/main" id="{A4599DE1-80E2-FC99-DB2A-6F0969222A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0" y="277091"/>
            <a:ext cx="5237017" cy="5943600"/>
          </a:xfrm>
          <a:prstGeom prst="rect">
            <a:avLst/>
          </a:prstGeom>
        </p:spPr>
      </p:pic>
      <p:sp>
        <p:nvSpPr>
          <p:cNvPr id="4" name="TextBox 3"/>
          <p:cNvSpPr txBox="1"/>
          <p:nvPr/>
        </p:nvSpPr>
        <p:spPr>
          <a:xfrm>
            <a:off x="7203688" y="4672361"/>
            <a:ext cx="2397512" cy="369332"/>
          </a:xfrm>
          <a:prstGeom prst="rect">
            <a:avLst/>
          </a:prstGeom>
          <a:noFill/>
        </p:spPr>
        <p:txBody>
          <a:bodyPr wrap="square" rtlCol="0">
            <a:spAutoFit/>
          </a:bodyPr>
          <a:lstStyle/>
          <a:p>
            <a:r>
              <a:rPr lang="en-US" dirty="0" smtClean="0"/>
              <a:t>By SPANDANA N S</a:t>
            </a:r>
          </a:p>
        </p:txBody>
      </p:sp>
    </p:spTree>
    <p:extLst>
      <p:ext uri="{BB962C8B-B14F-4D97-AF65-F5344CB8AC3E}">
        <p14:creationId xmlns:p14="http://schemas.microsoft.com/office/powerpoint/2010/main" val="36263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54DC93-C272-0448-B8E1-076FB1E493E9}"/>
              </a:ext>
            </a:extLst>
          </p:cNvPr>
          <p:cNvSpPr>
            <a:spLocks noGrp="1"/>
          </p:cNvSpPr>
          <p:nvPr>
            <p:ph type="title"/>
          </p:nvPr>
        </p:nvSpPr>
        <p:spPr>
          <a:xfrm>
            <a:off x="4544290" y="150878"/>
            <a:ext cx="6331528" cy="1220722"/>
          </a:xfrm>
        </p:spPr>
        <p:txBody>
          <a:bodyPr/>
          <a:lstStyle/>
          <a:p>
            <a:pPr algn="ctr"/>
            <a:r>
              <a:rPr lang="en-US" dirty="0"/>
              <a:t>Hello!</a:t>
            </a:r>
          </a:p>
        </p:txBody>
      </p:sp>
      <p:sp>
        <p:nvSpPr>
          <p:cNvPr id="3" name="Content Placeholder 2">
            <a:extLst>
              <a:ext uri="{FF2B5EF4-FFF2-40B4-BE49-F238E27FC236}">
                <a16:creationId xmlns="" xmlns:a16="http://schemas.microsoft.com/office/drawing/2014/main" id="{C7E297FC-0CC4-78BF-7818-7C011A13B918}"/>
              </a:ext>
            </a:extLst>
          </p:cNvPr>
          <p:cNvSpPr>
            <a:spLocks noGrp="1"/>
          </p:cNvSpPr>
          <p:nvPr>
            <p:ph idx="1"/>
          </p:nvPr>
        </p:nvSpPr>
        <p:spPr>
          <a:xfrm>
            <a:off x="4156364" y="1648691"/>
            <a:ext cx="7578436" cy="4308764"/>
          </a:xfrm>
        </p:spPr>
        <p:txBody>
          <a:bodyPr>
            <a:noAutofit/>
          </a:bodyPr>
          <a:lstStyle/>
          <a:p>
            <a:pPr marL="0" indent="0" algn="ctr">
              <a:buNone/>
            </a:pPr>
            <a:r>
              <a:rPr lang="en-US" sz="2400" dirty="0"/>
              <a:t>In this project, I analyzed customer churn data from a bank to identify factors driving customer attrition. Using data from over 10,000 customers, I examined details like gender, credit card status, activity level, country, product usage, age, credit score, and account balance. I utilized </a:t>
            </a:r>
            <a:r>
              <a:rPr lang="en-US" sz="2400" dirty="0" smtClean="0"/>
              <a:t>Power </a:t>
            </a:r>
            <a:r>
              <a:rPr lang="en-US" sz="2400" dirty="0"/>
              <a:t>BI for creating visualizations. This helped me uncover key insights and trends, such as churn rates by age group and credit score, aiming to improve customer retention strategies.</a:t>
            </a:r>
          </a:p>
        </p:txBody>
      </p:sp>
      <p:pic>
        <p:nvPicPr>
          <p:cNvPr id="5" name="Picture 4">
            <a:extLst>
              <a:ext uri="{FF2B5EF4-FFF2-40B4-BE49-F238E27FC236}">
                <a16:creationId xmlns="" xmlns:a16="http://schemas.microsoft.com/office/drawing/2014/main" id="{98DB3BA2-AC0E-0C41-6FC9-AAD73D5FE9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457200" y="1724543"/>
            <a:ext cx="3064903" cy="3408913"/>
          </a:xfrm>
          <a:prstGeom prst="rect">
            <a:avLst/>
          </a:prstGeom>
        </p:spPr>
      </p:pic>
    </p:spTree>
    <p:extLst>
      <p:ext uri="{BB962C8B-B14F-4D97-AF65-F5344CB8AC3E}">
        <p14:creationId xmlns:p14="http://schemas.microsoft.com/office/powerpoint/2010/main" val="263420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D4E5A2-4BD5-3FA7-8ED4-62227879E119}"/>
              </a:ext>
            </a:extLst>
          </p:cNvPr>
          <p:cNvSpPr>
            <a:spLocks noGrp="1"/>
          </p:cNvSpPr>
          <p:nvPr>
            <p:ph type="title"/>
          </p:nvPr>
        </p:nvSpPr>
        <p:spPr>
          <a:xfrm>
            <a:off x="828224" y="179000"/>
            <a:ext cx="5267776" cy="1192600"/>
          </a:xfrm>
        </p:spPr>
        <p:txBody>
          <a:bodyPr/>
          <a:lstStyle/>
          <a:p>
            <a:pPr algn="ctr"/>
            <a:r>
              <a:rPr lang="en-US" dirty="0"/>
              <a:t>Objective:</a:t>
            </a:r>
          </a:p>
        </p:txBody>
      </p:sp>
      <p:sp>
        <p:nvSpPr>
          <p:cNvPr id="3" name="Content Placeholder 2">
            <a:extLst>
              <a:ext uri="{FF2B5EF4-FFF2-40B4-BE49-F238E27FC236}">
                <a16:creationId xmlns="" xmlns:a16="http://schemas.microsoft.com/office/drawing/2014/main" id="{65A15FC7-E53D-423A-C0B0-CB122A1B1BD5}"/>
              </a:ext>
            </a:extLst>
          </p:cNvPr>
          <p:cNvSpPr>
            <a:spLocks noGrp="1"/>
          </p:cNvSpPr>
          <p:nvPr>
            <p:ph idx="1"/>
          </p:nvPr>
        </p:nvSpPr>
        <p:spPr>
          <a:xfrm>
            <a:off x="828224" y="1550876"/>
            <a:ext cx="6196028" cy="5112326"/>
          </a:xfrm>
        </p:spPr>
        <p:txBody>
          <a:bodyPr>
            <a:noAutofit/>
          </a:bodyPr>
          <a:lstStyle/>
          <a:p>
            <a:r>
              <a:rPr lang="en-US" sz="2400" dirty="0"/>
              <a:t>Analyze customer data to uncover patterns and trends related to churn.</a:t>
            </a:r>
          </a:p>
          <a:p>
            <a:r>
              <a:rPr lang="en-US" sz="2400" dirty="0"/>
              <a:t>Generate actionable insights </a:t>
            </a:r>
            <a:r>
              <a:rPr lang="en-US" sz="2400" dirty="0" smtClean="0"/>
              <a:t>for </a:t>
            </a:r>
            <a:r>
              <a:rPr lang="en-US" sz="2400" dirty="0"/>
              <a:t>detailed analysis.</a:t>
            </a:r>
          </a:p>
          <a:p>
            <a:r>
              <a:rPr lang="en-US" sz="2400" dirty="0"/>
              <a:t>Identify demographic, behavioral, and financial factors contributing to high churn rates.</a:t>
            </a:r>
          </a:p>
          <a:p>
            <a:r>
              <a:rPr lang="en-US" sz="2400" dirty="0"/>
              <a:t>Generate actionable insights to help the bank develop targeted retention strategies.</a:t>
            </a:r>
          </a:p>
          <a:p>
            <a:r>
              <a:rPr lang="en-US" sz="2400" dirty="0"/>
              <a:t>Visualize findings using Power BI to create clear and informative dashboards.</a:t>
            </a:r>
          </a:p>
        </p:txBody>
      </p:sp>
      <p:pic>
        <p:nvPicPr>
          <p:cNvPr id="6" name="Picture 5">
            <a:extLst>
              <a:ext uri="{FF2B5EF4-FFF2-40B4-BE49-F238E27FC236}">
                <a16:creationId xmlns="" xmlns:a16="http://schemas.microsoft.com/office/drawing/2014/main" id="{AE747604-C452-F447-C12A-BF35EB6E34D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l="50542" t="3397" r="-3770" b="10358"/>
          <a:stretch/>
        </p:blipFill>
        <p:spPr>
          <a:xfrm>
            <a:off x="7096571" y="1260765"/>
            <a:ext cx="5140037" cy="5417959"/>
          </a:xfrm>
          <a:prstGeom prst="rect">
            <a:avLst/>
          </a:prstGeom>
        </p:spPr>
      </p:pic>
    </p:spTree>
    <p:extLst>
      <p:ext uri="{BB962C8B-B14F-4D97-AF65-F5344CB8AC3E}">
        <p14:creationId xmlns:p14="http://schemas.microsoft.com/office/powerpoint/2010/main" val="3368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2A76B5-4709-D736-8CD4-63BEBCEAC055}"/>
              </a:ext>
            </a:extLst>
          </p:cNvPr>
          <p:cNvSpPr>
            <a:spLocks noGrp="1"/>
          </p:cNvSpPr>
          <p:nvPr>
            <p:ph type="title"/>
          </p:nvPr>
        </p:nvSpPr>
        <p:spPr>
          <a:xfrm>
            <a:off x="4045527" y="207819"/>
            <a:ext cx="7606146" cy="1219200"/>
          </a:xfrm>
        </p:spPr>
        <p:txBody>
          <a:bodyPr/>
          <a:lstStyle/>
          <a:p>
            <a:pPr algn="ctr"/>
            <a:r>
              <a:rPr lang="en-US" dirty="0"/>
              <a:t>Outcomes</a:t>
            </a:r>
          </a:p>
        </p:txBody>
      </p:sp>
      <p:sp>
        <p:nvSpPr>
          <p:cNvPr id="3" name="Content Placeholder 2">
            <a:extLst>
              <a:ext uri="{FF2B5EF4-FFF2-40B4-BE49-F238E27FC236}">
                <a16:creationId xmlns="" xmlns:a16="http://schemas.microsoft.com/office/drawing/2014/main" id="{3807B440-9C47-70C8-94F4-DE2077C40C0E}"/>
              </a:ext>
            </a:extLst>
          </p:cNvPr>
          <p:cNvSpPr>
            <a:spLocks noGrp="1"/>
          </p:cNvSpPr>
          <p:nvPr>
            <p:ph idx="1"/>
          </p:nvPr>
        </p:nvSpPr>
        <p:spPr>
          <a:xfrm>
            <a:off x="4045527" y="1427020"/>
            <a:ext cx="7800109" cy="5015344"/>
          </a:xfrm>
        </p:spPr>
        <p:txBody>
          <a:bodyPr>
            <a:noAutofit/>
          </a:bodyPr>
          <a:lstStyle/>
          <a:p>
            <a:r>
              <a:rPr lang="en-US" sz="2200" b="1" dirty="0">
                <a:highlight>
                  <a:srgbClr val="FFFF00"/>
                </a:highlight>
              </a:rPr>
              <a:t>Churn Rate Variations:</a:t>
            </a:r>
            <a:r>
              <a:rPr lang="en-US" sz="2200" dirty="0">
                <a:highlight>
                  <a:srgbClr val="FFFF00"/>
                </a:highlight>
              </a:rPr>
              <a:t> </a:t>
            </a:r>
            <a:r>
              <a:rPr lang="en-US" sz="2200" dirty="0"/>
              <a:t>Analyzed churn rates across different customer demographics and financial profiles.</a:t>
            </a:r>
          </a:p>
          <a:p>
            <a:r>
              <a:rPr lang="en-US" sz="2200" b="1" dirty="0">
                <a:highlight>
                  <a:srgbClr val="FFFF00"/>
                </a:highlight>
              </a:rPr>
              <a:t>Dashboards:</a:t>
            </a:r>
            <a:r>
              <a:rPr lang="en-US" sz="2200" dirty="0"/>
              <a:t> Created interactive Power BI dashboards to display customer churn patterns and trends.</a:t>
            </a:r>
          </a:p>
          <a:p>
            <a:r>
              <a:rPr lang="en-US" sz="2200" dirty="0">
                <a:highlight>
                  <a:srgbClr val="FFFF00"/>
                </a:highlight>
              </a:rPr>
              <a:t>S</a:t>
            </a:r>
            <a:r>
              <a:rPr lang="en-US" sz="2200" b="1" dirty="0">
                <a:highlight>
                  <a:srgbClr val="FFFF00"/>
                </a:highlight>
              </a:rPr>
              <a:t>trategic Insights:</a:t>
            </a:r>
            <a:r>
              <a:rPr lang="en-US" sz="2200" dirty="0">
                <a:highlight>
                  <a:srgbClr val="FFFF00"/>
                </a:highlight>
              </a:rPr>
              <a:t> </a:t>
            </a:r>
            <a:r>
              <a:rPr lang="en-US" sz="2200" dirty="0"/>
              <a:t>Provided actionable recommendations based on the analysis to enhance customer retention strategies.</a:t>
            </a:r>
          </a:p>
          <a:p>
            <a:r>
              <a:rPr lang="en-US" sz="2200" b="1" dirty="0">
                <a:highlight>
                  <a:srgbClr val="FFFF00"/>
                </a:highlight>
              </a:rPr>
              <a:t>Enhanced Understanding:</a:t>
            </a:r>
            <a:r>
              <a:rPr lang="en-US" sz="2200" dirty="0">
                <a:highlight>
                  <a:srgbClr val="FFFF00"/>
                </a:highlight>
              </a:rPr>
              <a:t> </a:t>
            </a:r>
            <a:r>
              <a:rPr lang="en-US" sz="2200" dirty="0"/>
              <a:t>Improved the bank’s understanding of customer churn through detailed analysis and visualizations.</a:t>
            </a:r>
          </a:p>
          <a:p>
            <a:r>
              <a:rPr lang="en-US" sz="2200" b="1" dirty="0">
                <a:highlight>
                  <a:srgbClr val="FFFF00"/>
                </a:highlight>
              </a:rPr>
              <a:t>Informed Decision-Making:</a:t>
            </a:r>
            <a:r>
              <a:rPr lang="en-US" sz="2200" dirty="0">
                <a:highlight>
                  <a:srgbClr val="FFFF00"/>
                </a:highlight>
              </a:rPr>
              <a:t> </a:t>
            </a:r>
            <a:r>
              <a:rPr lang="en-US" sz="2200" dirty="0"/>
              <a:t>Supported decision-making with data-driven insights and clear visual representations.</a:t>
            </a:r>
          </a:p>
        </p:txBody>
      </p:sp>
      <p:pic>
        <p:nvPicPr>
          <p:cNvPr id="5" name="Picture 4">
            <a:extLst>
              <a:ext uri="{FF2B5EF4-FFF2-40B4-BE49-F238E27FC236}">
                <a16:creationId xmlns="" xmlns:a16="http://schemas.microsoft.com/office/drawing/2014/main" id="{41019091-D8D5-36FE-C737-C35D61EF258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346364" y="1814946"/>
            <a:ext cx="3366654" cy="3713018"/>
          </a:xfrm>
          <a:prstGeom prst="rect">
            <a:avLst/>
          </a:prstGeom>
        </p:spPr>
      </p:pic>
    </p:spTree>
    <p:extLst>
      <p:ext uri="{BB962C8B-B14F-4D97-AF65-F5344CB8AC3E}">
        <p14:creationId xmlns:p14="http://schemas.microsoft.com/office/powerpoint/2010/main" val="252044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1ABB8-D845-E77B-9A77-C8290C6BDE0B}"/>
              </a:ext>
            </a:extLst>
          </p:cNvPr>
          <p:cNvSpPr>
            <a:spLocks noGrp="1"/>
          </p:cNvSpPr>
          <p:nvPr>
            <p:ph type="title"/>
          </p:nvPr>
        </p:nvSpPr>
        <p:spPr>
          <a:xfrm>
            <a:off x="817418" y="-124691"/>
            <a:ext cx="6636327" cy="6982691"/>
          </a:xfrm>
        </p:spPr>
        <p:txBody>
          <a:bodyPr>
            <a:normAutofit/>
          </a:bodyPr>
          <a:lstStyle/>
          <a:p>
            <a:r>
              <a:rPr lang="en-US" dirty="0"/>
              <a:t>Power Bi Report:</a:t>
            </a:r>
          </a:p>
        </p:txBody>
      </p:sp>
    </p:spTree>
    <p:extLst>
      <p:ext uri="{BB962C8B-B14F-4D97-AF65-F5344CB8AC3E}">
        <p14:creationId xmlns:p14="http://schemas.microsoft.com/office/powerpoint/2010/main" val="164378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AFC521E-E47D-2CF1-1753-825D67F37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40403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4C8E1-4DBC-BEBE-1D51-4D1145C4997D}"/>
              </a:ext>
            </a:extLst>
          </p:cNvPr>
          <p:cNvSpPr>
            <a:spLocks noGrp="1"/>
          </p:cNvSpPr>
          <p:nvPr>
            <p:ph type="title"/>
          </p:nvPr>
        </p:nvSpPr>
        <p:spPr>
          <a:xfrm>
            <a:off x="3823851" y="0"/>
            <a:ext cx="7841672" cy="1292514"/>
          </a:xfrm>
        </p:spPr>
        <p:txBody>
          <a:bodyPr/>
          <a:lstStyle/>
          <a:p>
            <a:pPr algn="ctr"/>
            <a:r>
              <a:rPr lang="en-US" dirty="0"/>
              <a:t>Insights:</a:t>
            </a:r>
          </a:p>
        </p:txBody>
      </p:sp>
      <p:sp>
        <p:nvSpPr>
          <p:cNvPr id="7" name="Content Placeholder 6">
            <a:extLst>
              <a:ext uri="{FF2B5EF4-FFF2-40B4-BE49-F238E27FC236}">
                <a16:creationId xmlns="" xmlns:a16="http://schemas.microsoft.com/office/drawing/2014/main" id="{D3A9EFE3-0C97-F5ED-644C-C471727218D6}"/>
              </a:ext>
            </a:extLst>
          </p:cNvPr>
          <p:cNvSpPr>
            <a:spLocks noGrp="1"/>
          </p:cNvSpPr>
          <p:nvPr>
            <p:ph idx="1"/>
          </p:nvPr>
        </p:nvSpPr>
        <p:spPr>
          <a:xfrm>
            <a:off x="3339398" y="1292514"/>
            <a:ext cx="8326125" cy="5260687"/>
          </a:xfrm>
        </p:spPr>
        <p:txBody>
          <a:bodyPr>
            <a:noAutofit/>
          </a:bodyPr>
          <a:lstStyle/>
          <a:p>
            <a:r>
              <a:rPr lang="en-US" sz="2100" b="1" dirty="0">
                <a:highlight>
                  <a:srgbClr val="FFFF00"/>
                </a:highlight>
              </a:rPr>
              <a:t>High Churn Among Older Age Groups:</a:t>
            </a:r>
            <a:r>
              <a:rPr lang="en-US" sz="2100" b="1" dirty="0"/>
              <a:t> </a:t>
            </a:r>
            <a:r>
              <a:rPr lang="en-US" sz="2100" dirty="0"/>
              <a:t>The 51-60 age group has a churn rate of 56.2%, indicating a higher risk of customer attrition in this demographic.</a:t>
            </a:r>
          </a:p>
          <a:p>
            <a:r>
              <a:rPr lang="en-US" sz="2100" b="1" dirty="0">
                <a:highlight>
                  <a:srgbClr val="FFFF00"/>
                </a:highlight>
              </a:rPr>
              <a:t>Critical Impact of Credit Score on Churn:</a:t>
            </a:r>
            <a:r>
              <a:rPr lang="en-US" sz="2100" dirty="0">
                <a:highlight>
                  <a:srgbClr val="FFFF00"/>
                </a:highlight>
              </a:rPr>
              <a:t> </a:t>
            </a:r>
            <a:r>
              <a:rPr lang="en-US" sz="2100" dirty="0"/>
              <a:t>Customers with credit scores below 400 have a 100% churn rate, showing a strong correlation between low credit scores and customer loss.</a:t>
            </a:r>
          </a:p>
          <a:p>
            <a:r>
              <a:rPr lang="en-US" sz="2100" b="1" dirty="0">
                <a:highlight>
                  <a:srgbClr val="FFFF00"/>
                </a:highlight>
              </a:rPr>
              <a:t>High Churn for Wealthier Customers: </a:t>
            </a:r>
            <a:r>
              <a:rPr lang="en-US" sz="2100" dirty="0"/>
              <a:t>Customers with account balances over 200k experience a churn rate of 55.9%, suggesting dissatisfaction among high-balance clients.</a:t>
            </a:r>
          </a:p>
          <a:p>
            <a:r>
              <a:rPr lang="en-US" sz="2100" b="1" dirty="0">
                <a:highlight>
                  <a:srgbClr val="FFFF00"/>
                </a:highlight>
              </a:rPr>
              <a:t>Product Usage Discrepancies: </a:t>
            </a:r>
            <a:r>
              <a:rPr lang="en-US" sz="2100" dirty="0"/>
              <a:t>Product 1 has a usage rate of 50.84%, while Product 4 has minimal usage at 0.6%, highlighting a disparity in product adoption.</a:t>
            </a:r>
          </a:p>
          <a:p>
            <a:r>
              <a:rPr lang="en-US" sz="2100" b="1" dirty="0">
                <a:highlight>
                  <a:srgbClr val="FFFF00"/>
                </a:highlight>
              </a:rPr>
              <a:t>Age and Account Balance Correlation:</a:t>
            </a:r>
            <a:r>
              <a:rPr lang="en-US" sz="2100" dirty="0">
                <a:highlight>
                  <a:srgbClr val="FFFF00"/>
                </a:highlight>
              </a:rPr>
              <a:t> </a:t>
            </a:r>
            <a:r>
              <a:rPr lang="en-US" sz="2100" dirty="0"/>
              <a:t>Younger age groups (&lt;20) have a lower churn rate, while older and wealthier customers exhibit higher churn rates</a:t>
            </a:r>
          </a:p>
        </p:txBody>
      </p:sp>
      <p:pic>
        <p:nvPicPr>
          <p:cNvPr id="8" name="Content Placeholder 4">
            <a:extLst>
              <a:ext uri="{FF2B5EF4-FFF2-40B4-BE49-F238E27FC236}">
                <a16:creationId xmlns="" xmlns:a16="http://schemas.microsoft.com/office/drawing/2014/main" id="{A6AA8257-14C6-3BC5-C4C9-33FA375A9E0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l="20780" r="28244"/>
          <a:stretch/>
        </p:blipFill>
        <p:spPr>
          <a:xfrm>
            <a:off x="-277090" y="1191491"/>
            <a:ext cx="3727326" cy="4682836"/>
          </a:xfrm>
          <a:prstGeom prst="rect">
            <a:avLst/>
          </a:prstGeom>
        </p:spPr>
      </p:pic>
    </p:spTree>
    <p:extLst>
      <p:ext uri="{BB962C8B-B14F-4D97-AF65-F5344CB8AC3E}">
        <p14:creationId xmlns:p14="http://schemas.microsoft.com/office/powerpoint/2010/main" val="48847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3DDB2-07E2-3339-419B-EF0896BF4549}"/>
              </a:ext>
            </a:extLst>
          </p:cNvPr>
          <p:cNvSpPr>
            <a:spLocks noGrp="1"/>
          </p:cNvSpPr>
          <p:nvPr>
            <p:ph type="title"/>
          </p:nvPr>
        </p:nvSpPr>
        <p:spPr>
          <a:xfrm>
            <a:off x="734291" y="96986"/>
            <a:ext cx="10529454" cy="1324138"/>
          </a:xfrm>
        </p:spPr>
        <p:txBody>
          <a:bodyPr/>
          <a:lstStyle/>
          <a:p>
            <a:pPr algn="ctr"/>
            <a:r>
              <a:rPr lang="en-US" dirty="0"/>
              <a:t>Recommendations:</a:t>
            </a:r>
          </a:p>
        </p:txBody>
      </p:sp>
      <p:sp>
        <p:nvSpPr>
          <p:cNvPr id="7" name="Content Placeholder 6">
            <a:extLst>
              <a:ext uri="{FF2B5EF4-FFF2-40B4-BE49-F238E27FC236}">
                <a16:creationId xmlns="" xmlns:a16="http://schemas.microsoft.com/office/drawing/2014/main" id="{6437482F-52D9-218A-3A4C-8BF5AE5F4E0C}"/>
              </a:ext>
            </a:extLst>
          </p:cNvPr>
          <p:cNvSpPr>
            <a:spLocks noGrp="1"/>
          </p:cNvSpPr>
          <p:nvPr>
            <p:ph idx="1"/>
          </p:nvPr>
        </p:nvSpPr>
        <p:spPr>
          <a:xfrm>
            <a:off x="734291" y="1440873"/>
            <a:ext cx="10986654" cy="5195454"/>
          </a:xfrm>
        </p:spPr>
        <p:txBody>
          <a:bodyPr>
            <a:normAutofit/>
          </a:bodyPr>
          <a:lstStyle/>
          <a:p>
            <a:r>
              <a:rPr lang="en-US" sz="2100" b="1" dirty="0">
                <a:highlight>
                  <a:srgbClr val="FFFF00"/>
                </a:highlight>
              </a:rPr>
              <a:t>Targeted Retention Strategies for Older Age Groups: </a:t>
            </a:r>
            <a:r>
              <a:rPr lang="en-US" sz="2100" dirty="0"/>
              <a:t>Develop personalized offers or enhanced support for the 51-60 age group to address the high churn rate in this segment.</a:t>
            </a:r>
          </a:p>
          <a:p>
            <a:r>
              <a:rPr lang="en-US" sz="2100" b="1" dirty="0">
                <a:highlight>
                  <a:srgbClr val="FFFF00"/>
                </a:highlight>
              </a:rPr>
              <a:t>Financial Advisory for Low Credit Score Customers:</a:t>
            </a:r>
            <a:r>
              <a:rPr lang="en-US" sz="2100" b="1" dirty="0"/>
              <a:t> </a:t>
            </a:r>
            <a:r>
              <a:rPr lang="en-US" sz="2100" dirty="0"/>
              <a:t>Implement financial advisory services or targeted retention programs for customers with credit scores below 400 to mitigate churn.</a:t>
            </a:r>
          </a:p>
          <a:p>
            <a:r>
              <a:rPr lang="en-US" sz="2100" b="1" dirty="0">
                <a:highlight>
                  <a:srgbClr val="FFFF00"/>
                </a:highlight>
              </a:rPr>
              <a:t>Enhanced Value Proposition for High-Balance Customers:</a:t>
            </a:r>
            <a:r>
              <a:rPr lang="en-US" sz="2100" b="1" dirty="0"/>
              <a:t> </a:t>
            </a:r>
            <a:r>
              <a:rPr lang="en-US" sz="2100" dirty="0"/>
              <a:t>Provide exclusive benefits or premium services to customers with account balances over 200k to improve retention.</a:t>
            </a:r>
          </a:p>
          <a:p>
            <a:r>
              <a:rPr lang="en-US" sz="2100" b="1" dirty="0">
                <a:highlight>
                  <a:srgbClr val="FFFF00"/>
                </a:highlight>
              </a:rPr>
              <a:t>Investigate and Improve Low-Adoption Products:</a:t>
            </a:r>
            <a:r>
              <a:rPr lang="en-US" sz="2100" b="1" dirty="0"/>
              <a:t> </a:t>
            </a:r>
            <a:r>
              <a:rPr lang="en-US" sz="2100" dirty="0"/>
              <a:t>Assess the reasons for the low usage of Product 4 and explore enhancements or targeted marketing to boost its adoption.</a:t>
            </a:r>
          </a:p>
          <a:p>
            <a:r>
              <a:rPr lang="en-US" sz="2100" b="1" dirty="0">
                <a:highlight>
                  <a:srgbClr val="FFFF00"/>
                </a:highlight>
              </a:rPr>
              <a:t>Segmented Retention Programs Based on Age and Financial Profile: </a:t>
            </a:r>
            <a:r>
              <a:rPr lang="en-US" sz="2100" dirty="0"/>
              <a:t>Develop retention programs that address the needs of different age groups and financial segments to enhance overall engagement.</a:t>
            </a:r>
          </a:p>
        </p:txBody>
      </p:sp>
      <p:pic>
        <p:nvPicPr>
          <p:cNvPr id="8" name="Content Placeholder 4">
            <a:extLst>
              <a:ext uri="{FF2B5EF4-FFF2-40B4-BE49-F238E27FC236}">
                <a16:creationId xmlns="" xmlns:a16="http://schemas.microsoft.com/office/drawing/2014/main" id="{5638C6B5-D1F7-2134-454C-A74E03C9FBC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2133601" y="159331"/>
            <a:ext cx="1246909" cy="1164807"/>
          </a:xfrm>
          <a:prstGeom prst="rect">
            <a:avLst/>
          </a:prstGeom>
        </p:spPr>
      </p:pic>
    </p:spTree>
    <p:extLst>
      <p:ext uri="{BB962C8B-B14F-4D97-AF65-F5344CB8AC3E}">
        <p14:creationId xmlns:p14="http://schemas.microsoft.com/office/powerpoint/2010/main" val="344658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75A086-2640-29E4-B574-02AA065EB0F1}"/>
              </a:ext>
            </a:extLst>
          </p:cNvPr>
          <p:cNvSpPr>
            <a:spLocks noGrp="1"/>
          </p:cNvSpPr>
          <p:nvPr>
            <p:ph type="title"/>
          </p:nvPr>
        </p:nvSpPr>
        <p:spPr>
          <a:xfrm>
            <a:off x="623455" y="267287"/>
            <a:ext cx="4350327" cy="6493732"/>
          </a:xfrm>
        </p:spPr>
        <p:txBody>
          <a:bodyPr/>
          <a:lstStyle/>
          <a:p>
            <a:pPr algn="ctr"/>
            <a:r>
              <a:rPr lang="en-US" dirty="0"/>
              <a:t>Thank you</a:t>
            </a:r>
          </a:p>
        </p:txBody>
      </p:sp>
      <p:sp>
        <p:nvSpPr>
          <p:cNvPr id="3" name="Content Placeholder 2">
            <a:extLst>
              <a:ext uri="{FF2B5EF4-FFF2-40B4-BE49-F238E27FC236}">
                <a16:creationId xmlns="" xmlns:a16="http://schemas.microsoft.com/office/drawing/2014/main" id="{B896D85B-5DA8-1767-5B03-D2988AD9D12F}"/>
              </a:ext>
            </a:extLst>
          </p:cNvPr>
          <p:cNvSpPr>
            <a:spLocks noGrp="1"/>
          </p:cNvSpPr>
          <p:nvPr>
            <p:ph idx="1"/>
          </p:nvPr>
        </p:nvSpPr>
        <p:spPr>
          <a:xfrm>
            <a:off x="5237018" y="1842657"/>
            <a:ext cx="6400800" cy="3754581"/>
          </a:xfrm>
          <a:noFill/>
        </p:spPr>
        <p:txBody>
          <a:bodyPr>
            <a:normAutofit/>
          </a:bodyPr>
          <a:lstStyle/>
          <a:p>
            <a:pPr marL="0" indent="0" algn="ctr">
              <a:buNone/>
            </a:pPr>
            <a:r>
              <a:rPr lang="en-US" sz="2200" dirty="0"/>
              <a:t>As we wrap up this chapter of our journey, I want to express my gratitude for your time and attention. The insights and recommendations provided are based on a comprehensive analysis of customer churn data, with the aim of helping to improve customer retention and overall business performance. We appreciate your attention and look forward to any feedback or further discussions on how we can continue to enhance our strategies and achieve our goals together.</a:t>
            </a:r>
          </a:p>
        </p:txBody>
      </p:sp>
    </p:spTree>
    <p:extLst>
      <p:ext uri="{BB962C8B-B14F-4D97-AF65-F5344CB8AC3E}">
        <p14:creationId xmlns:p14="http://schemas.microsoft.com/office/powerpoint/2010/main" val="1963692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269</TotalTime>
  <Words>608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Bank Customer Churn Analysis:</vt:lpstr>
      <vt:lpstr>Hello!</vt:lpstr>
      <vt:lpstr>Objective:</vt:lpstr>
      <vt:lpstr>Outcomes</vt:lpstr>
      <vt:lpstr>Power Bi Report:</vt:lpstr>
      <vt:lpstr>PowerPoint Presentation</vt:lpstr>
      <vt:lpstr>Insights:</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Analysis:</dc:title>
  <dc:creator>Abhishek Kumar</dc:creator>
  <cp:lastModifiedBy>Microsoft account</cp:lastModifiedBy>
  <cp:revision>6</cp:revision>
  <dcterms:created xsi:type="dcterms:W3CDTF">2024-07-31T10:43:33Z</dcterms:created>
  <dcterms:modified xsi:type="dcterms:W3CDTF">2024-11-20T14:12:53Z</dcterms:modified>
</cp:coreProperties>
</file>