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89ACA2-B9C8-4227-B358-8CD0026D38BD}"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186664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304493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3534627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1631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296612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89ACA2-B9C8-4227-B358-8CD0026D38BD}" type="datetimeFigureOut">
              <a:rPr lang="en-IN" smtClean="0"/>
              <a:t>22-11-2024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466121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89ACA2-B9C8-4227-B358-8CD0026D38BD}" type="datetimeFigureOut">
              <a:rPr lang="en-IN" smtClean="0"/>
              <a:t>22-11-2024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3698525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9ACA2-B9C8-4227-B358-8CD0026D38BD}"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898275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9ACA2-B9C8-4227-B358-8CD0026D38BD}"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279246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9ACA2-B9C8-4227-B358-8CD0026D38BD}"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65550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9ACA2-B9C8-4227-B358-8CD0026D38BD}"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28118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9ACA2-B9C8-4227-B358-8CD0026D38BD}"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228345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9ACA2-B9C8-4227-B358-8CD0026D38BD}" type="datetimeFigureOut">
              <a:rPr lang="en-IN" smtClean="0"/>
              <a:t>22-11-2024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192091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89ACA2-B9C8-4227-B358-8CD0026D38BD}" type="datetimeFigureOut">
              <a:rPr lang="en-IN" smtClean="0"/>
              <a:t>22-11-2024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69779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9ACA2-B9C8-4227-B358-8CD0026D38BD}" type="datetimeFigureOut">
              <a:rPr lang="en-IN" smtClean="0"/>
              <a:t>22-11-2024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314375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14429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104319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A89ACA2-B9C8-4227-B358-8CD0026D38BD}" type="datetimeFigureOut">
              <a:rPr lang="en-IN" smtClean="0"/>
              <a:t>22-11-2024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CD6B09B-B963-48B2-BBEA-6A7FBCA5A702}" type="slidenum">
              <a:rPr lang="en-IN" smtClean="0"/>
              <a:t>‹#›</a:t>
            </a:fld>
            <a:endParaRPr lang="en-IN"/>
          </a:p>
        </p:txBody>
      </p:sp>
    </p:spTree>
    <p:extLst>
      <p:ext uri="{BB962C8B-B14F-4D97-AF65-F5344CB8AC3E}">
        <p14:creationId xmlns:p14="http://schemas.microsoft.com/office/powerpoint/2010/main" val="1226465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990E8CA-BF2D-6AFA-7F35-845FA4F10A85}"/>
              </a:ext>
            </a:extLst>
          </p:cNvPr>
          <p:cNvSpPr txBox="1"/>
          <p:nvPr/>
        </p:nvSpPr>
        <p:spPr>
          <a:xfrm>
            <a:off x="4618656" y="3197261"/>
            <a:ext cx="3163075" cy="584775"/>
          </a:xfrm>
          <a:prstGeom prst="rect">
            <a:avLst/>
          </a:prstGeom>
          <a:noFill/>
        </p:spPr>
        <p:txBody>
          <a:bodyPr wrap="square" rtlCol="0">
            <a:spAutoFit/>
          </a:bodyPr>
          <a:lstStyle/>
          <a:p>
            <a:r>
              <a:rPr lang="en-IN" sz="3200" b="1" dirty="0">
                <a:solidFill>
                  <a:srgbClr val="FFC000"/>
                </a:solidFill>
                <a:effectLst>
                  <a:outerShdw blurRad="38100" dist="38100" dir="2700000" algn="tl">
                    <a:srgbClr val="000000">
                      <a:alpha val="43137"/>
                    </a:srgbClr>
                  </a:outerShdw>
                </a:effectLst>
                <a:latin typeface="Arial Black" panose="020B0A04020102020204" pitchFamily="34" charset="0"/>
              </a:rPr>
              <a:t>PIZZA SALES</a:t>
            </a:r>
          </a:p>
        </p:txBody>
      </p:sp>
      <p:sp>
        <p:nvSpPr>
          <p:cNvPr id="7" name="TextBox 6">
            <a:extLst>
              <a:ext uri="{FF2B5EF4-FFF2-40B4-BE49-F238E27FC236}">
                <a16:creationId xmlns:a16="http://schemas.microsoft.com/office/drawing/2014/main" xmlns="" id="{0BB3B6DC-ABBE-0661-ED3D-5EBBA794399A}"/>
              </a:ext>
            </a:extLst>
          </p:cNvPr>
          <p:cNvSpPr txBox="1"/>
          <p:nvPr/>
        </p:nvSpPr>
        <p:spPr>
          <a:xfrm>
            <a:off x="4329405" y="3139750"/>
            <a:ext cx="3741575" cy="699796"/>
          </a:xfrm>
          <a:prstGeom prst="rect">
            <a:avLst/>
          </a:prstGeom>
          <a:noFill/>
          <a:ln w="28575">
            <a:solidFill>
              <a:schemeClr val="tx2"/>
            </a:solidFill>
          </a:ln>
          <a:effectLst>
            <a:innerShdw blurRad="114300">
              <a:prstClr val="black"/>
            </a:innerShdw>
          </a:effectLst>
        </p:spPr>
        <p:txBody>
          <a:bodyPr wrap="square" rtlCol="0">
            <a:spAutoFit/>
          </a:bodyPr>
          <a:lstStyle/>
          <a:p>
            <a:endParaRPr lang="en-IN" dirty="0"/>
          </a:p>
        </p:txBody>
      </p:sp>
    </p:spTree>
    <p:extLst>
      <p:ext uri="{BB962C8B-B14F-4D97-AF65-F5344CB8AC3E}">
        <p14:creationId xmlns:p14="http://schemas.microsoft.com/office/powerpoint/2010/main" val="399424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90672-FED5-7684-087B-EBF2BB6BFA4F}"/>
              </a:ext>
            </a:extLst>
          </p:cNvPr>
          <p:cNvSpPr>
            <a:spLocks noGrp="1"/>
          </p:cNvSpPr>
          <p:nvPr>
            <p:ph type="title"/>
          </p:nvPr>
        </p:nvSpPr>
        <p:spPr>
          <a:xfrm>
            <a:off x="0" y="96350"/>
            <a:ext cx="9556376" cy="746332"/>
          </a:xfrm>
        </p:spPr>
        <p:txBody>
          <a:bodyPr>
            <a:normAutofit/>
          </a:bodyPr>
          <a:lstStyle/>
          <a:p>
            <a:pPr marL="457200" indent="-457200" algn="l">
              <a:buFont typeface="Arial" panose="020B0604020202020204" pitchFamily="34" charset="0"/>
              <a:buChar char="•"/>
            </a:pPr>
            <a:r>
              <a:rPr lang="en-IN" sz="2800" dirty="0"/>
              <a:t>PROBLEM STATEMENT</a:t>
            </a:r>
          </a:p>
        </p:txBody>
      </p:sp>
      <p:sp>
        <p:nvSpPr>
          <p:cNvPr id="3" name="Content Placeholder 2">
            <a:extLst>
              <a:ext uri="{FF2B5EF4-FFF2-40B4-BE49-F238E27FC236}">
                <a16:creationId xmlns:a16="http://schemas.microsoft.com/office/drawing/2014/main" xmlns="" id="{D2A0923D-F789-75BA-0985-AC8477EED8F3}"/>
              </a:ext>
            </a:extLst>
          </p:cNvPr>
          <p:cNvSpPr>
            <a:spLocks noGrp="1"/>
          </p:cNvSpPr>
          <p:nvPr>
            <p:ph idx="1"/>
          </p:nvPr>
        </p:nvSpPr>
        <p:spPr>
          <a:xfrm>
            <a:off x="621494" y="2823883"/>
            <a:ext cx="10353762" cy="3191435"/>
          </a:xfrm>
        </p:spPr>
        <p:txBody>
          <a:bodyPr/>
          <a:lstStyle/>
          <a:p>
            <a:pPr marL="494100" indent="-457200">
              <a:buFont typeface="+mj-lt"/>
              <a:buAutoNum type="arabicPeriod"/>
            </a:pPr>
            <a:r>
              <a:rPr lang="en-IN" dirty="0">
                <a:solidFill>
                  <a:srgbClr val="FFC000"/>
                </a:solidFill>
              </a:rPr>
              <a:t>Total Revenue </a:t>
            </a:r>
            <a:r>
              <a:rPr lang="en-IN" dirty="0">
                <a:solidFill>
                  <a:schemeClr val="tx1"/>
                </a:solidFill>
              </a:rPr>
              <a:t>: The sum of the total price of all pizza orders.</a:t>
            </a:r>
          </a:p>
          <a:p>
            <a:pPr marL="494100" indent="-457200">
              <a:buFont typeface="+mj-lt"/>
              <a:buAutoNum type="arabicPeriod"/>
            </a:pPr>
            <a:r>
              <a:rPr lang="en-IN" dirty="0">
                <a:solidFill>
                  <a:srgbClr val="FFC000"/>
                </a:solidFill>
              </a:rPr>
              <a:t>Average Order value </a:t>
            </a:r>
            <a:r>
              <a:rPr lang="en-IN" dirty="0">
                <a:solidFill>
                  <a:schemeClr val="tx1"/>
                </a:solidFill>
              </a:rPr>
              <a:t>: The average amount spent per order, calculated by dividing the total revenue by the total number of orders.	</a:t>
            </a:r>
          </a:p>
          <a:p>
            <a:pPr marL="494100" indent="-457200">
              <a:buFont typeface="+mj-lt"/>
              <a:buAutoNum type="arabicPeriod"/>
            </a:pPr>
            <a:r>
              <a:rPr lang="en-IN" dirty="0">
                <a:solidFill>
                  <a:srgbClr val="FFC000"/>
                </a:solidFill>
              </a:rPr>
              <a:t>Total Pizza sold </a:t>
            </a:r>
            <a:r>
              <a:rPr lang="en-IN" dirty="0">
                <a:solidFill>
                  <a:schemeClr val="tx1"/>
                </a:solidFill>
              </a:rPr>
              <a:t>: The sum of the quantities of all pizzas sold.</a:t>
            </a:r>
          </a:p>
          <a:p>
            <a:pPr marL="494100" indent="-457200">
              <a:buFont typeface="+mj-lt"/>
              <a:buAutoNum type="arabicPeriod"/>
            </a:pPr>
            <a:r>
              <a:rPr lang="en-IN" dirty="0">
                <a:solidFill>
                  <a:srgbClr val="FFC000"/>
                </a:solidFill>
              </a:rPr>
              <a:t>Total Orders </a:t>
            </a:r>
            <a:r>
              <a:rPr lang="en-IN" dirty="0">
                <a:solidFill>
                  <a:schemeClr val="tx1"/>
                </a:solidFill>
              </a:rPr>
              <a:t>: The total number of order placed.</a:t>
            </a:r>
          </a:p>
          <a:p>
            <a:pPr marL="494100" indent="-457200">
              <a:buFont typeface="+mj-lt"/>
              <a:buAutoNum type="arabicPeriod"/>
            </a:pPr>
            <a:r>
              <a:rPr lang="en-IN" dirty="0">
                <a:solidFill>
                  <a:srgbClr val="FFC000"/>
                </a:solidFill>
              </a:rPr>
              <a:t>Average Pizzas Per Order </a:t>
            </a:r>
            <a:r>
              <a:rPr lang="en-IN" dirty="0">
                <a:solidFill>
                  <a:schemeClr val="tx1"/>
                </a:solidFill>
              </a:rPr>
              <a:t>: The average number of pizzas sold per order, calculated by dividing the total number of pizzas sold by the total number of orders.</a:t>
            </a:r>
          </a:p>
        </p:txBody>
      </p:sp>
      <p:sp>
        <p:nvSpPr>
          <p:cNvPr id="5" name="TextBox 4">
            <a:extLst>
              <a:ext uri="{FF2B5EF4-FFF2-40B4-BE49-F238E27FC236}">
                <a16:creationId xmlns:a16="http://schemas.microsoft.com/office/drawing/2014/main" xmlns="" id="{2DD89656-26B2-D510-5AEA-DC479014AE38}"/>
              </a:ext>
            </a:extLst>
          </p:cNvPr>
          <p:cNvSpPr txBox="1"/>
          <p:nvPr/>
        </p:nvSpPr>
        <p:spPr>
          <a:xfrm>
            <a:off x="621494" y="1037175"/>
            <a:ext cx="9233646" cy="1200329"/>
          </a:xfrm>
          <a:prstGeom prst="rect">
            <a:avLst/>
          </a:prstGeom>
          <a:noFill/>
        </p:spPr>
        <p:txBody>
          <a:bodyPr wrap="square" rtlCol="0">
            <a:spAutoFit/>
          </a:bodyPr>
          <a:lstStyle/>
          <a:p>
            <a:r>
              <a:rPr lang="en-IN" dirty="0">
                <a:solidFill>
                  <a:schemeClr val="accent1">
                    <a:lumMod val="60000"/>
                    <a:lumOff val="40000"/>
                  </a:schemeClr>
                </a:solidFill>
              </a:rPr>
              <a:t>KPI’s REQUIREMENT</a:t>
            </a:r>
          </a:p>
          <a:p>
            <a:endParaRPr lang="en-IN" dirty="0"/>
          </a:p>
          <a:p>
            <a:r>
              <a:rPr lang="en-IN" dirty="0"/>
              <a:t>We need to </a:t>
            </a:r>
            <a:r>
              <a:rPr lang="en-IN" dirty="0" err="1"/>
              <a:t>analyze</a:t>
            </a:r>
            <a:r>
              <a:rPr lang="en-IN" dirty="0"/>
              <a:t> key indicators for our pizza sales data to gain insights into our business performance, Specifically, we want to calculate the following metrics.</a:t>
            </a:r>
          </a:p>
        </p:txBody>
      </p:sp>
    </p:spTree>
    <p:extLst>
      <p:ext uri="{BB962C8B-B14F-4D97-AF65-F5344CB8AC3E}">
        <p14:creationId xmlns:p14="http://schemas.microsoft.com/office/powerpoint/2010/main" val="2112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BFEC1-0284-84DA-0052-347739711BEF}"/>
              </a:ext>
            </a:extLst>
          </p:cNvPr>
          <p:cNvSpPr>
            <a:spLocks noGrp="1"/>
          </p:cNvSpPr>
          <p:nvPr>
            <p:ph type="title"/>
          </p:nvPr>
        </p:nvSpPr>
        <p:spPr>
          <a:xfrm>
            <a:off x="218055" y="162339"/>
            <a:ext cx="10353762" cy="970450"/>
          </a:xfrm>
        </p:spPr>
        <p:txBody>
          <a:bodyPr>
            <a:normAutofit/>
          </a:bodyPr>
          <a:lstStyle/>
          <a:p>
            <a:pPr marL="742950" indent="-742950" algn="l">
              <a:buFont typeface="Arial" panose="020B0604020202020204" pitchFamily="34" charset="0"/>
              <a:buChar char="•"/>
            </a:pPr>
            <a:r>
              <a:rPr lang="en-IN" dirty="0">
                <a:latin typeface="Bahnschrift" panose="020B0502040204020203" pitchFamily="34" charset="0"/>
              </a:rPr>
              <a:t>Problem Statement</a:t>
            </a:r>
          </a:p>
        </p:txBody>
      </p:sp>
      <p:sp>
        <p:nvSpPr>
          <p:cNvPr id="4" name="TextBox 3">
            <a:extLst>
              <a:ext uri="{FF2B5EF4-FFF2-40B4-BE49-F238E27FC236}">
                <a16:creationId xmlns:a16="http://schemas.microsoft.com/office/drawing/2014/main" xmlns="" id="{4D77649A-CFEA-857E-F5A0-97B98BDB718B}"/>
              </a:ext>
            </a:extLst>
          </p:cNvPr>
          <p:cNvSpPr txBox="1"/>
          <p:nvPr/>
        </p:nvSpPr>
        <p:spPr>
          <a:xfrm>
            <a:off x="500270" y="1132789"/>
            <a:ext cx="10071547" cy="1107996"/>
          </a:xfrm>
          <a:prstGeom prst="rect">
            <a:avLst/>
          </a:prstGeom>
          <a:noFill/>
        </p:spPr>
        <p:txBody>
          <a:bodyPr wrap="square" rtlCol="0">
            <a:spAutoFit/>
          </a:bodyPr>
          <a:lstStyle/>
          <a:p>
            <a:r>
              <a:rPr lang="en-IN" sz="2400" dirty="0">
                <a:solidFill>
                  <a:srgbClr val="FFC000"/>
                </a:solidFill>
              </a:rPr>
              <a:t>CHARTS REQUIRMENT</a:t>
            </a:r>
          </a:p>
          <a:p>
            <a:endParaRPr lang="en-IN" sz="1400" dirty="0">
              <a:solidFill>
                <a:srgbClr val="FFC000"/>
              </a:solidFill>
            </a:endParaRPr>
          </a:p>
          <a:p>
            <a:r>
              <a:rPr lang="en-IN" sz="1400" dirty="0"/>
              <a:t>WE WOULD LIKE TO VISUALIZE VARIOUS ASPECT  OF OUR PIZZA SALES DATA TO GAIN INSIGHTS AND UNDERSTAND  KEY TRENDS. WE INDENTIFIED THE FOLLOWING REQUIRMENTS FOR CREATING CHARTS.</a:t>
            </a:r>
          </a:p>
        </p:txBody>
      </p:sp>
      <p:sp>
        <p:nvSpPr>
          <p:cNvPr id="5" name="TextBox 4">
            <a:extLst>
              <a:ext uri="{FF2B5EF4-FFF2-40B4-BE49-F238E27FC236}">
                <a16:creationId xmlns:a16="http://schemas.microsoft.com/office/drawing/2014/main" xmlns="" id="{BC30D71D-BAF1-5890-C340-BB11EFD0E8DF}"/>
              </a:ext>
            </a:extLst>
          </p:cNvPr>
          <p:cNvSpPr txBox="1"/>
          <p:nvPr/>
        </p:nvSpPr>
        <p:spPr>
          <a:xfrm>
            <a:off x="500270" y="2478168"/>
            <a:ext cx="10780643" cy="3247043"/>
          </a:xfrm>
          <a:prstGeom prst="rect">
            <a:avLst/>
          </a:prstGeom>
          <a:noFill/>
        </p:spPr>
        <p:txBody>
          <a:bodyPr wrap="square" rtlCol="0">
            <a:spAutoFit/>
          </a:bodyPr>
          <a:lstStyle/>
          <a:p>
            <a:r>
              <a:rPr lang="en-IN" sz="1600" dirty="0"/>
              <a:t> 1) </a:t>
            </a:r>
            <a:r>
              <a:rPr lang="en-IN" sz="1600" dirty="0">
                <a:solidFill>
                  <a:srgbClr val="FFFF00"/>
                </a:solidFill>
              </a:rPr>
              <a:t>DAILY TREND FOR TOTAL ORDERS </a:t>
            </a:r>
          </a:p>
          <a:p>
            <a:endParaRPr lang="en-IN" sz="1500" dirty="0"/>
          </a:p>
          <a:p>
            <a:r>
              <a:rPr lang="en-IN" sz="1500" dirty="0"/>
              <a:t>Create bar chart that displays the daily trend of total orders over specific time period. This chart will help us identify any patterns or fluctuations in order volumes on daily basis</a:t>
            </a:r>
          </a:p>
          <a:p>
            <a:endParaRPr lang="en-IN" sz="1600" dirty="0"/>
          </a:p>
          <a:p>
            <a:r>
              <a:rPr lang="en-IN" sz="1600" dirty="0"/>
              <a:t>2) </a:t>
            </a:r>
            <a:r>
              <a:rPr lang="en-IN" sz="1600" dirty="0">
                <a:solidFill>
                  <a:srgbClr val="FFFF00"/>
                </a:solidFill>
              </a:rPr>
              <a:t>MONTHLY TREND FOR TOTAL ORDERS</a:t>
            </a:r>
          </a:p>
          <a:p>
            <a:r>
              <a:rPr lang="en-IN" sz="1600" dirty="0"/>
              <a:t>Create a line chart that illustrates the hourly trend of total orders throughout the day. This chart will allow </a:t>
            </a:r>
            <a:r>
              <a:rPr lang="en-IN" sz="1600" dirty="0" err="1"/>
              <a:t>ua</a:t>
            </a:r>
            <a:r>
              <a:rPr lang="en-IN" sz="1600" dirty="0"/>
              <a:t> to identify peak hours or periods of high order activity.</a:t>
            </a:r>
          </a:p>
          <a:p>
            <a:endParaRPr lang="en-IN" sz="1600" dirty="0"/>
          </a:p>
          <a:p>
            <a:r>
              <a:rPr lang="en-IN" sz="1600" dirty="0"/>
              <a:t>3</a:t>
            </a:r>
            <a:r>
              <a:rPr lang="en-IN" sz="1600" dirty="0">
                <a:solidFill>
                  <a:srgbClr val="FFFF00"/>
                </a:solidFill>
              </a:rPr>
              <a:t>) PERCENTAGE OF SALES BY PIZZA CATEGORY</a:t>
            </a:r>
          </a:p>
          <a:p>
            <a:r>
              <a:rPr lang="en-IN" sz="1600" dirty="0"/>
              <a:t>Create a pie chart that shows the distribution of sales across different pizza categories. This chart will provide insights into the popularity of various pizza </a:t>
            </a:r>
            <a:r>
              <a:rPr lang="en-IN" sz="1600" dirty="0" err="1"/>
              <a:t>cateogories</a:t>
            </a:r>
            <a:r>
              <a:rPr lang="en-IN" sz="1600" dirty="0"/>
              <a:t> and their contribution to overall sales.</a:t>
            </a:r>
          </a:p>
          <a:p>
            <a:endParaRPr lang="en-IN" sz="1600" dirty="0"/>
          </a:p>
        </p:txBody>
      </p:sp>
    </p:spTree>
    <p:extLst>
      <p:ext uri="{BB962C8B-B14F-4D97-AF65-F5344CB8AC3E}">
        <p14:creationId xmlns:p14="http://schemas.microsoft.com/office/powerpoint/2010/main" val="10979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7EE28-01E4-2BCB-809D-E9D53A2C4376}"/>
              </a:ext>
            </a:extLst>
          </p:cNvPr>
          <p:cNvSpPr>
            <a:spLocks noGrp="1"/>
          </p:cNvSpPr>
          <p:nvPr>
            <p:ph type="title"/>
          </p:nvPr>
        </p:nvSpPr>
        <p:spPr>
          <a:xfrm>
            <a:off x="248903" y="143826"/>
            <a:ext cx="10353762" cy="970450"/>
          </a:xfrm>
        </p:spPr>
        <p:txBody>
          <a:bodyPr/>
          <a:lstStyle/>
          <a:p>
            <a:pPr algn="l"/>
            <a:r>
              <a:rPr lang="en-IN" dirty="0"/>
              <a:t>PROBLEM STATEMENT</a:t>
            </a:r>
          </a:p>
        </p:txBody>
      </p:sp>
      <p:sp>
        <p:nvSpPr>
          <p:cNvPr id="3" name="TextBox 2">
            <a:extLst>
              <a:ext uri="{FF2B5EF4-FFF2-40B4-BE49-F238E27FC236}">
                <a16:creationId xmlns:a16="http://schemas.microsoft.com/office/drawing/2014/main" xmlns="" id="{A799B9BD-399A-BB7C-D95F-491EFB022900}"/>
              </a:ext>
            </a:extLst>
          </p:cNvPr>
          <p:cNvSpPr txBox="1"/>
          <p:nvPr/>
        </p:nvSpPr>
        <p:spPr>
          <a:xfrm>
            <a:off x="880533" y="1254779"/>
            <a:ext cx="5435600" cy="369332"/>
          </a:xfrm>
          <a:prstGeom prst="rect">
            <a:avLst/>
          </a:prstGeom>
          <a:noFill/>
        </p:spPr>
        <p:txBody>
          <a:bodyPr wrap="square" rtlCol="0">
            <a:spAutoFit/>
          </a:bodyPr>
          <a:lstStyle/>
          <a:p>
            <a:r>
              <a:rPr lang="en-IN" dirty="0">
                <a:solidFill>
                  <a:srgbClr val="FFC000"/>
                </a:solidFill>
              </a:rPr>
              <a:t>CHARTS REQUIREMENT</a:t>
            </a:r>
          </a:p>
        </p:txBody>
      </p:sp>
      <p:sp>
        <p:nvSpPr>
          <p:cNvPr id="4" name="TextBox 3">
            <a:extLst>
              <a:ext uri="{FF2B5EF4-FFF2-40B4-BE49-F238E27FC236}">
                <a16:creationId xmlns:a16="http://schemas.microsoft.com/office/drawing/2014/main" xmlns="" id="{530C9BE2-7DBC-5B2B-7976-1355B18DC088}"/>
              </a:ext>
            </a:extLst>
          </p:cNvPr>
          <p:cNvSpPr txBox="1"/>
          <p:nvPr/>
        </p:nvSpPr>
        <p:spPr>
          <a:xfrm>
            <a:off x="880533" y="1984655"/>
            <a:ext cx="10353762" cy="4247317"/>
          </a:xfrm>
          <a:prstGeom prst="rect">
            <a:avLst/>
          </a:prstGeom>
          <a:noFill/>
        </p:spPr>
        <p:txBody>
          <a:bodyPr wrap="square" rtlCol="0">
            <a:spAutoFit/>
          </a:bodyPr>
          <a:lstStyle/>
          <a:p>
            <a:r>
              <a:rPr lang="en-IN" dirty="0"/>
              <a:t>4) </a:t>
            </a:r>
            <a:r>
              <a:rPr lang="en-IN" dirty="0">
                <a:solidFill>
                  <a:srgbClr val="FFFF00"/>
                </a:solidFill>
              </a:rPr>
              <a:t>PERCENTAGE OF SALES BY PIZZA SIZE</a:t>
            </a:r>
          </a:p>
          <a:p>
            <a:r>
              <a:rPr lang="en-IN" dirty="0"/>
              <a:t>Generate a pie chart that represents the percentage of sales attributed to different pizza sizes. This chart will help us understand customer preferences for pizza sizes and their impact on sales</a:t>
            </a:r>
          </a:p>
          <a:p>
            <a:endParaRPr lang="en-IN" dirty="0"/>
          </a:p>
          <a:p>
            <a:r>
              <a:rPr lang="en-IN" dirty="0"/>
              <a:t>5) </a:t>
            </a:r>
            <a:r>
              <a:rPr lang="en-IN" dirty="0">
                <a:solidFill>
                  <a:srgbClr val="FFFF00"/>
                </a:solidFill>
              </a:rPr>
              <a:t>TOTAL PIZZAS SOLD BY PIZZA CATEGORY</a:t>
            </a:r>
          </a:p>
          <a:p>
            <a:r>
              <a:rPr lang="en-IN" dirty="0"/>
              <a:t>Create a funnel chart that presents the total number of pizzas sold for each pizza category. This chart will allow us to compare the sales performance of different pizza categories.</a:t>
            </a:r>
          </a:p>
          <a:p>
            <a:endParaRPr lang="en-IN" dirty="0"/>
          </a:p>
          <a:p>
            <a:r>
              <a:rPr lang="en-IN" dirty="0"/>
              <a:t>6) </a:t>
            </a:r>
            <a:r>
              <a:rPr lang="en-IN" dirty="0">
                <a:solidFill>
                  <a:srgbClr val="FFFF00"/>
                </a:solidFill>
              </a:rPr>
              <a:t>TOP 5 BEST SELLERS BY TOTAL PIZZAS SOLD</a:t>
            </a:r>
          </a:p>
          <a:p>
            <a:r>
              <a:rPr lang="en-IN" dirty="0"/>
              <a:t>Create a bar chart highlighting the top 5 best-selling pizzas based on the total number of pizzas sold.</a:t>
            </a:r>
          </a:p>
          <a:p>
            <a:r>
              <a:rPr lang="en-IN" dirty="0"/>
              <a:t>This chart will help us identity the most popular pizza options</a:t>
            </a:r>
          </a:p>
          <a:p>
            <a:endParaRPr lang="en-IN" dirty="0"/>
          </a:p>
          <a:p>
            <a:r>
              <a:rPr lang="en-IN" dirty="0"/>
              <a:t>7) </a:t>
            </a:r>
            <a:r>
              <a:rPr lang="en-IN" dirty="0">
                <a:solidFill>
                  <a:srgbClr val="FFFF00"/>
                </a:solidFill>
              </a:rPr>
              <a:t>BOTTOM 5 WORST SELLERS BY TOTAL PIZZAS SOLD</a:t>
            </a:r>
          </a:p>
          <a:p>
            <a:r>
              <a:rPr lang="en-IN" dirty="0"/>
              <a:t>Create a bar chart showcasing the bottom 5 worst-selling pizzas based on the total number of pizzas sold.</a:t>
            </a:r>
          </a:p>
          <a:p>
            <a:r>
              <a:rPr lang="en-IN" dirty="0"/>
              <a:t>This chart will enable us to identify underperforming or less popular pizza options</a:t>
            </a:r>
          </a:p>
        </p:txBody>
      </p:sp>
    </p:spTree>
    <p:extLst>
      <p:ext uri="{BB962C8B-B14F-4D97-AF65-F5344CB8AC3E}">
        <p14:creationId xmlns:p14="http://schemas.microsoft.com/office/powerpoint/2010/main" val="3438356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1184</TotalTime>
  <Words>393</Words>
  <Application>Microsoft Office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Black</vt:lpstr>
      <vt:lpstr>Bahnschrift</vt:lpstr>
      <vt:lpstr>Calisto MT</vt:lpstr>
      <vt:lpstr>Trebuchet MS</vt:lpstr>
      <vt:lpstr>Wingdings 2</vt:lpstr>
      <vt:lpstr>Slate</vt:lpstr>
      <vt:lpstr>PowerPoint Presentation</vt:lpstr>
      <vt:lpstr>PROBLEM STATEMENT</vt:lpstr>
      <vt:lpstr>Problem Statement</vt:lpstr>
      <vt:lpstr>PROBLEM STATEMENT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Sanket Gawade</dc:creator>
  <cp:lastModifiedBy>Microsoft account</cp:lastModifiedBy>
  <cp:revision>9</cp:revision>
  <dcterms:created xsi:type="dcterms:W3CDTF">2023-11-07T07:46:23Z</dcterms:created>
  <dcterms:modified xsi:type="dcterms:W3CDTF">2024-11-22T13:10:12Z</dcterms:modified>
</cp:coreProperties>
</file>