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Montserrat" panose="02000505000000020004"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60c372264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60c372264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60c372264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60c37226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60c372264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60c372264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60c372264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60c372264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60c372264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60c372264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60c37226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d60c37226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d60c372264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d60c372264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60c372264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60c372264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39325" y="1496950"/>
            <a:ext cx="5411700" cy="227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000"/>
              <a:t>Oxy-Cure</a:t>
            </a:r>
            <a:endParaRPr sz="5000"/>
          </a:p>
        </p:txBody>
      </p:sp>
      <p:sp>
        <p:nvSpPr>
          <p:cNvPr id="135" name="Google Shape;135;p13"/>
          <p:cNvSpPr txBox="1">
            <a:spLocks noGrp="1"/>
          </p:cNvSpPr>
          <p:nvPr>
            <p:ph type="subTitle" idx="1"/>
          </p:nvPr>
        </p:nvSpPr>
        <p:spPr>
          <a:xfrm>
            <a:off x="6299750" y="3296525"/>
            <a:ext cx="2579100" cy="1242000"/>
          </a:xfrm>
          <a:prstGeom prst="rect">
            <a:avLst/>
          </a:prstGeom>
        </p:spPr>
        <p:txBody>
          <a:bodyPr spcFirstLastPara="1" wrap="square" lIns="91425" tIns="91425" rIns="91425" bIns="91425" anchor="t" anchorCtr="0">
            <a:normAutofit fontScale="32500" lnSpcReduction="10000"/>
          </a:bodyPr>
          <a:lstStyle/>
          <a:p>
            <a:pPr marL="0" marR="0" lvl="0" indent="0" algn="l" rtl="0">
              <a:lnSpc>
                <a:spcPct val="100000"/>
              </a:lnSpc>
              <a:spcBef>
                <a:spcPts val="0"/>
              </a:spcBef>
              <a:spcAft>
                <a:spcPts val="0"/>
              </a:spcAft>
              <a:buNone/>
            </a:pPr>
            <a:r>
              <a:rPr lang="en" sz="4384">
                <a:latin typeface="Montserrat"/>
                <a:ea typeface="Montserrat"/>
                <a:cs typeface="Montserrat"/>
                <a:sym typeface="Montserrat"/>
              </a:rPr>
              <a:t>Members:</a:t>
            </a:r>
            <a:br>
              <a:rPr lang="en" sz="4384">
                <a:latin typeface="Montserrat"/>
                <a:ea typeface="Montserrat"/>
                <a:cs typeface="Montserrat"/>
                <a:sym typeface="Montserrat"/>
              </a:rPr>
            </a:br>
            <a:r>
              <a:rPr lang="en" sz="4384">
                <a:latin typeface="Montserrat"/>
                <a:ea typeface="Montserrat"/>
                <a:cs typeface="Montserrat"/>
                <a:sym typeface="Montserrat"/>
              </a:rPr>
              <a:t>Gayathri Girish</a:t>
            </a:r>
            <a:endParaRPr sz="4384">
              <a:latin typeface="Montserrat"/>
              <a:ea typeface="Montserrat"/>
              <a:cs typeface="Montserrat"/>
              <a:sym typeface="Montserrat"/>
            </a:endParaRPr>
          </a:p>
          <a:p>
            <a:pPr marL="0" marR="0" lvl="0" indent="0" algn="l" rtl="0">
              <a:lnSpc>
                <a:spcPct val="100000"/>
              </a:lnSpc>
              <a:spcBef>
                <a:spcPts val="0"/>
              </a:spcBef>
              <a:spcAft>
                <a:spcPts val="0"/>
              </a:spcAft>
              <a:buNone/>
            </a:pPr>
            <a:r>
              <a:rPr lang="en" sz="4384">
                <a:latin typeface="Montserrat"/>
                <a:ea typeface="Montserrat"/>
                <a:cs typeface="Montserrat"/>
                <a:sym typeface="Montserrat"/>
              </a:rPr>
              <a:t>John Rohit Ernest</a:t>
            </a:r>
            <a:endParaRPr sz="4384">
              <a:latin typeface="Montserrat"/>
              <a:ea typeface="Montserrat"/>
              <a:cs typeface="Montserrat"/>
              <a:sym typeface="Montserrat"/>
            </a:endParaRPr>
          </a:p>
          <a:p>
            <a:pPr marL="0" marR="0" lvl="0" indent="0" algn="l" rtl="0">
              <a:lnSpc>
                <a:spcPct val="100000"/>
              </a:lnSpc>
              <a:spcBef>
                <a:spcPts val="0"/>
              </a:spcBef>
              <a:spcAft>
                <a:spcPts val="0"/>
              </a:spcAft>
              <a:buNone/>
            </a:pPr>
            <a:r>
              <a:rPr lang="en" sz="4384">
                <a:latin typeface="Montserrat"/>
                <a:ea typeface="Montserrat"/>
                <a:cs typeface="Montserrat"/>
                <a:sym typeface="Montserrat"/>
              </a:rPr>
              <a:t>Spandana Ponnathota</a:t>
            </a:r>
            <a:endParaRPr sz="4384">
              <a:latin typeface="Montserrat"/>
              <a:ea typeface="Montserrat"/>
              <a:cs typeface="Montserrat"/>
              <a:sym typeface="Montserrat"/>
            </a:endParaRPr>
          </a:p>
          <a:p>
            <a:pPr marL="0" marR="0" lvl="0" indent="0" algn="l" rtl="0">
              <a:lnSpc>
                <a:spcPct val="100000"/>
              </a:lnSpc>
              <a:spcBef>
                <a:spcPts val="0"/>
              </a:spcBef>
              <a:spcAft>
                <a:spcPts val="0"/>
              </a:spcAft>
              <a:buNone/>
            </a:pPr>
            <a:r>
              <a:rPr lang="en" sz="4384">
                <a:latin typeface="Montserrat"/>
                <a:ea typeface="Montserrat"/>
                <a:cs typeface="Montserrat"/>
                <a:sym typeface="Montserrat"/>
              </a:rPr>
              <a:t>Nitin Nataraj</a:t>
            </a:r>
            <a:r>
              <a:rPr lang="en"/>
              <a:t> </a:t>
            </a:r>
            <a:endParaRPr/>
          </a:p>
        </p:txBody>
      </p:sp>
      <p:pic>
        <p:nvPicPr>
          <p:cNvPr id="136" name="Google Shape;136;p13"/>
          <p:cNvPicPr preferRelativeResize="0"/>
          <p:nvPr/>
        </p:nvPicPr>
        <p:blipFill>
          <a:blip r:embed="rId3">
            <a:alphaModFix/>
          </a:blip>
          <a:stretch>
            <a:fillRect/>
          </a:stretch>
        </p:blipFill>
        <p:spPr>
          <a:xfrm>
            <a:off x="6770275" y="1182575"/>
            <a:ext cx="1638050" cy="1638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00"/>
              <a:t>Problem Statement</a:t>
            </a:r>
            <a:endParaRPr sz="2800"/>
          </a:p>
        </p:txBody>
      </p:sp>
      <p:sp>
        <p:nvSpPr>
          <p:cNvPr id="142" name="Google Shape;142;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marR="0" lvl="0" indent="0" algn="just" rtl="0">
              <a:lnSpc>
                <a:spcPct val="90000"/>
              </a:lnSpc>
              <a:spcBef>
                <a:spcPts val="0"/>
              </a:spcBef>
              <a:spcAft>
                <a:spcPts val="0"/>
              </a:spcAft>
              <a:buSzPts val="275"/>
              <a:buNone/>
            </a:pPr>
            <a:r>
              <a:rPr lang="en" sz="1550">
                <a:latin typeface="Montserrat"/>
                <a:ea typeface="Montserrat"/>
                <a:cs typeface="Montserrat"/>
                <a:sym typeface="Montserrat"/>
              </a:rPr>
              <a:t>Domain: Healthcare</a:t>
            </a:r>
            <a:endParaRPr sz="1550">
              <a:latin typeface="Montserrat"/>
              <a:ea typeface="Montserrat"/>
              <a:cs typeface="Montserrat"/>
              <a:sym typeface="Montserrat"/>
            </a:endParaRPr>
          </a:p>
          <a:p>
            <a:pPr marL="0" marR="0" lvl="0" indent="0" algn="just" rtl="0">
              <a:lnSpc>
                <a:spcPct val="90000"/>
              </a:lnSpc>
              <a:spcBef>
                <a:spcPts val="0"/>
              </a:spcBef>
              <a:spcAft>
                <a:spcPts val="0"/>
              </a:spcAft>
              <a:buSzPts val="275"/>
              <a:buNone/>
            </a:pPr>
            <a:endParaRPr sz="1550">
              <a:latin typeface="Montserrat"/>
              <a:ea typeface="Montserrat"/>
              <a:cs typeface="Montserrat"/>
              <a:sym typeface="Montserrat"/>
            </a:endParaRPr>
          </a:p>
          <a:p>
            <a:pPr marL="0" marR="0" lvl="0" indent="0" algn="just" rtl="0">
              <a:lnSpc>
                <a:spcPct val="90000"/>
              </a:lnSpc>
              <a:spcBef>
                <a:spcPts val="0"/>
              </a:spcBef>
              <a:spcAft>
                <a:spcPts val="0"/>
              </a:spcAft>
              <a:buSzPts val="275"/>
              <a:buNone/>
            </a:pPr>
            <a:r>
              <a:rPr lang="en" sz="1550">
                <a:latin typeface="Montserrat"/>
                <a:ea typeface="Montserrat"/>
                <a:cs typeface="Montserrat"/>
                <a:sym typeface="Montserrat"/>
              </a:rPr>
              <a:t>Statement: Conceive a solution that enables oxygen concentrator seekers (individuals) to connect with vendors and act as a bridge in the oxygen supply chain.  </a:t>
            </a:r>
            <a:endParaRPr sz="155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00"/>
              <a:t>Need</a:t>
            </a:r>
            <a:endParaRPr sz="2800"/>
          </a:p>
        </p:txBody>
      </p:sp>
      <p:sp>
        <p:nvSpPr>
          <p:cNvPr id="148" name="Google Shape;148;p15"/>
          <p:cNvSpPr txBox="1">
            <a:spLocks noGrp="1"/>
          </p:cNvSpPr>
          <p:nvPr>
            <p:ph type="body" idx="1"/>
          </p:nvPr>
        </p:nvSpPr>
        <p:spPr>
          <a:xfrm>
            <a:off x="1297500" y="1567550"/>
            <a:ext cx="5228700" cy="2911200"/>
          </a:xfrm>
          <a:prstGeom prst="rect">
            <a:avLst/>
          </a:prstGeom>
        </p:spPr>
        <p:txBody>
          <a:bodyPr spcFirstLastPara="1" wrap="square" lIns="91425" tIns="91425" rIns="91425" bIns="91425" anchor="t" anchorCtr="0">
            <a:normAutofit lnSpcReduction="10000"/>
          </a:bodyPr>
          <a:lstStyle/>
          <a:p>
            <a:pPr marL="0" marR="0" lvl="0" indent="0" algn="just" rtl="0">
              <a:lnSpc>
                <a:spcPct val="90000"/>
              </a:lnSpc>
              <a:spcBef>
                <a:spcPts val="0"/>
              </a:spcBef>
              <a:spcAft>
                <a:spcPts val="0"/>
              </a:spcAft>
              <a:buSzPts val="275"/>
              <a:buNone/>
            </a:pPr>
            <a:r>
              <a:rPr lang="en" sz="1550">
                <a:latin typeface="Montserrat"/>
                <a:ea typeface="Montserrat"/>
                <a:cs typeface="Montserrat"/>
                <a:sym typeface="Montserrat"/>
              </a:rPr>
              <a:t>People across India scrambled for life-saving oxygen supplies and patients lay dying outside hospitals as the capital recorded the equivalent of one death from COVID-19 every five minutes.</a:t>
            </a:r>
            <a:endParaRPr sz="1550">
              <a:latin typeface="Montserrat"/>
              <a:ea typeface="Montserrat"/>
              <a:cs typeface="Montserrat"/>
              <a:sym typeface="Montserrat"/>
            </a:endParaRPr>
          </a:p>
          <a:p>
            <a:pPr marL="0" marR="0" lvl="0" indent="0" algn="just" rtl="0">
              <a:lnSpc>
                <a:spcPct val="90000"/>
              </a:lnSpc>
              <a:spcBef>
                <a:spcPts val="0"/>
              </a:spcBef>
              <a:spcAft>
                <a:spcPts val="0"/>
              </a:spcAft>
              <a:buSzPts val="275"/>
              <a:buNone/>
            </a:pPr>
            <a:endParaRPr sz="1550">
              <a:latin typeface="Montserrat"/>
              <a:ea typeface="Montserrat"/>
              <a:cs typeface="Montserrat"/>
              <a:sym typeface="Montserrat"/>
            </a:endParaRPr>
          </a:p>
          <a:p>
            <a:pPr marL="0" marR="0" lvl="0" indent="0" algn="just" rtl="0">
              <a:lnSpc>
                <a:spcPct val="90000"/>
              </a:lnSpc>
              <a:spcBef>
                <a:spcPts val="0"/>
              </a:spcBef>
              <a:spcAft>
                <a:spcPts val="0"/>
              </a:spcAft>
              <a:buSzPts val="275"/>
              <a:buNone/>
            </a:pPr>
            <a:r>
              <a:rPr lang="en" sz="1550">
                <a:latin typeface="Montserrat"/>
                <a:ea typeface="Montserrat"/>
                <a:cs typeface="Montserrat"/>
                <a:sym typeface="Montserrat"/>
              </a:rPr>
              <a:t>For the second day running, the country’s overnight infection total was higher than ever recorded anywhere in the world since the pandemic began last year, at 332,730.</a:t>
            </a:r>
            <a:endParaRPr sz="1550">
              <a:latin typeface="Montserrat"/>
              <a:ea typeface="Montserrat"/>
              <a:cs typeface="Montserrat"/>
              <a:sym typeface="Montserrat"/>
            </a:endParaRPr>
          </a:p>
          <a:p>
            <a:pPr marL="0" marR="0" lvl="0" indent="0" algn="just" rtl="0">
              <a:lnSpc>
                <a:spcPct val="90000"/>
              </a:lnSpc>
              <a:spcBef>
                <a:spcPts val="0"/>
              </a:spcBef>
              <a:spcAft>
                <a:spcPts val="0"/>
              </a:spcAft>
              <a:buSzPts val="275"/>
              <a:buNone/>
            </a:pPr>
            <a:endParaRPr sz="1550">
              <a:latin typeface="Montserrat"/>
              <a:ea typeface="Montserrat"/>
              <a:cs typeface="Montserrat"/>
              <a:sym typeface="Montserrat"/>
            </a:endParaRPr>
          </a:p>
          <a:p>
            <a:pPr marL="0" marR="0" lvl="0" indent="0" algn="just" rtl="0">
              <a:lnSpc>
                <a:spcPct val="90000"/>
              </a:lnSpc>
              <a:spcBef>
                <a:spcPts val="0"/>
              </a:spcBef>
              <a:spcAft>
                <a:spcPts val="0"/>
              </a:spcAft>
              <a:buSzPts val="275"/>
              <a:buNone/>
            </a:pPr>
            <a:r>
              <a:rPr lang="en" sz="1550">
                <a:latin typeface="Montserrat"/>
                <a:ea typeface="Montserrat"/>
                <a:cs typeface="Montserrat"/>
                <a:sym typeface="Montserrat"/>
              </a:rPr>
              <a:t>India’s second wave has hit with such ferocity that hospitals are running out of oxygen, beds, and antiviral drugs. </a:t>
            </a:r>
            <a:r>
              <a:rPr lang="en" sz="900">
                <a:solidFill>
                  <a:srgbClr val="202124"/>
                </a:solidFill>
                <a:highlight>
                  <a:srgbClr val="FFFFFF"/>
                </a:highlight>
                <a:latin typeface="Roboto"/>
                <a:ea typeface="Roboto"/>
                <a:cs typeface="Roboto"/>
                <a:sym typeface="Roboto"/>
              </a:rPr>
              <a:t> </a:t>
            </a:r>
            <a:endParaRPr sz="1550">
              <a:latin typeface="Montserrat"/>
              <a:ea typeface="Montserrat"/>
              <a:cs typeface="Montserrat"/>
              <a:sym typeface="Montserrat"/>
            </a:endParaRPr>
          </a:p>
        </p:txBody>
      </p:sp>
      <p:pic>
        <p:nvPicPr>
          <p:cNvPr id="149" name="Google Shape;149;p15"/>
          <p:cNvPicPr preferRelativeResize="0"/>
          <p:nvPr/>
        </p:nvPicPr>
        <p:blipFill>
          <a:blip r:embed="rId3">
            <a:alphaModFix/>
          </a:blip>
          <a:stretch>
            <a:fillRect/>
          </a:stretch>
        </p:blipFill>
        <p:spPr>
          <a:xfrm>
            <a:off x="6760712" y="1622875"/>
            <a:ext cx="1814836" cy="2911200"/>
          </a:xfrm>
          <a:prstGeom prst="rect">
            <a:avLst/>
          </a:prstGeom>
          <a:noFill/>
          <a:ln>
            <a:noFill/>
          </a:ln>
        </p:spPr>
      </p:pic>
      <p:sp>
        <p:nvSpPr>
          <p:cNvPr id="150" name="Google Shape;150;p15"/>
          <p:cNvSpPr txBox="1"/>
          <p:nvPr/>
        </p:nvSpPr>
        <p:spPr>
          <a:xfrm>
            <a:off x="7092925" y="4534075"/>
            <a:ext cx="1786800" cy="3618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sz="1150">
                <a:solidFill>
                  <a:schemeClr val="lt1"/>
                </a:solidFill>
                <a:latin typeface="Montserrat"/>
                <a:ea typeface="Montserrat"/>
                <a:cs typeface="Montserrat"/>
                <a:sym typeface="Montserrat"/>
              </a:rPr>
              <a:t>News Clipping</a:t>
            </a:r>
            <a:endParaRPr sz="10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SOLUTION</a:t>
            </a:r>
            <a:endParaRPr/>
          </a:p>
        </p:txBody>
      </p:sp>
      <p:sp>
        <p:nvSpPr>
          <p:cNvPr id="156" name="Google Shape;156;p16"/>
          <p:cNvSpPr txBox="1">
            <a:spLocks noGrp="1"/>
          </p:cNvSpPr>
          <p:nvPr>
            <p:ph type="body" idx="1"/>
          </p:nvPr>
        </p:nvSpPr>
        <p:spPr>
          <a:xfrm>
            <a:off x="1297500" y="1195450"/>
            <a:ext cx="7038900" cy="3283200"/>
          </a:xfrm>
          <a:prstGeom prst="rect">
            <a:avLst/>
          </a:prstGeom>
        </p:spPr>
        <p:txBody>
          <a:bodyPr spcFirstLastPara="1" wrap="square" lIns="91425" tIns="91425" rIns="91425" bIns="91425" anchor="t" anchorCtr="0">
            <a:normAutofit fontScale="25000" lnSpcReduction="20000"/>
          </a:bodyPr>
          <a:lstStyle/>
          <a:p>
            <a:pPr marL="0" marR="0" lvl="0" indent="0" algn="just" rtl="0">
              <a:lnSpc>
                <a:spcPct val="90000"/>
              </a:lnSpc>
              <a:spcBef>
                <a:spcPts val="0"/>
              </a:spcBef>
              <a:spcAft>
                <a:spcPts val="0"/>
              </a:spcAft>
              <a:buClr>
                <a:srgbClr val="000000"/>
              </a:buClr>
              <a:buSzPts val="100"/>
              <a:buFont typeface="Arial"/>
              <a:buNone/>
            </a:pPr>
            <a:r>
              <a:rPr lang="en" sz="6104">
                <a:latin typeface="Montserrat"/>
                <a:ea typeface="Montserrat"/>
                <a:cs typeface="Montserrat"/>
                <a:sym typeface="Montserrat"/>
              </a:rPr>
              <a:t>A typical hospital meets its medical oxygen in 3 ways.</a:t>
            </a:r>
            <a:endParaRPr sz="6104">
              <a:latin typeface="Montserrat"/>
              <a:ea typeface="Montserrat"/>
              <a:cs typeface="Montserrat"/>
              <a:sym typeface="Montserrat"/>
            </a:endParaRPr>
          </a:p>
          <a:p>
            <a:pPr marL="0" marR="0" lvl="0" indent="0" algn="just" rtl="0">
              <a:lnSpc>
                <a:spcPct val="90000"/>
              </a:lnSpc>
              <a:spcBef>
                <a:spcPts val="0"/>
              </a:spcBef>
              <a:spcAft>
                <a:spcPts val="0"/>
              </a:spcAft>
              <a:buClr>
                <a:srgbClr val="000000"/>
              </a:buClr>
              <a:buSzPts val="100"/>
              <a:buFont typeface="Arial"/>
              <a:buNone/>
            </a:pPr>
            <a:endParaRPr sz="6104">
              <a:latin typeface="Montserrat"/>
              <a:ea typeface="Montserrat"/>
              <a:cs typeface="Montserrat"/>
              <a:sym typeface="Montserrat"/>
            </a:endParaRPr>
          </a:p>
          <a:p>
            <a:pPr marL="457200" marR="0" lvl="0" indent="-325508" algn="just" rtl="0">
              <a:lnSpc>
                <a:spcPct val="115000"/>
              </a:lnSpc>
              <a:spcBef>
                <a:spcPts val="0"/>
              </a:spcBef>
              <a:spcAft>
                <a:spcPts val="0"/>
              </a:spcAft>
              <a:buSzPct val="100000"/>
              <a:buFont typeface="Montserrat"/>
              <a:buAutoNum type="arabicPeriod"/>
            </a:pPr>
            <a:r>
              <a:rPr lang="en" sz="6104">
                <a:latin typeface="Montserrat"/>
                <a:ea typeface="Montserrat"/>
                <a:cs typeface="Montserrat"/>
                <a:sym typeface="Montserrat"/>
              </a:rPr>
              <a:t>Liquid oxygen tankers - ideal for large hospitals</a:t>
            </a:r>
            <a:endParaRPr sz="6104">
              <a:latin typeface="Montserrat"/>
              <a:ea typeface="Montserrat"/>
              <a:cs typeface="Montserrat"/>
              <a:sym typeface="Montserrat"/>
            </a:endParaRPr>
          </a:p>
          <a:p>
            <a:pPr marL="457200" marR="0" lvl="0" indent="-325508" algn="just" rtl="0">
              <a:lnSpc>
                <a:spcPct val="115000"/>
              </a:lnSpc>
              <a:spcBef>
                <a:spcPts val="0"/>
              </a:spcBef>
              <a:spcAft>
                <a:spcPts val="0"/>
              </a:spcAft>
              <a:buSzPct val="100000"/>
              <a:buFont typeface="Montserrat"/>
              <a:buAutoNum type="arabicPeriod"/>
            </a:pPr>
            <a:r>
              <a:rPr lang="en" sz="6104">
                <a:latin typeface="Montserrat"/>
                <a:ea typeface="Montserrat"/>
                <a:cs typeface="Montserrat"/>
                <a:sym typeface="Montserrat"/>
              </a:rPr>
              <a:t>Oxygen cylinders - a solution for midscale hospitals</a:t>
            </a:r>
            <a:endParaRPr sz="6104">
              <a:latin typeface="Montserrat"/>
              <a:ea typeface="Montserrat"/>
              <a:cs typeface="Montserrat"/>
              <a:sym typeface="Montserrat"/>
            </a:endParaRPr>
          </a:p>
          <a:p>
            <a:pPr marL="457200" marR="0" lvl="0" indent="-325508" algn="just" rtl="0">
              <a:lnSpc>
                <a:spcPct val="115000"/>
              </a:lnSpc>
              <a:spcBef>
                <a:spcPts val="0"/>
              </a:spcBef>
              <a:spcAft>
                <a:spcPts val="0"/>
              </a:spcAft>
              <a:buSzPct val="100000"/>
              <a:buFont typeface="Montserrat"/>
              <a:buAutoNum type="arabicPeriod"/>
            </a:pPr>
            <a:r>
              <a:rPr lang="en" sz="6104">
                <a:latin typeface="Montserrat"/>
                <a:ea typeface="Montserrat"/>
                <a:cs typeface="Montserrat"/>
                <a:sym typeface="Montserrat"/>
              </a:rPr>
              <a:t>Oxygen concentrators - small hospitals or personal use at home. It is onsite production and does not depend on a 3rd party, once it is set up.</a:t>
            </a:r>
            <a:endParaRPr sz="6104">
              <a:latin typeface="Montserrat"/>
              <a:ea typeface="Montserrat"/>
              <a:cs typeface="Montserrat"/>
              <a:sym typeface="Montserrat"/>
            </a:endParaRPr>
          </a:p>
          <a:p>
            <a:pPr marL="0" marR="0" lvl="0" indent="0" algn="just" rtl="0">
              <a:lnSpc>
                <a:spcPct val="90000"/>
              </a:lnSpc>
              <a:spcBef>
                <a:spcPts val="0"/>
              </a:spcBef>
              <a:spcAft>
                <a:spcPts val="0"/>
              </a:spcAft>
              <a:buNone/>
            </a:pPr>
            <a:endParaRPr sz="6104">
              <a:latin typeface="Montserrat"/>
              <a:ea typeface="Montserrat"/>
              <a:cs typeface="Montserrat"/>
              <a:sym typeface="Montserrat"/>
            </a:endParaRPr>
          </a:p>
          <a:p>
            <a:pPr marL="0" marR="0" lvl="0" indent="0" algn="just" rtl="0">
              <a:lnSpc>
                <a:spcPct val="90000"/>
              </a:lnSpc>
              <a:spcBef>
                <a:spcPts val="0"/>
              </a:spcBef>
              <a:spcAft>
                <a:spcPts val="0"/>
              </a:spcAft>
              <a:buNone/>
            </a:pPr>
            <a:r>
              <a:rPr lang="en" sz="6104">
                <a:latin typeface="Montserrat"/>
                <a:ea typeface="Montserrat"/>
                <a:cs typeface="Montserrat"/>
                <a:sym typeface="Montserrat"/>
              </a:rPr>
              <a:t>We are very much focused on oxygen concentrators which could turn out to be a lifesaver.</a:t>
            </a:r>
            <a:endParaRPr sz="6104">
              <a:latin typeface="Montserrat"/>
              <a:ea typeface="Montserrat"/>
              <a:cs typeface="Montserrat"/>
              <a:sym typeface="Montserrat"/>
            </a:endParaRPr>
          </a:p>
          <a:p>
            <a:pPr marL="0" marR="0" lvl="0" indent="0" algn="just" rtl="0">
              <a:lnSpc>
                <a:spcPct val="90000"/>
              </a:lnSpc>
              <a:spcBef>
                <a:spcPts val="0"/>
              </a:spcBef>
              <a:spcAft>
                <a:spcPts val="0"/>
              </a:spcAft>
              <a:buNone/>
            </a:pPr>
            <a:endParaRPr sz="6104">
              <a:latin typeface="Montserrat"/>
              <a:ea typeface="Montserrat"/>
              <a:cs typeface="Montserrat"/>
              <a:sym typeface="Montserrat"/>
            </a:endParaRPr>
          </a:p>
          <a:p>
            <a:pPr marL="0" marR="0" lvl="0" indent="0" algn="just" rtl="0">
              <a:lnSpc>
                <a:spcPct val="90000"/>
              </a:lnSpc>
              <a:spcBef>
                <a:spcPts val="0"/>
              </a:spcBef>
              <a:spcAft>
                <a:spcPts val="0"/>
              </a:spcAft>
              <a:buNone/>
            </a:pPr>
            <a:endParaRPr sz="6104">
              <a:latin typeface="Montserrat"/>
              <a:ea typeface="Montserrat"/>
              <a:cs typeface="Montserrat"/>
              <a:sym typeface="Montserrat"/>
            </a:endParaRPr>
          </a:p>
          <a:p>
            <a:pPr marL="0" marR="0" lvl="0" indent="0" algn="just" rtl="0">
              <a:lnSpc>
                <a:spcPct val="90000"/>
              </a:lnSpc>
              <a:spcBef>
                <a:spcPts val="0"/>
              </a:spcBef>
              <a:spcAft>
                <a:spcPts val="0"/>
              </a:spcAft>
              <a:buClr>
                <a:srgbClr val="000000"/>
              </a:buClr>
              <a:buSzPts val="100"/>
              <a:buFont typeface="Arial"/>
              <a:buNone/>
            </a:pPr>
            <a:r>
              <a:rPr lang="en" sz="6104">
                <a:latin typeface="Montserrat"/>
                <a:ea typeface="Montserrat"/>
                <a:cs typeface="Montserrat"/>
                <a:sym typeface="Montserrat"/>
              </a:rPr>
              <a:t>We aim to bridge the oxygen concentrator supply chain gap by designing an app capable of connecting vendors to seekers.</a:t>
            </a:r>
            <a:endParaRPr sz="6104">
              <a:latin typeface="Montserrat"/>
              <a:ea typeface="Montserrat"/>
              <a:cs typeface="Montserrat"/>
              <a:sym typeface="Montserrat"/>
            </a:endParaRPr>
          </a:p>
          <a:p>
            <a:pPr marL="0" marR="0" lvl="0" indent="0" algn="just" rtl="0">
              <a:lnSpc>
                <a:spcPct val="90000"/>
              </a:lnSpc>
              <a:spcBef>
                <a:spcPts val="0"/>
              </a:spcBef>
              <a:spcAft>
                <a:spcPts val="0"/>
              </a:spcAft>
              <a:buClr>
                <a:srgbClr val="000000"/>
              </a:buClr>
              <a:buSzPts val="100"/>
              <a:buFont typeface="Arial"/>
              <a:buNone/>
            </a:pPr>
            <a:endParaRPr sz="6104">
              <a:latin typeface="Montserrat"/>
              <a:ea typeface="Montserrat"/>
              <a:cs typeface="Montserrat"/>
              <a:sym typeface="Montserrat"/>
            </a:endParaRPr>
          </a:p>
          <a:p>
            <a:pPr marL="0" marR="0" lvl="0" indent="0" algn="just" rtl="0">
              <a:lnSpc>
                <a:spcPct val="90000"/>
              </a:lnSpc>
              <a:spcBef>
                <a:spcPts val="0"/>
              </a:spcBef>
              <a:spcAft>
                <a:spcPts val="0"/>
              </a:spcAft>
              <a:buClr>
                <a:srgbClr val="000000"/>
              </a:buClr>
              <a:buSzPts val="100"/>
              <a:buFont typeface="Arial"/>
              <a:buNone/>
            </a:pPr>
            <a:endParaRPr sz="6104">
              <a:latin typeface="Montserrat"/>
              <a:ea typeface="Montserrat"/>
              <a:cs typeface="Montserrat"/>
              <a:sym typeface="Montserrat"/>
            </a:endParaRPr>
          </a:p>
          <a:p>
            <a:pPr marL="0" marR="0" lvl="0" indent="0" algn="just" rtl="0">
              <a:lnSpc>
                <a:spcPct val="90000"/>
              </a:lnSpc>
              <a:spcBef>
                <a:spcPts val="0"/>
              </a:spcBef>
              <a:spcAft>
                <a:spcPts val="0"/>
              </a:spcAft>
              <a:buClr>
                <a:srgbClr val="000000"/>
              </a:buClr>
              <a:buSzPts val="100"/>
              <a:buFont typeface="Arial"/>
              <a:buNone/>
            </a:pPr>
            <a:endParaRPr sz="6104">
              <a:latin typeface="Montserrat"/>
              <a:ea typeface="Montserrat"/>
              <a:cs typeface="Montserrat"/>
              <a:sym typeface="Montserrat"/>
            </a:endParaRPr>
          </a:p>
          <a:p>
            <a:pPr marL="0" marR="0" lvl="0" indent="0" algn="just" rtl="0">
              <a:lnSpc>
                <a:spcPct val="90000"/>
              </a:lnSpc>
              <a:spcBef>
                <a:spcPts val="0"/>
              </a:spcBef>
              <a:spcAft>
                <a:spcPts val="0"/>
              </a:spcAft>
              <a:buClr>
                <a:srgbClr val="000000"/>
              </a:buClr>
              <a:buSzPts val="100"/>
              <a:buFont typeface="Arial"/>
              <a:buNone/>
            </a:pPr>
            <a:endParaRPr sz="6104">
              <a:latin typeface="Montserrat"/>
              <a:ea typeface="Montserrat"/>
              <a:cs typeface="Montserrat"/>
              <a:sym typeface="Montserrat"/>
            </a:endParaRPr>
          </a:p>
          <a:p>
            <a:pPr marL="0" marR="0" lvl="0" indent="0" algn="just" rtl="0">
              <a:lnSpc>
                <a:spcPct val="90000"/>
              </a:lnSpc>
              <a:spcBef>
                <a:spcPts val="0"/>
              </a:spcBef>
              <a:spcAft>
                <a:spcPts val="0"/>
              </a:spcAft>
              <a:buClr>
                <a:srgbClr val="000000"/>
              </a:buClr>
              <a:buSzPts val="100"/>
              <a:buFont typeface="Arial"/>
              <a:buNone/>
            </a:pPr>
            <a:endParaRPr sz="6104">
              <a:latin typeface="Montserrat"/>
              <a:ea typeface="Montserrat"/>
              <a:cs typeface="Montserrat"/>
              <a:sym typeface="Montserrat"/>
            </a:endParaRPr>
          </a:p>
          <a:p>
            <a:pPr marL="0" marR="0" lvl="0" indent="0" algn="just" rtl="0">
              <a:lnSpc>
                <a:spcPct val="90000"/>
              </a:lnSpc>
              <a:spcBef>
                <a:spcPts val="0"/>
              </a:spcBef>
              <a:spcAft>
                <a:spcPts val="0"/>
              </a:spcAft>
              <a:buClr>
                <a:srgbClr val="000000"/>
              </a:buClr>
              <a:buSzPts val="100"/>
              <a:buFont typeface="Arial"/>
              <a:buNone/>
            </a:pPr>
            <a:endParaRPr sz="1350">
              <a:latin typeface="Montserrat"/>
              <a:ea typeface="Montserrat"/>
              <a:cs typeface="Montserrat"/>
              <a:sym typeface="Montserrat"/>
            </a:endParaRPr>
          </a:p>
          <a:p>
            <a:pPr marL="0" marR="0" lvl="0" indent="0" algn="just" rtl="0">
              <a:lnSpc>
                <a:spcPct val="90000"/>
              </a:lnSpc>
              <a:spcBef>
                <a:spcPts val="0"/>
              </a:spcBef>
              <a:spcAft>
                <a:spcPts val="0"/>
              </a:spcAft>
              <a:buNone/>
            </a:pPr>
            <a:endParaRPr sz="135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Tech Stack</a:t>
            </a:r>
            <a:endParaRPr/>
          </a:p>
        </p:txBody>
      </p:sp>
      <p:sp>
        <p:nvSpPr>
          <p:cNvPr id="162" name="Google Shape;162;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None/>
            </a:pPr>
            <a:r>
              <a:rPr lang="en" sz="1450">
                <a:latin typeface="Montserrat"/>
                <a:ea typeface="Montserrat"/>
                <a:cs typeface="Montserrat"/>
                <a:sym typeface="Montserrat"/>
              </a:rPr>
              <a:t>IDE : Android Studio</a:t>
            </a:r>
            <a:endParaRPr sz="1450">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275"/>
              <a:buFont typeface="Arial"/>
              <a:buNone/>
            </a:pPr>
            <a:endParaRPr sz="1450">
              <a:latin typeface="Montserrat"/>
              <a:ea typeface="Montserrat"/>
              <a:cs typeface="Montserrat"/>
              <a:sym typeface="Montserrat"/>
            </a:endParaRPr>
          </a:p>
          <a:p>
            <a:pPr marL="0" marR="0" lvl="0" indent="0" algn="just" rtl="0">
              <a:lnSpc>
                <a:spcPct val="100000"/>
              </a:lnSpc>
              <a:spcBef>
                <a:spcPts val="0"/>
              </a:spcBef>
              <a:spcAft>
                <a:spcPts val="0"/>
              </a:spcAft>
              <a:buNone/>
            </a:pPr>
            <a:r>
              <a:rPr lang="en" sz="1450">
                <a:latin typeface="Montserrat"/>
                <a:ea typeface="Montserrat"/>
                <a:cs typeface="Montserrat"/>
                <a:sym typeface="Montserrat"/>
              </a:rPr>
              <a:t>SDK: Flutter</a:t>
            </a:r>
            <a:endParaRPr sz="1450">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275"/>
              <a:buFont typeface="Arial"/>
              <a:buNone/>
            </a:pPr>
            <a:endParaRPr sz="1450">
              <a:latin typeface="Montserrat"/>
              <a:ea typeface="Montserrat"/>
              <a:cs typeface="Montserrat"/>
              <a:sym typeface="Montserrat"/>
            </a:endParaRPr>
          </a:p>
          <a:p>
            <a:pPr marL="0" marR="0" lvl="0" indent="0" algn="just" rtl="0">
              <a:lnSpc>
                <a:spcPct val="100000"/>
              </a:lnSpc>
              <a:spcBef>
                <a:spcPts val="0"/>
              </a:spcBef>
              <a:spcAft>
                <a:spcPts val="0"/>
              </a:spcAft>
              <a:buNone/>
            </a:pPr>
            <a:r>
              <a:rPr lang="en" sz="1450">
                <a:latin typeface="Montserrat"/>
                <a:ea typeface="Montserrat"/>
                <a:cs typeface="Montserrat"/>
                <a:sym typeface="Montserrat"/>
              </a:rPr>
              <a:t>Programming Language: Dart</a:t>
            </a:r>
            <a:endParaRPr sz="1450">
              <a:latin typeface="Montserrat"/>
              <a:ea typeface="Montserrat"/>
              <a:cs typeface="Montserrat"/>
              <a:sym typeface="Montserrat"/>
            </a:endParaRPr>
          </a:p>
          <a:p>
            <a:pPr marL="0" marR="0" lvl="0" indent="0" algn="just" rtl="0">
              <a:lnSpc>
                <a:spcPct val="100000"/>
              </a:lnSpc>
              <a:spcBef>
                <a:spcPts val="0"/>
              </a:spcBef>
              <a:spcAft>
                <a:spcPts val="0"/>
              </a:spcAft>
              <a:buNone/>
            </a:pPr>
            <a:endParaRPr sz="1450">
              <a:latin typeface="Montserrat"/>
              <a:ea typeface="Montserrat"/>
              <a:cs typeface="Montserrat"/>
              <a:sym typeface="Montserrat"/>
            </a:endParaRPr>
          </a:p>
          <a:p>
            <a:pPr marL="0" marR="0" lvl="0" indent="0" algn="just" rtl="0">
              <a:lnSpc>
                <a:spcPct val="100000"/>
              </a:lnSpc>
              <a:spcBef>
                <a:spcPts val="0"/>
              </a:spcBef>
              <a:spcAft>
                <a:spcPts val="0"/>
              </a:spcAft>
              <a:buNone/>
            </a:pPr>
            <a:r>
              <a:rPr lang="en" sz="1450">
                <a:latin typeface="Montserrat"/>
                <a:ea typeface="Montserrat"/>
                <a:cs typeface="Montserrat"/>
                <a:sym typeface="Montserrat"/>
              </a:rPr>
              <a:t>Database: NoSQL hosted on Firebase</a:t>
            </a:r>
            <a:endParaRPr sz="1450">
              <a:latin typeface="Montserrat"/>
              <a:ea typeface="Montserrat"/>
              <a:cs typeface="Montserrat"/>
              <a:sym typeface="Montserrat"/>
            </a:endParaRPr>
          </a:p>
          <a:p>
            <a:pPr marL="0" marR="0" lvl="0" indent="0" algn="just" rtl="0">
              <a:lnSpc>
                <a:spcPct val="100000"/>
              </a:lnSpc>
              <a:spcBef>
                <a:spcPts val="0"/>
              </a:spcBef>
              <a:spcAft>
                <a:spcPts val="0"/>
              </a:spcAft>
              <a:buNone/>
            </a:pPr>
            <a:endParaRPr sz="1450">
              <a:latin typeface="Montserrat"/>
              <a:ea typeface="Montserrat"/>
              <a:cs typeface="Montserrat"/>
              <a:sym typeface="Montserrat"/>
            </a:endParaRPr>
          </a:p>
          <a:p>
            <a:pPr marL="0" marR="0" lvl="0" indent="0" algn="just" rtl="0">
              <a:lnSpc>
                <a:spcPct val="100000"/>
              </a:lnSpc>
              <a:spcBef>
                <a:spcPts val="0"/>
              </a:spcBef>
              <a:spcAft>
                <a:spcPts val="0"/>
              </a:spcAft>
              <a:buNone/>
            </a:pPr>
            <a:r>
              <a:rPr lang="en" sz="1450">
                <a:latin typeface="Montserrat"/>
                <a:ea typeface="Montserrat"/>
                <a:cs typeface="Montserrat"/>
                <a:sym typeface="Montserrat"/>
              </a:rPr>
              <a:t>Platform: Android, iOS</a:t>
            </a:r>
            <a:endParaRPr sz="1450">
              <a:latin typeface="Montserrat"/>
              <a:ea typeface="Montserrat"/>
              <a:cs typeface="Montserrat"/>
              <a:sym typeface="Montserrat"/>
            </a:endParaRPr>
          </a:p>
          <a:p>
            <a:pPr marL="0" marR="0" lvl="0" indent="0" algn="just" rtl="0">
              <a:lnSpc>
                <a:spcPct val="100000"/>
              </a:lnSpc>
              <a:spcBef>
                <a:spcPts val="0"/>
              </a:spcBef>
              <a:spcAft>
                <a:spcPts val="0"/>
              </a:spcAft>
              <a:buNone/>
            </a:pPr>
            <a:endParaRPr sz="1450">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275"/>
              <a:buFont typeface="Arial"/>
              <a:buNone/>
            </a:pPr>
            <a:endParaRPr sz="1450">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275"/>
              <a:buFont typeface="Arial"/>
              <a:buNone/>
            </a:pPr>
            <a:endParaRPr sz="145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Description</a:t>
            </a:r>
            <a:endParaRPr/>
          </a:p>
        </p:txBody>
      </p:sp>
      <p:sp>
        <p:nvSpPr>
          <p:cNvPr id="168" name="Google Shape;168;p18"/>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rmAutofit/>
          </a:bodyPr>
          <a:lstStyle/>
          <a:p>
            <a:pPr marL="0" lvl="0" indent="0" algn="just" rtl="0">
              <a:lnSpc>
                <a:spcPct val="90000"/>
              </a:lnSpc>
              <a:spcBef>
                <a:spcPts val="0"/>
              </a:spcBef>
              <a:spcAft>
                <a:spcPts val="0"/>
              </a:spcAft>
              <a:buNone/>
            </a:pPr>
            <a:endParaRPr sz="1732">
              <a:latin typeface="Montserrat"/>
              <a:ea typeface="Montserrat"/>
              <a:cs typeface="Montserrat"/>
              <a:sym typeface="Montserrat"/>
            </a:endParaRPr>
          </a:p>
          <a:p>
            <a:pPr marL="0" lvl="0" indent="0" algn="just" rtl="0">
              <a:lnSpc>
                <a:spcPct val="90000"/>
              </a:lnSpc>
              <a:spcBef>
                <a:spcPts val="0"/>
              </a:spcBef>
              <a:spcAft>
                <a:spcPts val="0"/>
              </a:spcAft>
              <a:buNone/>
            </a:pPr>
            <a:endParaRPr sz="1732">
              <a:latin typeface="Montserrat"/>
              <a:ea typeface="Montserrat"/>
              <a:cs typeface="Montserrat"/>
              <a:sym typeface="Montserrat"/>
            </a:endParaRPr>
          </a:p>
          <a:p>
            <a:pPr marL="0" lvl="0" indent="0" algn="just" rtl="0">
              <a:lnSpc>
                <a:spcPct val="90000"/>
              </a:lnSpc>
              <a:spcBef>
                <a:spcPts val="0"/>
              </a:spcBef>
              <a:spcAft>
                <a:spcPts val="0"/>
              </a:spcAft>
              <a:buClr>
                <a:srgbClr val="000000"/>
              </a:buClr>
              <a:buSzPts val="234"/>
              <a:buFont typeface="Arial"/>
              <a:buNone/>
            </a:pPr>
            <a:r>
              <a:rPr lang="en" sz="1732">
                <a:latin typeface="Montserrat"/>
                <a:ea typeface="Montserrat"/>
                <a:cs typeface="Montserrat"/>
                <a:sym typeface="Montserrat"/>
              </a:rPr>
              <a:t>Our project aims to mend the oxygen supply chain by connecting vendors to potential oxygen seekers. We intend to achieve this by means of a Mobile App that provides vendors a platform to log their inventory and put themselves on the map. </a:t>
            </a:r>
            <a:endParaRPr sz="185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00"/>
              <a:t>Working</a:t>
            </a:r>
            <a:endParaRPr sz="2800"/>
          </a:p>
        </p:txBody>
      </p:sp>
      <p:sp>
        <p:nvSpPr>
          <p:cNvPr id="174" name="Google Shape;174;p19"/>
          <p:cNvSpPr txBox="1">
            <a:spLocks noGrp="1"/>
          </p:cNvSpPr>
          <p:nvPr>
            <p:ph type="body" idx="1"/>
          </p:nvPr>
        </p:nvSpPr>
        <p:spPr>
          <a:xfrm>
            <a:off x="1297500" y="1108475"/>
            <a:ext cx="7038900" cy="3106200"/>
          </a:xfrm>
          <a:prstGeom prst="rect">
            <a:avLst/>
          </a:prstGeom>
        </p:spPr>
        <p:txBody>
          <a:bodyPr spcFirstLastPara="1" wrap="square" lIns="91425" tIns="91425" rIns="91425" bIns="91425" anchor="t" anchorCtr="0">
            <a:noAutofit/>
          </a:bodyPr>
          <a:lstStyle/>
          <a:p>
            <a:pPr marL="0" marR="0" lvl="0" indent="0" algn="just" rtl="0">
              <a:lnSpc>
                <a:spcPct val="90000"/>
              </a:lnSpc>
              <a:spcBef>
                <a:spcPts val="0"/>
              </a:spcBef>
              <a:spcAft>
                <a:spcPts val="0"/>
              </a:spcAft>
              <a:buSzPts val="234"/>
              <a:buNone/>
            </a:pPr>
            <a:endParaRPr sz="1432">
              <a:latin typeface="Montserrat"/>
              <a:ea typeface="Montserrat"/>
              <a:cs typeface="Montserrat"/>
              <a:sym typeface="Montserrat"/>
            </a:endParaRPr>
          </a:p>
          <a:p>
            <a:pPr marL="0" marR="0" lvl="0" indent="0" algn="just" rtl="0">
              <a:lnSpc>
                <a:spcPct val="90000"/>
              </a:lnSpc>
              <a:spcBef>
                <a:spcPts val="0"/>
              </a:spcBef>
              <a:spcAft>
                <a:spcPts val="0"/>
              </a:spcAft>
              <a:buSzPts val="234"/>
              <a:buNone/>
            </a:pPr>
            <a:endParaRPr sz="1632">
              <a:latin typeface="Montserrat"/>
              <a:ea typeface="Montserrat"/>
              <a:cs typeface="Montserrat"/>
              <a:sym typeface="Montserrat"/>
            </a:endParaRPr>
          </a:p>
          <a:p>
            <a:pPr marL="457200" lvl="0" indent="-332263" algn="just" rtl="0">
              <a:lnSpc>
                <a:spcPct val="90000"/>
              </a:lnSpc>
              <a:spcBef>
                <a:spcPts val="0"/>
              </a:spcBef>
              <a:spcAft>
                <a:spcPts val="0"/>
              </a:spcAft>
              <a:buSzPts val="1633"/>
              <a:buFont typeface="Montserrat"/>
              <a:buChar char="●"/>
            </a:pPr>
            <a:r>
              <a:rPr lang="en" sz="1632">
                <a:latin typeface="Montserrat"/>
                <a:ea typeface="Montserrat"/>
                <a:cs typeface="Montserrat"/>
                <a:sym typeface="Montserrat"/>
              </a:rPr>
              <a:t>Users put out an oxygen requirement alert.</a:t>
            </a:r>
            <a:endParaRPr sz="1632">
              <a:latin typeface="Montserrat"/>
              <a:ea typeface="Montserrat"/>
              <a:cs typeface="Montserrat"/>
              <a:sym typeface="Montserrat"/>
            </a:endParaRPr>
          </a:p>
          <a:p>
            <a:pPr marL="457200" lvl="0" indent="0" algn="just" rtl="0">
              <a:lnSpc>
                <a:spcPct val="90000"/>
              </a:lnSpc>
              <a:spcBef>
                <a:spcPts val="0"/>
              </a:spcBef>
              <a:spcAft>
                <a:spcPts val="0"/>
              </a:spcAft>
              <a:buSzPts val="935"/>
              <a:buNone/>
            </a:pPr>
            <a:endParaRPr sz="1632">
              <a:latin typeface="Montserrat"/>
              <a:ea typeface="Montserrat"/>
              <a:cs typeface="Montserrat"/>
              <a:sym typeface="Montserrat"/>
            </a:endParaRPr>
          </a:p>
          <a:p>
            <a:pPr marL="457200" lvl="0" indent="-332263" algn="just" rtl="0">
              <a:lnSpc>
                <a:spcPct val="90000"/>
              </a:lnSpc>
              <a:spcBef>
                <a:spcPts val="0"/>
              </a:spcBef>
              <a:spcAft>
                <a:spcPts val="0"/>
              </a:spcAft>
              <a:buSzPts val="1633"/>
              <a:buFont typeface="Montserrat"/>
              <a:buChar char="●"/>
            </a:pPr>
            <a:r>
              <a:rPr lang="en" sz="1632">
                <a:latin typeface="Montserrat"/>
                <a:ea typeface="Montserrat"/>
                <a:cs typeface="Montserrat"/>
                <a:sym typeface="Montserrat"/>
              </a:rPr>
              <a:t>The vendors closest to them with enough stock are then identified and connected to the user. </a:t>
            </a:r>
            <a:endParaRPr sz="1632">
              <a:latin typeface="Montserrat"/>
              <a:ea typeface="Montserrat"/>
              <a:cs typeface="Montserrat"/>
              <a:sym typeface="Montserrat"/>
            </a:endParaRPr>
          </a:p>
          <a:p>
            <a:pPr marL="457200" lvl="0" indent="0" algn="just" rtl="0">
              <a:lnSpc>
                <a:spcPct val="90000"/>
              </a:lnSpc>
              <a:spcBef>
                <a:spcPts val="0"/>
              </a:spcBef>
              <a:spcAft>
                <a:spcPts val="0"/>
              </a:spcAft>
              <a:buSzPts val="935"/>
              <a:buNone/>
            </a:pPr>
            <a:endParaRPr sz="1632">
              <a:latin typeface="Montserrat"/>
              <a:ea typeface="Montserrat"/>
              <a:cs typeface="Montserrat"/>
              <a:sym typeface="Montserrat"/>
            </a:endParaRPr>
          </a:p>
          <a:p>
            <a:pPr marL="457200" lvl="0" indent="-332263" algn="just" rtl="0">
              <a:lnSpc>
                <a:spcPct val="90000"/>
              </a:lnSpc>
              <a:spcBef>
                <a:spcPts val="0"/>
              </a:spcBef>
              <a:spcAft>
                <a:spcPts val="0"/>
              </a:spcAft>
              <a:buSzPts val="1633"/>
              <a:buFont typeface="Montserrat"/>
              <a:buChar char="●"/>
            </a:pPr>
            <a:r>
              <a:rPr lang="en" sz="1632">
                <a:latin typeface="Montserrat"/>
                <a:ea typeface="Montserrat"/>
                <a:cs typeface="Montserrat"/>
                <a:sym typeface="Montserrat"/>
              </a:rPr>
              <a:t>The user can then make an order within the app using integrated payment gateways.</a:t>
            </a:r>
            <a:endParaRPr sz="1632">
              <a:latin typeface="Montserrat"/>
              <a:ea typeface="Montserrat"/>
              <a:cs typeface="Montserrat"/>
              <a:sym typeface="Montserrat"/>
            </a:endParaRPr>
          </a:p>
          <a:p>
            <a:pPr marL="0" lvl="0" indent="0" algn="just" rtl="0">
              <a:lnSpc>
                <a:spcPct val="90000"/>
              </a:lnSpc>
              <a:spcBef>
                <a:spcPts val="0"/>
              </a:spcBef>
              <a:spcAft>
                <a:spcPts val="0"/>
              </a:spcAft>
              <a:buNone/>
            </a:pPr>
            <a:endParaRPr sz="1432">
              <a:latin typeface="Montserrat"/>
              <a:ea typeface="Montserrat"/>
              <a:cs typeface="Montserrat"/>
              <a:sym typeface="Montserrat"/>
            </a:endParaRPr>
          </a:p>
          <a:p>
            <a:pPr marL="0" lvl="0" indent="0" algn="just" rtl="0">
              <a:lnSpc>
                <a:spcPct val="90000"/>
              </a:lnSpc>
              <a:spcBef>
                <a:spcPts val="0"/>
              </a:spcBef>
              <a:spcAft>
                <a:spcPts val="0"/>
              </a:spcAft>
              <a:buNone/>
            </a:pPr>
            <a:endParaRPr sz="1432">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CHALLENGES</a:t>
            </a:r>
            <a:endParaRPr/>
          </a:p>
        </p:txBody>
      </p:sp>
      <p:sp>
        <p:nvSpPr>
          <p:cNvPr id="180" name="Google Shape;180;p20"/>
          <p:cNvSpPr txBox="1">
            <a:spLocks noGrp="1"/>
          </p:cNvSpPr>
          <p:nvPr>
            <p:ph type="body" idx="1"/>
          </p:nvPr>
        </p:nvSpPr>
        <p:spPr>
          <a:xfrm>
            <a:off x="1297500" y="1115100"/>
            <a:ext cx="7038900" cy="3620400"/>
          </a:xfrm>
          <a:prstGeom prst="rect">
            <a:avLst/>
          </a:prstGeom>
        </p:spPr>
        <p:txBody>
          <a:bodyPr spcFirstLastPara="1" wrap="square" lIns="91425" tIns="91425" rIns="91425" bIns="91425" anchor="t" anchorCtr="0">
            <a:noAutofit/>
          </a:bodyPr>
          <a:lstStyle/>
          <a:p>
            <a:pPr marL="0" marR="0" lvl="0" indent="0" algn="just" rtl="0">
              <a:lnSpc>
                <a:spcPct val="80000"/>
              </a:lnSpc>
              <a:spcBef>
                <a:spcPts val="0"/>
              </a:spcBef>
              <a:spcAft>
                <a:spcPts val="0"/>
              </a:spcAft>
              <a:buSzPts val="852"/>
              <a:buNone/>
            </a:pPr>
            <a:endParaRPr sz="1390">
              <a:latin typeface="Montserrat"/>
              <a:ea typeface="Montserrat"/>
              <a:cs typeface="Montserrat"/>
              <a:sym typeface="Montserrat"/>
            </a:endParaRPr>
          </a:p>
          <a:p>
            <a:pPr marL="0" marR="0" lvl="0" indent="0" algn="just" rtl="0">
              <a:lnSpc>
                <a:spcPct val="80000"/>
              </a:lnSpc>
              <a:spcBef>
                <a:spcPts val="0"/>
              </a:spcBef>
              <a:spcAft>
                <a:spcPts val="0"/>
              </a:spcAft>
              <a:buSzPts val="852"/>
              <a:buNone/>
            </a:pPr>
            <a:r>
              <a:rPr lang="en" sz="1490">
                <a:latin typeface="Montserrat"/>
                <a:ea typeface="Montserrat"/>
                <a:cs typeface="Montserrat"/>
                <a:sym typeface="Montserrat"/>
              </a:rPr>
              <a:t>Logistics: The main challenge is about bring oxygen in a consumable form to the hospitals. There are only a finite number of oxygen tankers and cylinders around. So the logistics of refilling them to the destination is a severe bottle-neck.</a:t>
            </a:r>
            <a:endParaRPr sz="1490">
              <a:latin typeface="Montserrat"/>
              <a:ea typeface="Montserrat"/>
              <a:cs typeface="Montserrat"/>
              <a:sym typeface="Montserrat"/>
            </a:endParaRPr>
          </a:p>
          <a:p>
            <a:pPr marL="0" marR="0" lvl="0" indent="0" algn="just" rtl="0">
              <a:lnSpc>
                <a:spcPct val="80000"/>
              </a:lnSpc>
              <a:spcBef>
                <a:spcPts val="0"/>
              </a:spcBef>
              <a:spcAft>
                <a:spcPts val="0"/>
              </a:spcAft>
              <a:buSzPts val="852"/>
              <a:buNone/>
            </a:pPr>
            <a:endParaRPr sz="1490">
              <a:latin typeface="Montserrat"/>
              <a:ea typeface="Montserrat"/>
              <a:cs typeface="Montserrat"/>
              <a:sym typeface="Montserrat"/>
            </a:endParaRPr>
          </a:p>
          <a:p>
            <a:pPr marL="0" marR="0" lvl="0" indent="0" algn="just" rtl="0">
              <a:lnSpc>
                <a:spcPct val="80000"/>
              </a:lnSpc>
              <a:spcBef>
                <a:spcPts val="0"/>
              </a:spcBef>
              <a:spcAft>
                <a:spcPts val="0"/>
              </a:spcAft>
              <a:buSzPts val="852"/>
              <a:buNone/>
            </a:pPr>
            <a:r>
              <a:rPr lang="en" sz="1490">
                <a:latin typeface="Montserrat"/>
                <a:ea typeface="Montserrat"/>
                <a:cs typeface="Montserrat"/>
                <a:sym typeface="Montserrat"/>
              </a:rPr>
              <a:t>Geographical location:  Most of the oxygen production capacity was concentrated in Eastern India, while Delhi in the North and Maharashtra and Gujarat in the West were the worst affected and had the most pressing need for oxygen.</a:t>
            </a:r>
            <a:endParaRPr sz="1490">
              <a:latin typeface="Montserrat"/>
              <a:ea typeface="Montserrat"/>
              <a:cs typeface="Montserrat"/>
              <a:sym typeface="Montserrat"/>
            </a:endParaRPr>
          </a:p>
          <a:p>
            <a:pPr marL="0" marR="0" lvl="0" indent="0" algn="just" rtl="0">
              <a:lnSpc>
                <a:spcPct val="80000"/>
              </a:lnSpc>
              <a:spcBef>
                <a:spcPts val="0"/>
              </a:spcBef>
              <a:spcAft>
                <a:spcPts val="0"/>
              </a:spcAft>
              <a:buSzPts val="852"/>
              <a:buNone/>
            </a:pPr>
            <a:endParaRPr sz="1490">
              <a:latin typeface="Montserrat"/>
              <a:ea typeface="Montserrat"/>
              <a:cs typeface="Montserrat"/>
              <a:sym typeface="Montserrat"/>
            </a:endParaRPr>
          </a:p>
          <a:p>
            <a:pPr marL="0" marR="0" lvl="0" indent="0" algn="just" rtl="0">
              <a:lnSpc>
                <a:spcPct val="80000"/>
              </a:lnSpc>
              <a:spcBef>
                <a:spcPts val="0"/>
              </a:spcBef>
              <a:spcAft>
                <a:spcPts val="0"/>
              </a:spcAft>
              <a:buSzPts val="852"/>
              <a:buNone/>
            </a:pPr>
            <a:r>
              <a:rPr lang="en" sz="1490">
                <a:latin typeface="Montserrat"/>
                <a:ea typeface="Montserrat"/>
                <a:cs typeface="Montserrat"/>
                <a:sym typeface="Montserrat"/>
              </a:rPr>
              <a:t>Lack of awareness: Most people experiencing lack of oxygen do not know that vendors sell oxygen concentrators for personal use.</a:t>
            </a:r>
            <a:endParaRPr sz="1490">
              <a:latin typeface="Montserrat"/>
              <a:ea typeface="Montserrat"/>
              <a:cs typeface="Montserrat"/>
              <a:sym typeface="Montserrat"/>
            </a:endParaRPr>
          </a:p>
          <a:p>
            <a:pPr marL="0" marR="0" lvl="0" indent="0" algn="just" rtl="0">
              <a:lnSpc>
                <a:spcPct val="80000"/>
              </a:lnSpc>
              <a:spcBef>
                <a:spcPts val="0"/>
              </a:spcBef>
              <a:spcAft>
                <a:spcPts val="0"/>
              </a:spcAft>
              <a:buSzPts val="852"/>
              <a:buNone/>
            </a:pPr>
            <a:endParaRPr sz="1390">
              <a:latin typeface="Montserrat"/>
              <a:ea typeface="Montserrat"/>
              <a:cs typeface="Montserrat"/>
              <a:sym typeface="Montserrat"/>
            </a:endParaRPr>
          </a:p>
          <a:p>
            <a:pPr marL="0" marR="0" lvl="0" indent="0" algn="just" rtl="0">
              <a:lnSpc>
                <a:spcPct val="80000"/>
              </a:lnSpc>
              <a:spcBef>
                <a:spcPts val="0"/>
              </a:spcBef>
              <a:spcAft>
                <a:spcPts val="0"/>
              </a:spcAft>
              <a:buSzPts val="852"/>
              <a:buNone/>
            </a:pPr>
            <a:endParaRPr sz="1301">
              <a:latin typeface="Montserrat"/>
              <a:ea typeface="Montserrat"/>
              <a:cs typeface="Montserrat"/>
              <a:sym typeface="Montserrat"/>
            </a:endParaRPr>
          </a:p>
          <a:p>
            <a:pPr marL="0" marR="0" lvl="0" indent="0" algn="just" rtl="0">
              <a:lnSpc>
                <a:spcPct val="80000"/>
              </a:lnSpc>
              <a:spcBef>
                <a:spcPts val="0"/>
              </a:spcBef>
              <a:spcAft>
                <a:spcPts val="0"/>
              </a:spcAft>
              <a:buSzPts val="852"/>
              <a:buNone/>
            </a:pPr>
            <a:endParaRPr sz="1301">
              <a:latin typeface="Montserrat"/>
              <a:ea typeface="Montserrat"/>
              <a:cs typeface="Montserrat"/>
              <a:sym typeface="Montserrat"/>
            </a:endParaRPr>
          </a:p>
          <a:p>
            <a:pPr marL="0" marR="0" lvl="0" indent="0" algn="just" rtl="0">
              <a:lnSpc>
                <a:spcPct val="80000"/>
              </a:lnSpc>
              <a:spcBef>
                <a:spcPts val="0"/>
              </a:spcBef>
              <a:spcAft>
                <a:spcPts val="0"/>
              </a:spcAft>
              <a:buSzPts val="852"/>
              <a:buNone/>
            </a:pPr>
            <a:endParaRPr sz="1301">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a:t>Future Scope</a:t>
            </a:r>
            <a:endParaRPr sz="3000"/>
          </a:p>
        </p:txBody>
      </p:sp>
      <p:sp>
        <p:nvSpPr>
          <p:cNvPr id="186" name="Google Shape;186;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marR="0" lvl="0" indent="0" algn="just" rtl="0">
              <a:lnSpc>
                <a:spcPct val="100000"/>
              </a:lnSpc>
              <a:spcBef>
                <a:spcPts val="0"/>
              </a:spcBef>
              <a:spcAft>
                <a:spcPts val="0"/>
              </a:spcAft>
              <a:buClr>
                <a:srgbClr val="000000"/>
              </a:buClr>
              <a:buSzPts val="275"/>
              <a:buFont typeface="Arial"/>
              <a:buNone/>
            </a:pPr>
            <a:r>
              <a:rPr lang="en" sz="1650">
                <a:latin typeface="Montserrat"/>
                <a:ea typeface="Montserrat"/>
                <a:cs typeface="Montserrat"/>
                <a:sym typeface="Montserrat"/>
              </a:rPr>
              <a:t>This is just the basic app. Additionally a fitbit and apple watch integration could be implemented to monitor user O</a:t>
            </a:r>
            <a:r>
              <a:rPr lang="en" sz="1650" baseline="-25000">
                <a:latin typeface="Montserrat"/>
                <a:ea typeface="Montserrat"/>
                <a:cs typeface="Montserrat"/>
                <a:sym typeface="Montserrat"/>
              </a:rPr>
              <a:t>2</a:t>
            </a:r>
            <a:r>
              <a:rPr lang="en" sz="1650">
                <a:latin typeface="Montserrat"/>
                <a:ea typeface="Montserrat"/>
                <a:cs typeface="Montserrat"/>
                <a:sym typeface="Montserrat"/>
              </a:rPr>
              <a:t> levels.</a:t>
            </a:r>
            <a:endParaRPr sz="1650">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275"/>
              <a:buFont typeface="Arial"/>
              <a:buNone/>
            </a:pPr>
            <a:endParaRPr sz="1650">
              <a:latin typeface="Montserrat"/>
              <a:ea typeface="Montserrat"/>
              <a:cs typeface="Montserrat"/>
              <a:sym typeface="Montserrat"/>
            </a:endParaRPr>
          </a:p>
          <a:p>
            <a:pPr marL="0" marR="0" lvl="0" indent="0" algn="just" rtl="0">
              <a:lnSpc>
                <a:spcPct val="100000"/>
              </a:lnSpc>
              <a:spcBef>
                <a:spcPts val="0"/>
              </a:spcBef>
              <a:spcAft>
                <a:spcPts val="0"/>
              </a:spcAft>
              <a:buClr>
                <a:srgbClr val="000000"/>
              </a:buClr>
              <a:buSzPts val="275"/>
              <a:buFont typeface="Arial"/>
              <a:buNone/>
            </a:pPr>
            <a:r>
              <a:rPr lang="en" sz="1650">
                <a:latin typeface="Montserrat"/>
                <a:ea typeface="Montserrat"/>
                <a:cs typeface="Montserrat"/>
                <a:sym typeface="Montserrat"/>
              </a:rPr>
              <a:t>The app can be modified to alert the user when their oxygen levels fall below a threshold, also providing an option to connect with nearby doctors.</a:t>
            </a:r>
            <a:endParaRPr sz="15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497</Words>
  <Application>Microsoft Office PowerPoint</Application>
  <PresentationFormat>On-screen Show (16:9)</PresentationFormat>
  <Paragraphs>68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Lato</vt:lpstr>
      <vt:lpstr>Montserrat</vt:lpstr>
      <vt:lpstr>Roboto</vt:lpstr>
      <vt:lpstr>Focus</vt:lpstr>
      <vt:lpstr>Oxy-Cure</vt:lpstr>
      <vt:lpstr>Problem Statement</vt:lpstr>
      <vt:lpstr>Need</vt:lpstr>
      <vt:lpstr>SOLUTION</vt:lpstr>
      <vt:lpstr>Tech Stack</vt:lpstr>
      <vt:lpstr>Project Description</vt:lpstr>
      <vt:lpstr>Working</vt:lpstr>
      <vt:lpstr>CHALLENGES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Oxy-Cure</dc:title>
  <dc:creator>Jayaraj</dc:creator>
  <cp:lastModifiedBy>nitinnataraj01@gmail.com</cp:lastModifiedBy>
  <cp:revision>1</cp:revision>
  <dcterms:modified xsi:type="dcterms:W3CDTF">2021-04-30T23:00:15Z</dcterms:modified>
</cp:coreProperties>
</file>