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21"/>
  </p:notesMasterIdLst>
  <p:sldIdLst>
    <p:sldId id="256" r:id="rId4"/>
    <p:sldId id="257" r:id="rId5"/>
    <p:sldId id="258" r:id="rId6"/>
    <p:sldId id="260" r:id="rId7"/>
    <p:sldId id="273" r:id="rId8"/>
    <p:sldId id="274" r:id="rId9"/>
    <p:sldId id="263" r:id="rId10"/>
    <p:sldId id="271" r:id="rId11"/>
    <p:sldId id="272" r:id="rId12"/>
    <p:sldId id="269" r:id="rId13"/>
    <p:sldId id="275" r:id="rId14"/>
    <p:sldId id="276" r:id="rId15"/>
    <p:sldId id="277" r:id="rId16"/>
    <p:sldId id="278" r:id="rId17"/>
    <p:sldId id="279" r:id="rId18"/>
    <p:sldId id="267" r:id="rId19"/>
    <p:sldId id="270" r:id="rId20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766638E-4041-4D63-9343-E9A33CDF8911}">
          <p14:sldIdLst>
            <p14:sldId id="256"/>
            <p14:sldId id="257"/>
            <p14:sldId id="258"/>
            <p14:sldId id="260"/>
            <p14:sldId id="273"/>
            <p14:sldId id="274"/>
            <p14:sldId id="263"/>
            <p14:sldId id="271"/>
            <p14:sldId id="272"/>
            <p14:sldId id="269"/>
            <p14:sldId id="275"/>
            <p14:sldId id="276"/>
            <p14:sldId id="277"/>
            <p14:sldId id="278"/>
            <p14:sldId id="279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63BEFD-34F1-4015-AAA6-348518B0E7BF}">
  <a:tblStyle styleId="{6163BEFD-34F1-4015-AAA6-348518B0E7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  <p:sp>
        <p:nvSpPr>
          <p:cNvPr id="684" name="Google Shape;684;p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Dept., SET-Jain University</a:t>
            </a:r>
            <a:endParaRPr/>
          </a:p>
        </p:txBody>
      </p:sp>
      <p:sp>
        <p:nvSpPr>
          <p:cNvPr id="685" name="Google Shape;685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686" name="Google Shape;6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7" name="Google Shape;6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2" name="Google Shape;7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32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dt" idx="10"/>
          </p:nvPr>
        </p:nvSpPr>
        <p:spPr>
          <a:xfrm>
            <a:off x="1943100" y="6103937"/>
            <a:ext cx="9525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ftr" idx="11"/>
          </p:nvPr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sldNum" idx="12"/>
          </p:nvPr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222"/>
              <a:ext cx="85633" cy="534098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6601" y="2779108"/>
              <a:ext cx="550779" cy="1978191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4627" y="4730255"/>
              <a:ext cx="519639" cy="1210171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023" y="5630785"/>
              <a:ext cx="145967" cy="309641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246" y="2818321"/>
              <a:ext cx="700637" cy="2834099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7075" y="285750"/>
              <a:ext cx="89526" cy="2493358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3784" y="2599273"/>
              <a:ext cx="68118" cy="420517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488" y="4757298"/>
              <a:ext cx="161535" cy="873487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7380" y="1282282"/>
              <a:ext cx="1769108" cy="3447973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883" y="5652419"/>
              <a:ext cx="138182" cy="288007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488" y="4655887"/>
              <a:ext cx="31139" cy="18930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605" y="5410385"/>
              <a:ext cx="202406" cy="530041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6102"/>
              <a:ext cx="409575" cy="3647005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0" y="3772087"/>
              <a:ext cx="350838" cy="1309923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5" y="5053076"/>
              <a:ext cx="357188" cy="820675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43"/>
              <a:ext cx="457200" cy="1853094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4031"/>
              <a:ext cx="144462" cy="2508056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963"/>
              <a:ext cx="111125" cy="232788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483"/>
              <a:ext cx="68262" cy="424804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482"/>
              <a:ext cx="1168400" cy="225159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636"/>
              <a:ext cx="100012" cy="209115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2010"/>
              <a:ext cx="114300" cy="558953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110"/>
              <a:ext cx="31750" cy="189386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5" y="5434480"/>
              <a:ext cx="174625" cy="439271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-31750" y="4321175"/>
            <a:ext cx="1395412" cy="781050"/>
          </a:xfrm>
          <a:custGeom>
            <a:avLst/>
            <a:gdLst/>
            <a:ahLst/>
            <a:cxnLst/>
            <a:rect l="l" t="t" r="r" b="b"/>
            <a:pathLst>
              <a:path w="8042" h="10000" extrusionOk="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"/>
          <p:cNvSpPr txBox="1">
            <a:spLocks noGrp="1"/>
          </p:cNvSpPr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🠶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sldNum" idx="12"/>
          </p:nvPr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47" name="Google Shape;47;p3"/>
            <p:cNvSpPr/>
            <p:nvPr/>
          </p:nvSpPr>
          <p:spPr>
            <a:xfrm>
              <a:off x="2487613" y="2284222"/>
              <a:ext cx="85633" cy="534098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596601" y="2779108"/>
              <a:ext cx="550779" cy="1978191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174627" y="4730255"/>
              <a:ext cx="519639" cy="1210171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305023" y="5630785"/>
              <a:ext cx="145967" cy="309641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573246" y="2818321"/>
              <a:ext cx="700637" cy="2834099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507075" y="285750"/>
              <a:ext cx="89526" cy="2493358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553784" y="2599273"/>
              <a:ext cx="68118" cy="420517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143488" y="4757298"/>
              <a:ext cx="161535" cy="873487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47380" y="1282282"/>
              <a:ext cx="1769108" cy="3447973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273883" y="5652419"/>
              <a:ext cx="138182" cy="288007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143488" y="4655887"/>
              <a:ext cx="31139" cy="18930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211605" y="5410385"/>
              <a:ext cx="202406" cy="530041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60" name="Google Shape;60;p3"/>
            <p:cNvSpPr/>
            <p:nvPr/>
          </p:nvSpPr>
          <p:spPr>
            <a:xfrm>
              <a:off x="6627813" y="196102"/>
              <a:ext cx="409575" cy="3647005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61200" y="3772087"/>
              <a:ext cx="350838" cy="1309923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439025" y="5053076"/>
              <a:ext cx="357188" cy="820675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037388" y="3811543"/>
              <a:ext cx="457200" cy="1853094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992938" y="1264031"/>
              <a:ext cx="144462" cy="2508056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526338" y="5640963"/>
              <a:ext cx="111125" cy="232788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021513" y="3598483"/>
              <a:ext cx="68262" cy="424804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412038" y="2801482"/>
              <a:ext cx="1168400" cy="225159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494588" y="5664636"/>
              <a:ext cx="100012" cy="209115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412038" y="5082010"/>
              <a:ext cx="114300" cy="558953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7412038" y="4978110"/>
              <a:ext cx="31750" cy="189386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439025" y="5434480"/>
              <a:ext cx="174625" cy="439271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3"/>
          <p:cNvSpPr/>
          <p:nvPr/>
        </p:nvSpPr>
        <p:spPr>
          <a:xfrm rot="10800000" flipH="1">
            <a:off x="0" y="711200"/>
            <a:ext cx="1358900" cy="508000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🠶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1943100" y="6103937"/>
            <a:ext cx="9525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5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87" name="Google Shape;87;p5"/>
            <p:cNvSpPr/>
            <p:nvPr/>
          </p:nvSpPr>
          <p:spPr>
            <a:xfrm>
              <a:off x="2487613" y="2284222"/>
              <a:ext cx="85633" cy="534098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2596601" y="2779108"/>
              <a:ext cx="550779" cy="1978191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174627" y="4730255"/>
              <a:ext cx="519639" cy="1210171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305023" y="5630785"/>
              <a:ext cx="145967" cy="309641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573246" y="2818321"/>
              <a:ext cx="700637" cy="2834099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507075" y="285750"/>
              <a:ext cx="89526" cy="2493358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553784" y="2599273"/>
              <a:ext cx="68118" cy="420517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143488" y="4757298"/>
              <a:ext cx="161535" cy="873487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147380" y="1282282"/>
              <a:ext cx="1769108" cy="3447973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273883" y="5652419"/>
              <a:ext cx="138182" cy="288007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43488" y="4655887"/>
              <a:ext cx="31139" cy="18930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211605" y="5410385"/>
              <a:ext cx="202406" cy="530041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100" name="Google Shape;100;p5"/>
            <p:cNvSpPr/>
            <p:nvPr/>
          </p:nvSpPr>
          <p:spPr>
            <a:xfrm>
              <a:off x="6627813" y="196102"/>
              <a:ext cx="409575" cy="3647005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061200" y="3772087"/>
              <a:ext cx="350838" cy="1309923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439025" y="5053076"/>
              <a:ext cx="357188" cy="820675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037388" y="3811543"/>
              <a:ext cx="457200" cy="1853094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992938" y="1264031"/>
              <a:ext cx="144462" cy="2508056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26338" y="5640963"/>
              <a:ext cx="111125" cy="232788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021513" y="3598483"/>
              <a:ext cx="68262" cy="424804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412038" y="2801482"/>
              <a:ext cx="1168400" cy="225159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494588" y="5664636"/>
              <a:ext cx="100012" cy="209115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412038" y="5082010"/>
              <a:ext cx="114300" cy="558953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412038" y="4978110"/>
              <a:ext cx="31750" cy="189386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39025" y="5434480"/>
              <a:ext cx="174625" cy="439271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2" name="Google Shape;112;p5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🠶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dt" idx="10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1999-4893/13/11/30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abs/pii/S004565352100734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4"/>
          <p:cNvSpPr txBox="1"/>
          <p:nvPr/>
        </p:nvSpPr>
        <p:spPr>
          <a:xfrm>
            <a:off x="1036864" y="678656"/>
            <a:ext cx="7070271" cy="858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lang="en-US" sz="2000" b="1" i="0" u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DAYANANDA SAGAR UNIVERSITY</a:t>
            </a:r>
            <a:endParaRPr lang="en-US" sz="1200"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5672"/>
              </a:buClr>
              <a:buSzPts val="2000"/>
              <a:buFont typeface="Cambria"/>
              <a:buNone/>
            </a:pPr>
            <a:r>
              <a:rPr lang="en-US" sz="1800" b="1" i="0" u="none" dirty="0">
                <a:solidFill>
                  <a:srgbClr val="0E5672"/>
                </a:solidFill>
                <a:latin typeface="Cambria"/>
                <a:ea typeface="Cambria"/>
                <a:cs typeface="Cambria"/>
                <a:sym typeface="Cambria"/>
              </a:rPr>
              <a:t>SCHOOL OF ENGINEERING</a:t>
            </a:r>
            <a:endParaRPr sz="1200" dirty="0"/>
          </a:p>
        </p:txBody>
      </p:sp>
      <p:sp>
        <p:nvSpPr>
          <p:cNvPr id="690" name="Google Shape;690;p34"/>
          <p:cNvSpPr txBox="1">
            <a:spLocks noGrp="1"/>
          </p:cNvSpPr>
          <p:nvPr>
            <p:ph type="subTitle" idx="1"/>
          </p:nvPr>
        </p:nvSpPr>
        <p:spPr>
          <a:xfrm>
            <a:off x="876300" y="2825751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1490345" algn="just">
              <a:spcBef>
                <a:spcPts val="215"/>
              </a:spcBef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GROUNDWATER LEVEL  PREDICTION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1" name="Google Shape;691;p34"/>
          <p:cNvSpPr txBox="1"/>
          <p:nvPr/>
        </p:nvSpPr>
        <p:spPr>
          <a:xfrm>
            <a:off x="2690191" y="4894262"/>
            <a:ext cx="39624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Sinchana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1800" b="1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ENG22CS0170</a:t>
            </a:r>
            <a:r>
              <a:rPr lang="en-US" sz="1800" b="1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)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Sneha </a:t>
            </a:r>
            <a:r>
              <a:rPr lang="en-US" sz="1800" b="1" i="0" u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Ilager</a:t>
            </a:r>
            <a:r>
              <a:rPr lang="en-US" sz="1800" b="1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(ENG22CS0174)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Sneha MP (ENG22CS0175)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Spandana</a:t>
            </a:r>
            <a:r>
              <a:rPr lang="en-US" sz="1800" b="1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K R (ENG22CS0182)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4"/>
          <p:cNvSpPr txBox="1"/>
          <p:nvPr/>
        </p:nvSpPr>
        <p:spPr>
          <a:xfrm>
            <a:off x="1619250" y="2084387"/>
            <a:ext cx="59055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Artificial Intelligence and Machine Learning</a:t>
            </a:r>
            <a:endParaRPr dirty="0"/>
          </a:p>
        </p:txBody>
      </p:sp>
      <p:sp>
        <p:nvSpPr>
          <p:cNvPr id="694" name="Google Shape;694;p34"/>
          <p:cNvSpPr txBox="1"/>
          <p:nvPr/>
        </p:nvSpPr>
        <p:spPr>
          <a:xfrm>
            <a:off x="523503" y="1324388"/>
            <a:ext cx="8763000" cy="7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47"/>
              </a:buClr>
              <a:buSzPts val="2800"/>
              <a:buFont typeface="Calibri"/>
              <a:buNone/>
            </a:pPr>
            <a:r>
              <a:rPr lang="en-US" sz="2400" b="1" i="0" u="none" dirty="0">
                <a:solidFill>
                  <a:srgbClr val="0D0D47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1200" dirty="0"/>
          </a:p>
        </p:txBody>
      </p:sp>
      <p:sp>
        <p:nvSpPr>
          <p:cNvPr id="695" name="Google Shape;695;p34"/>
          <p:cNvSpPr txBox="1"/>
          <p:nvPr/>
        </p:nvSpPr>
        <p:spPr>
          <a:xfrm>
            <a:off x="1952253" y="3589602"/>
            <a:ext cx="5905500" cy="100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17"/>
              </a:buClr>
              <a:buSzPts val="2000"/>
              <a:buFont typeface="Calibri"/>
              <a:buNone/>
            </a:pPr>
            <a:r>
              <a:rPr lang="en-US" sz="1800" b="1" i="0" u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Under the Supervision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17"/>
              </a:buClr>
              <a:buSzPts val="2000"/>
              <a:buFont typeface="Calibri"/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Sasikala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07340" algn="ctr">
              <a:lnSpc>
                <a:spcPct val="115000"/>
              </a:lnSpc>
              <a:spcBef>
                <a:spcPts val="60"/>
              </a:spcBef>
            </a:pP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Science, DSU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6" name="Google Shape;696;p34"/>
          <p:cNvSpPr txBox="1"/>
          <p:nvPr/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en-US"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F3618D-034D-19D6-89B4-3D3A502187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355" y="0"/>
            <a:ext cx="2238645" cy="107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E7F6-B15E-34A1-5D5C-D34179C4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582" y="263198"/>
            <a:ext cx="6589199" cy="68358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1287-09E1-D06B-CF58-C6F879885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6007" y="1150374"/>
            <a:ext cx="6591985" cy="4990076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Algorithm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predicts the probability of an outcome belonging to a particular category.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sigmoid function is used to map predictions to a range between 0 and 1.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optimizes the log-likelihood function during training.</a:t>
            </a:r>
          </a:p>
          <a:p>
            <a:pPr marL="1143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C0259-656D-F3A8-782C-74B6DC2A19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CA66F-667B-8DD7-7C7E-CFE8F09F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198" y="4427189"/>
            <a:ext cx="2772697" cy="5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7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8FDE-C950-2DF6-33B5-F3DD4177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992" y="663867"/>
            <a:ext cx="6589199" cy="77730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44260-0E4F-57D6-D618-B7628E7277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03410-1C46-558B-7ED2-64D7E27F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00" y="1473018"/>
            <a:ext cx="6253412" cy="44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3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3D8BF-0E42-CFDA-C41F-49907159C7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957F0-ABE7-E673-2BF3-D71979D7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73" y="1199957"/>
            <a:ext cx="5921253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3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1F5C0-DFA6-8D1C-F54A-7A9809B6E6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E6891-6D81-9154-8003-B13B7B8BB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13" y="901349"/>
            <a:ext cx="7166113" cy="507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6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84AD-807D-589D-D9CB-647DBB4448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FB866-DC66-039E-AA44-370498FD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76" y="609355"/>
            <a:ext cx="5624047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6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57F3-E190-FFD1-F5EF-7F34E57D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9718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3CBE5-6D29-6772-2697-66501464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3024" y="1421296"/>
            <a:ext cx="6591985" cy="4579379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demonstrates the use of a logistic regression model to classify groundwater levels, offering a simple, cost-effective, and interpretable solution to aid in sustainable water management and informed decision-making.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3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5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rgbClr val="1581A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5" name="Google Shape;795;p45"/>
          <p:cNvSpPr txBox="1">
            <a:spLocks noGrp="1"/>
          </p:cNvSpPr>
          <p:nvPr>
            <p:ph type="body" idx="1"/>
          </p:nvPr>
        </p:nvSpPr>
        <p:spPr>
          <a:xfrm>
            <a:off x="1509252" y="1516625"/>
            <a:ext cx="6934200" cy="330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from Kaggle.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Groundwater Prediction Using Machine Learning Tools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Groundwater Prediction Using Machine-Learning Tools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groundwater quality using efficient machine learning technique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Prediction of groundwater quality using efficient machine learning technique - ScienceDirect</a:t>
            </a:r>
            <a:endParaRPr lang="en-US" sz="18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45"/>
          <p:cNvSpPr txBox="1"/>
          <p:nvPr/>
        </p:nvSpPr>
        <p:spPr>
          <a:xfrm>
            <a:off x="1943100" y="6103937"/>
            <a:ext cx="9525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97" name="Google Shape;797;p45"/>
          <p:cNvSpPr txBox="1"/>
          <p:nvPr/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sp>
        <p:nvSpPr>
          <p:cNvPr id="798" name="Google Shape;798;p45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EA4D7-EDD3-2086-90BB-04E9848D4C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DBDA7-9167-99A7-AF31-871B03CE20EC}"/>
              </a:ext>
            </a:extLst>
          </p:cNvPr>
          <p:cNvSpPr txBox="1"/>
          <p:nvPr/>
        </p:nvSpPr>
        <p:spPr>
          <a:xfrm>
            <a:off x="3156155" y="2743200"/>
            <a:ext cx="283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9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rgbClr val="1581A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Overview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2" name="Google Shape;702;p35"/>
          <p:cNvSpPr txBox="1">
            <a:spLocks noGrp="1"/>
          </p:cNvSpPr>
          <p:nvPr>
            <p:ph type="body" idx="1"/>
          </p:nvPr>
        </p:nvSpPr>
        <p:spPr>
          <a:xfrm>
            <a:off x="1674812" y="1539875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Abstract</a:t>
            </a:r>
            <a:endParaRPr lang="en-US"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Introduction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Problem Statement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Objectives</a:t>
            </a:r>
            <a:endParaRPr lang="en-US"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Methodology</a:t>
            </a:r>
            <a:endParaRPr lang="en-US"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References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35"/>
          <p:cNvSpPr txBox="1"/>
          <p:nvPr/>
        </p:nvSpPr>
        <p:spPr>
          <a:xfrm>
            <a:off x="950912" y="6165850"/>
            <a:ext cx="1066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04" name="Google Shape;704;p35"/>
          <p:cNvSpPr txBox="1"/>
          <p:nvPr/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sp>
        <p:nvSpPr>
          <p:cNvPr id="705" name="Google Shape;705;p35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6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rgbClr val="1581A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Abstract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1" name="Google Shape;711;p36"/>
          <p:cNvSpPr txBox="1">
            <a:spLocks noGrp="1"/>
          </p:cNvSpPr>
          <p:nvPr>
            <p:ph type="body" idx="1"/>
          </p:nvPr>
        </p:nvSpPr>
        <p:spPr>
          <a:xfrm>
            <a:off x="1276350" y="1654277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Groundwater is a crucial resource for agriculture, industry, and domestic use. Accurate prediction of groundwater levels is essential for sustainable water resource management.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explores the use of logistic regression to predict groundwater level categories (e.g., excess,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semicritical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moderated, critical) based on historical and environmental data.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model provides a cost-effective and interpretable solution to aid decision-makers in water resource planning.</a:t>
            </a:r>
            <a:endParaRPr sz="1800" b="0" i="0" u="none" dirty="0">
              <a:solidFill>
                <a:srgbClr val="40404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6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endParaRPr lang="en-US" sz="900" b="0" i="0" u="none" dirty="0">
              <a:solidFill>
                <a:srgbClr val="89898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3" name="Google Shape;713;p36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14" name="Google Shape;714;p36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8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rgbClr val="1581A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9" name="Google Shape;729;p38"/>
          <p:cNvSpPr txBox="1">
            <a:spLocks noGrp="1"/>
          </p:cNvSpPr>
          <p:nvPr>
            <p:ph type="body" idx="1"/>
          </p:nvPr>
        </p:nvSpPr>
        <p:spPr>
          <a:xfrm>
            <a:off x="1276350" y="1320799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Groundwater levels fluctuate due to factors like precipitation, temperature, land use, and human activities. Traditional monitoring methods are resource-intensive and time-consuming.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techniques, such as logistic regression and Random Forest, offer a data-driven approach to categorize groundwater levels.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particularly suited for classification problems and can provide clear insights into the relationships between predictors and groundwater level categories.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38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endParaRPr dirty="0"/>
          </a:p>
        </p:txBody>
      </p:sp>
      <p:sp>
        <p:nvSpPr>
          <p:cNvPr id="731" name="Google Shape;731;p38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32" name="Google Shape;732;p38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9AA2-452F-5B2F-502F-AB4AAB11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748" y="683745"/>
            <a:ext cx="6589199" cy="75742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DC23C-ADCB-EDCF-5B11-2AE5635E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4770" y="1441174"/>
            <a:ext cx="6591985" cy="3777622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Groundwater is crucial but increasingly at risk due to overuse and climate change. This study develops a cost-effective logistic regression model to predict and classify groundwater levels, aiding sustainable water management and decision-making.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E9C94-93B9-5313-DE66-E93C32B0E8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9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8E51-504F-968D-A7BC-900EADDA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2" y="643988"/>
            <a:ext cx="6589199" cy="71767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DEC6-E083-1D2C-EAED-F7A1B874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120" y="1361661"/>
            <a:ext cx="6591985" cy="3777622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logistic regression model to accurately classify groundwater levels into predefined categories.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Objective: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 cost-effective and interpretable tool to support sustainable water management and decision-making.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84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1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8" name="Google Shape;758;p41"/>
          <p:cNvSpPr txBox="1"/>
          <p:nvPr/>
        </p:nvSpPr>
        <p:spPr>
          <a:xfrm>
            <a:off x="1371600" y="6099175"/>
            <a:ext cx="1066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59" name="Google Shape;759;p41"/>
          <p:cNvSpPr txBox="1"/>
          <p:nvPr/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sp>
        <p:nvSpPr>
          <p:cNvPr id="760" name="Google Shape;760;p41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D7B3B-3FC1-7EC3-565C-93874087F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124848"/>
            <a:ext cx="6589712" cy="516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was sourced from Kaggle, containing parameters such as Total Rainfall, Irrigation, Domestic and industrial etc., uses which influence groundwater levels.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were handled to ensure the dataset's integrity.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 were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standardised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bring all features to a comparable scale.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 were encoded using techniques like One-Hot Encoding and Label Encoding for model compatibility.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C1237-EDAF-74B0-20B6-0B71F5E5B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261" y="665922"/>
            <a:ext cx="6944139" cy="5474528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Exploratory Data Analysis (EDA)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visualizations were performed to uncover patterns in the data: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heatmaps to identify relationships between variables.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plots and pair plots to explore data distribution.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and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countplot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to examine trends and proportions.</a:t>
            </a:r>
          </a:p>
          <a:p>
            <a:pPr marL="11430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 Splitting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divided into training and testing sets to evaluate model performance on unseen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split ratio of 70:30 was used, ensuring the model was trained on a substantial portion while reserving some data for validation.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DD56E-24AC-3C9A-9DEE-9A43DA46DD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8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6C535-DE4C-BFF7-543F-34231374A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715617"/>
            <a:ext cx="6591985" cy="5195605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 Implementation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was implemented to classify groundwater levels into predefined categories.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additional algorithm (e.g., Random Forest) was incorporated for performance comparison.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Model Evaluation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such as accuracy, precision, and confusion matrix were calculated.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 was used to assess prediction errors.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9093-C350-50EF-7AFC-D1FB39495E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04952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699</Words>
  <Application>Microsoft Office PowerPoint</Application>
  <PresentationFormat>On-screen Show (4:3)</PresentationFormat>
  <Paragraphs>87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Century Gothic</vt:lpstr>
      <vt:lpstr>Calibri</vt:lpstr>
      <vt:lpstr>Noto Sans Symbols</vt:lpstr>
      <vt:lpstr>Times New Roman</vt:lpstr>
      <vt:lpstr>Cambria</vt:lpstr>
      <vt:lpstr>1_Wisp</vt:lpstr>
      <vt:lpstr>2_Wisp</vt:lpstr>
      <vt:lpstr>Wisp</vt:lpstr>
      <vt:lpstr>PowerPoint Presentation</vt:lpstr>
      <vt:lpstr>Overview</vt:lpstr>
      <vt:lpstr>Abstract</vt:lpstr>
      <vt:lpstr>Introduction</vt:lpstr>
      <vt:lpstr>Problem Statement</vt:lpstr>
      <vt:lpstr>Objectives</vt:lpstr>
      <vt:lpstr>Methodology:</vt:lpstr>
      <vt:lpstr>PowerPoint Presentation</vt:lpstr>
      <vt:lpstr>PowerPoint Presentation</vt:lpstr>
      <vt:lpstr>Algorithms used</vt:lpstr>
      <vt:lpstr>Result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ilager</dc:creator>
  <cp:lastModifiedBy>sneha ilager</cp:lastModifiedBy>
  <cp:revision>5</cp:revision>
  <cp:lastPrinted>2024-12-19T08:05:25Z</cp:lastPrinted>
  <dcterms:modified xsi:type="dcterms:W3CDTF">2024-12-19T09:33:12Z</dcterms:modified>
</cp:coreProperties>
</file>