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sldIdLst>
    <p:sldId id="256" r:id="rId5"/>
    <p:sldId id="260" r:id="rId6"/>
    <p:sldId id="257" r:id="rId7"/>
    <p:sldId id="258" r:id="rId8"/>
    <p:sldId id="262" r:id="rId9"/>
    <p:sldId id="259" r:id="rId10"/>
    <p:sldId id="261" r:id="rId11"/>
    <p:sldId id="263"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4/5/2023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4/5/2023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4/5/2023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4/5/2023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4/5/2023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4/5/2023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4/5/2023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4/5/2023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4/5/2023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4/5/2023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4/5/2023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4/5/2023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4/5/2023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1101889" y="821265"/>
            <a:ext cx="5953247" cy="5222117"/>
          </a:xfrm>
        </p:spPr>
        <p:txBody>
          <a:bodyPr anchor="ctr">
            <a:normAutofit/>
          </a:bodyPr>
          <a:lstStyle/>
          <a:p>
            <a:pPr algn="r"/>
            <a:r>
              <a:rPr lang="en-US" sz="6600" b="1" i="1" dirty="0">
                <a:latin typeface="Forte" panose="03060902040502070203" pitchFamily="66" charset="0"/>
              </a:rPr>
              <a:t>POST</a:t>
            </a:r>
            <a:br>
              <a:rPr lang="en-US" sz="6600" b="1" i="1" dirty="0">
                <a:latin typeface="Forte" panose="03060902040502070203" pitchFamily="66" charset="0"/>
              </a:rPr>
            </a:br>
            <a:r>
              <a:rPr lang="en-US" sz="6600" b="1" i="1" dirty="0">
                <a:latin typeface="Forte" panose="03060902040502070203" pitchFamily="66" charset="0"/>
              </a:rPr>
              <a:t>INFLUX</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556165" y="821265"/>
            <a:ext cx="3265713" cy="5222117"/>
          </a:xfrm>
        </p:spPr>
        <p:txBody>
          <a:bodyPr anchor="ctr">
            <a:normAutofit/>
          </a:bodyPr>
          <a:lstStyle/>
          <a:p>
            <a:endParaRPr lang="en-US" b="1" dirty="0"/>
          </a:p>
          <a:p>
            <a:endParaRPr lang="en-US" b="1" dirty="0"/>
          </a:p>
          <a:p>
            <a:r>
              <a:rPr lang="en-US" sz="2400" b="1" dirty="0">
                <a:latin typeface="Castellar" panose="020A0402060406010301" pitchFamily="18" charset="0"/>
              </a:rPr>
              <a:t>20RH1A1262</a:t>
            </a:r>
          </a:p>
          <a:p>
            <a:r>
              <a:rPr lang="en-US" sz="2400" b="1" dirty="0">
                <a:latin typeface="Castellar" panose="020A0402060406010301" pitchFamily="18" charset="0"/>
              </a:rPr>
              <a:t>20RH1A1276</a:t>
            </a:r>
          </a:p>
          <a:p>
            <a:r>
              <a:rPr lang="en-US" sz="2400" b="1" dirty="0">
                <a:latin typeface="Castellar" panose="020A0402060406010301" pitchFamily="18" charset="0"/>
              </a:rPr>
              <a:t>20RH1A1296</a:t>
            </a:r>
          </a:p>
          <a:p>
            <a:endParaRPr lang="en-US" b="1" dirty="0"/>
          </a:p>
          <a:p>
            <a:r>
              <a:rPr lang="en-US" sz="4400" b="1" dirty="0">
                <a:solidFill>
                  <a:srgbClr val="002060"/>
                </a:solidFill>
              </a:rPr>
              <a:t>IT-B</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
        <p:nvSpPr>
          <p:cNvPr id="5" name="TextBox 4">
            <a:extLst>
              <a:ext uri="{FF2B5EF4-FFF2-40B4-BE49-F238E27FC236}">
                <a16:creationId xmlns:a16="http://schemas.microsoft.com/office/drawing/2014/main" id="{462AA864-C817-4DAA-FAA8-8BA313D1B3EB}"/>
              </a:ext>
            </a:extLst>
          </p:cNvPr>
          <p:cNvSpPr txBox="1"/>
          <p:nvPr/>
        </p:nvSpPr>
        <p:spPr>
          <a:xfrm>
            <a:off x="736848" y="607839"/>
            <a:ext cx="10085030" cy="707886"/>
          </a:xfrm>
          <a:prstGeom prst="rect">
            <a:avLst/>
          </a:prstGeom>
          <a:noFill/>
        </p:spPr>
        <p:txBody>
          <a:bodyPr wrap="square">
            <a:spAutoFit/>
          </a:bodyPr>
          <a:lstStyle/>
          <a:p>
            <a:r>
              <a:rPr lang="en-US" sz="4000" b="1" i="1" u="sng" dirty="0">
                <a:solidFill>
                  <a:srgbClr val="7030A0"/>
                </a:solidFill>
                <a:effectLst>
                  <a:outerShdw blurRad="38100" dist="38100" dir="2700000" algn="tl">
                    <a:srgbClr val="000000">
                      <a:alpha val="43137"/>
                    </a:srgbClr>
                  </a:outerShdw>
                </a:effectLst>
              </a:rPr>
              <a:t>INNOVATIVE PRODUCT DEVELOPMENT-II</a:t>
            </a:r>
            <a:endParaRPr lang="en-IN" sz="4000" b="1" i="1" u="sng" dirty="0">
              <a:solidFill>
                <a:srgbClr val="7030A0"/>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B70A781D-78AD-6B7D-6F41-D0BF42B51AF8}"/>
              </a:ext>
            </a:extLst>
          </p:cNvPr>
          <p:cNvPicPr>
            <a:picLocks/>
          </p:cNvPicPr>
          <p:nvPr/>
        </p:nvPicPr>
        <p:blipFill>
          <a:blip r:embed="rId3"/>
          <a:stretch>
            <a:fillRect/>
          </a:stretch>
        </p:blipFill>
        <p:spPr>
          <a:xfrm>
            <a:off x="942834" y="2047936"/>
            <a:ext cx="2743193" cy="2935171"/>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6" y="764373"/>
            <a:ext cx="7454077" cy="1474330"/>
          </a:xfrm>
        </p:spPr>
        <p:txBody>
          <a:bodyPr>
            <a:normAutofit/>
          </a:bodyPr>
          <a:lstStyle/>
          <a:p>
            <a:r>
              <a:rPr lang="en-US" b="1" i="1" dirty="0"/>
              <a:t>PROBLEM STATEMENT</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marL="0" indent="0">
              <a:lnSpc>
                <a:spcPct val="100000"/>
              </a:lnSpc>
              <a:buNone/>
            </a:pPr>
            <a:r>
              <a:rPr lang="en-IN" sz="2000" dirty="0">
                <a:solidFill>
                  <a:srgbClr val="000000"/>
                </a:solidFill>
              </a:rPr>
              <a:t>Information sharing is a major factor for development in the country. It is a time taking process to share information to all the citizens of the country through media and newspaper. In this modern generation almost everyone has a mobile phone in their hand. We can use this opportunity to share information directly to them through SMS or email. This will save time and money and information can be shared with a larger community within short time duration. Also such service can be used to repeatedly send SMS in case of emergency situations.</a:t>
            </a:r>
          </a:p>
          <a:p>
            <a:pPr marL="0" indent="0">
              <a:lnSpc>
                <a:spcPct val="100000"/>
              </a:lnSpc>
              <a:buNone/>
            </a:pPr>
            <a:endParaRPr lang="en-US" sz="2000" dirty="0"/>
          </a:p>
        </p:txBody>
      </p:sp>
    </p:spTree>
    <p:extLst>
      <p:ext uri="{BB962C8B-B14F-4D97-AF65-F5344CB8AC3E}">
        <p14:creationId xmlns:p14="http://schemas.microsoft.com/office/powerpoint/2010/main" val="325500032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6" y="764373"/>
            <a:ext cx="7454077" cy="1474330"/>
          </a:xfrm>
        </p:spPr>
        <p:txBody>
          <a:bodyPr>
            <a:normAutofit/>
          </a:bodyPr>
          <a:lstStyle/>
          <a:p>
            <a:r>
              <a:rPr lang="en-US" b="1" i="1" dirty="0"/>
              <a:t>Gist of </a:t>
            </a:r>
            <a:r>
              <a:rPr lang="en-US" b="1" i="1" dirty="0" err="1"/>
              <a:t>ipd-i</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sz="2000" dirty="0"/>
              <a:t>Created a standalone application </a:t>
            </a:r>
          </a:p>
          <a:p>
            <a:pPr>
              <a:lnSpc>
                <a:spcPct val="100000"/>
              </a:lnSpc>
            </a:pPr>
            <a:r>
              <a:rPr lang="en-US" sz="2000" dirty="0"/>
              <a:t>Through which the organization can send bulk emails </a:t>
            </a:r>
          </a:p>
          <a:p>
            <a:pPr>
              <a:lnSpc>
                <a:spcPct val="100000"/>
              </a:lnSpc>
            </a:pPr>
            <a:r>
              <a:rPr lang="en-US" sz="2000" dirty="0"/>
              <a:t>But we used STATIC method</a:t>
            </a:r>
          </a:p>
          <a:p>
            <a:pPr>
              <a:lnSpc>
                <a:spcPct val="100000"/>
              </a:lnSpc>
            </a:pPr>
            <a:r>
              <a:rPr lang="en-US" sz="2000" dirty="0"/>
              <a:t>Bulk SMS is not provided in IPD-I Project </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147385" y="702229"/>
            <a:ext cx="7454077" cy="1474330"/>
          </a:xfrm>
        </p:spPr>
        <p:txBody>
          <a:bodyPr>
            <a:normAutofit/>
          </a:bodyPr>
          <a:lstStyle/>
          <a:p>
            <a:r>
              <a:rPr lang="en-US" b="1" i="1" dirty="0"/>
              <a:t>Additional features</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sz="2400" dirty="0"/>
              <a:t>Bulk emails will be sent in a</a:t>
            </a:r>
            <a:r>
              <a:rPr lang="en-US" sz="2400" dirty="0">
                <a:effectLst>
                  <a:outerShdw blurRad="38100" dist="38100" dir="2700000" algn="tl">
                    <a:srgbClr val="000000">
                      <a:alpha val="43137"/>
                    </a:srgbClr>
                  </a:outerShdw>
                </a:effectLst>
              </a:rPr>
              <a:t> DYNAMIC </a:t>
            </a:r>
            <a:r>
              <a:rPr lang="en-US" sz="2400" dirty="0"/>
              <a:t>way</a:t>
            </a:r>
          </a:p>
          <a:p>
            <a:pPr marL="0" indent="0">
              <a:lnSpc>
                <a:spcPct val="100000"/>
              </a:lnSpc>
              <a:buNone/>
            </a:pPr>
            <a:r>
              <a:rPr lang="en-US" sz="2400" dirty="0"/>
              <a:t>   (</a:t>
            </a:r>
            <a:r>
              <a:rPr lang="en-US" sz="2400" dirty="0" err="1"/>
              <a:t>i</a:t>
            </a:r>
            <a:r>
              <a:rPr lang="en-US" sz="2400" dirty="0"/>
              <a:t>) same mail to the group of email id’s</a:t>
            </a:r>
          </a:p>
          <a:p>
            <a:pPr marL="0" indent="0">
              <a:lnSpc>
                <a:spcPct val="100000"/>
              </a:lnSpc>
              <a:buNone/>
            </a:pPr>
            <a:r>
              <a:rPr lang="en-US" sz="2400" dirty="0"/>
              <a:t>   (ii) different mails to the group of email id’s</a:t>
            </a:r>
          </a:p>
        </p:txBody>
      </p:sp>
    </p:spTree>
    <p:extLst>
      <p:ext uri="{BB962C8B-B14F-4D97-AF65-F5344CB8AC3E}">
        <p14:creationId xmlns:p14="http://schemas.microsoft.com/office/powerpoint/2010/main" val="243697452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
        <p:nvSpPr>
          <p:cNvPr id="12" name="TextBox 11">
            <a:extLst>
              <a:ext uri="{FF2B5EF4-FFF2-40B4-BE49-F238E27FC236}">
                <a16:creationId xmlns:a16="http://schemas.microsoft.com/office/drawing/2014/main" id="{C507C792-08C3-B575-EE04-12B96A7A9E56}"/>
              </a:ext>
            </a:extLst>
          </p:cNvPr>
          <p:cNvSpPr txBox="1"/>
          <p:nvPr/>
        </p:nvSpPr>
        <p:spPr>
          <a:xfrm>
            <a:off x="7552169" y="2782668"/>
            <a:ext cx="3320248" cy="646331"/>
          </a:xfrm>
          <a:prstGeom prst="rect">
            <a:avLst/>
          </a:prstGeom>
          <a:noFill/>
        </p:spPr>
        <p:txBody>
          <a:bodyPr wrap="square">
            <a:spAutoFit/>
          </a:bodyPr>
          <a:lstStyle/>
          <a:p>
            <a:r>
              <a:rPr lang="en-US" sz="3600" b="1" dirty="0">
                <a:latin typeface="Castellar" panose="020A0402060406010301" pitchFamily="18" charset="0"/>
              </a:rPr>
              <a:t>PROTOTYPE</a:t>
            </a:r>
          </a:p>
        </p:txBody>
      </p:sp>
      <p:pic>
        <p:nvPicPr>
          <p:cNvPr id="2" name="Picture 1">
            <a:extLst>
              <a:ext uri="{FF2B5EF4-FFF2-40B4-BE49-F238E27FC236}">
                <a16:creationId xmlns:a16="http://schemas.microsoft.com/office/drawing/2014/main" id="{1BCF2E2A-B5D2-0600-8114-B27488B03450}"/>
              </a:ext>
            </a:extLst>
          </p:cNvPr>
          <p:cNvPicPr>
            <a:picLocks noChangeAspect="1"/>
          </p:cNvPicPr>
          <p:nvPr/>
        </p:nvPicPr>
        <p:blipFill>
          <a:blip r:embed="rId3"/>
          <a:stretch>
            <a:fillRect/>
          </a:stretch>
        </p:blipFill>
        <p:spPr>
          <a:xfrm>
            <a:off x="0" y="0"/>
            <a:ext cx="7242048" cy="6857999"/>
          </a:xfrm>
          <a:prstGeom prst="rect">
            <a:avLst/>
          </a:prstGeom>
        </p:spPr>
      </p:pic>
    </p:spTree>
    <p:extLst>
      <p:ext uri="{BB962C8B-B14F-4D97-AF65-F5344CB8AC3E}">
        <p14:creationId xmlns:p14="http://schemas.microsoft.com/office/powerpoint/2010/main" val="406238643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
        <p:nvSpPr>
          <p:cNvPr id="10" name="TextBox 9">
            <a:extLst>
              <a:ext uri="{FF2B5EF4-FFF2-40B4-BE49-F238E27FC236}">
                <a16:creationId xmlns:a16="http://schemas.microsoft.com/office/drawing/2014/main" id="{7AFFE964-4469-8079-0455-70ACFC193E36}"/>
              </a:ext>
            </a:extLst>
          </p:cNvPr>
          <p:cNvSpPr txBox="1"/>
          <p:nvPr/>
        </p:nvSpPr>
        <p:spPr>
          <a:xfrm>
            <a:off x="284088" y="547742"/>
            <a:ext cx="11088206" cy="646331"/>
          </a:xfrm>
          <a:prstGeom prst="rect">
            <a:avLst/>
          </a:prstGeom>
          <a:noFill/>
        </p:spPr>
        <p:txBody>
          <a:bodyPr wrap="square">
            <a:spAutoFit/>
          </a:bodyPr>
          <a:lstStyle/>
          <a:p>
            <a:r>
              <a:rPr lang="en-US" sz="3600" b="1" i="1" dirty="0"/>
              <a:t>TECH STACK AND PLATFORM ,FRONT/BACK USE</a:t>
            </a:r>
            <a:endParaRPr lang="en-IN" sz="3600" dirty="0"/>
          </a:p>
        </p:txBody>
      </p:sp>
      <p:sp>
        <p:nvSpPr>
          <p:cNvPr id="12" name="TextBox 11">
            <a:extLst>
              <a:ext uri="{FF2B5EF4-FFF2-40B4-BE49-F238E27FC236}">
                <a16:creationId xmlns:a16="http://schemas.microsoft.com/office/drawing/2014/main" id="{C507C792-08C3-B575-EE04-12B96A7A9E56}"/>
              </a:ext>
            </a:extLst>
          </p:cNvPr>
          <p:cNvSpPr txBox="1"/>
          <p:nvPr/>
        </p:nvSpPr>
        <p:spPr>
          <a:xfrm>
            <a:off x="7617041" y="1991833"/>
            <a:ext cx="2743199" cy="2862322"/>
          </a:xfrm>
          <a:prstGeom prst="rect">
            <a:avLst/>
          </a:prstGeom>
          <a:noFill/>
        </p:spPr>
        <p:txBody>
          <a:bodyPr wrap="square">
            <a:spAutoFit/>
          </a:bodyPr>
          <a:lstStyle/>
          <a:p>
            <a:r>
              <a:rPr lang="en-US" sz="3600" b="1" dirty="0">
                <a:latin typeface="Castellar" panose="020A0402060406010301" pitchFamily="18" charset="0"/>
              </a:rPr>
              <a:t>ECLIPSE</a:t>
            </a:r>
          </a:p>
          <a:p>
            <a:r>
              <a:rPr lang="en-US" sz="3600" b="1" dirty="0">
                <a:latin typeface="Castellar" panose="020A0402060406010301" pitchFamily="18" charset="0"/>
              </a:rPr>
              <a:t>JAVA MYSQL</a:t>
            </a:r>
          </a:p>
          <a:p>
            <a:r>
              <a:rPr lang="en-US" sz="3600" b="1" dirty="0">
                <a:latin typeface="Castellar" panose="020A0402060406010301" pitchFamily="18" charset="0"/>
              </a:rPr>
              <a:t>SMTP</a:t>
            </a:r>
          </a:p>
          <a:p>
            <a:r>
              <a:rPr lang="en-US" sz="3600" b="1" dirty="0">
                <a:latin typeface="Castellar" panose="020A0402060406010301" pitchFamily="18" charset="0"/>
              </a:rPr>
              <a:t>http</a:t>
            </a:r>
            <a:endParaRPr lang="en-IN" sz="3600" dirty="0"/>
          </a:p>
        </p:txBody>
      </p:sp>
      <p:sp>
        <p:nvSpPr>
          <p:cNvPr id="14" name="TextBox 13">
            <a:extLst>
              <a:ext uri="{FF2B5EF4-FFF2-40B4-BE49-F238E27FC236}">
                <a16:creationId xmlns:a16="http://schemas.microsoft.com/office/drawing/2014/main" id="{21AE9C62-521B-0C8A-A024-8BEF24CA822F}"/>
              </a:ext>
            </a:extLst>
          </p:cNvPr>
          <p:cNvSpPr txBox="1"/>
          <p:nvPr/>
        </p:nvSpPr>
        <p:spPr>
          <a:xfrm>
            <a:off x="1069340" y="2145722"/>
            <a:ext cx="6107836" cy="2554545"/>
          </a:xfrm>
          <a:prstGeom prst="rect">
            <a:avLst/>
          </a:prstGeom>
          <a:noFill/>
        </p:spPr>
        <p:txBody>
          <a:bodyPr wrap="square">
            <a:spAutoFit/>
          </a:bodyPr>
          <a:lstStyle/>
          <a:p>
            <a:pPr marL="342900" indent="-342900">
              <a:lnSpc>
                <a:spcPct val="100000"/>
              </a:lnSpc>
              <a:buFont typeface="Wingdings" panose="05000000000000000000" pitchFamily="2" charset="2"/>
              <a:buChar char="Ø"/>
            </a:pPr>
            <a:r>
              <a:rPr lang="en-US" sz="2000" dirty="0"/>
              <a:t>We are using </a:t>
            </a:r>
            <a:r>
              <a:rPr lang="en-US" sz="2000" dirty="0">
                <a:effectLst>
                  <a:outerShdw blurRad="38100" dist="38100" dir="2700000" algn="tl">
                    <a:srgbClr val="000000">
                      <a:alpha val="43137"/>
                    </a:srgbClr>
                  </a:outerShdw>
                </a:effectLst>
              </a:rPr>
              <a:t>ECLIPSE </a:t>
            </a:r>
            <a:r>
              <a:rPr lang="en-US" sz="2000" dirty="0"/>
              <a:t> platform</a:t>
            </a:r>
          </a:p>
          <a:p>
            <a:pPr marL="342900" indent="-342900">
              <a:lnSpc>
                <a:spcPct val="100000"/>
              </a:lnSpc>
              <a:buFont typeface="Wingdings" panose="05000000000000000000" pitchFamily="2" charset="2"/>
              <a:buChar char="Ø"/>
            </a:pPr>
            <a:r>
              <a:rPr lang="en-US" sz="2000" dirty="0"/>
              <a:t>JAVA programming </a:t>
            </a:r>
            <a:r>
              <a:rPr lang="en-US" sz="2000" dirty="0">
                <a:effectLst>
                  <a:outerShdw blurRad="38100" dist="38100" dir="2700000" algn="tl">
                    <a:srgbClr val="000000">
                      <a:alpha val="43137"/>
                    </a:srgbClr>
                  </a:outerShdw>
                </a:effectLst>
              </a:rPr>
              <a:t>(Swing and GUI Application) </a:t>
            </a:r>
            <a:r>
              <a:rPr lang="en-US" sz="2000" dirty="0"/>
              <a:t>for the FRONTEND</a:t>
            </a:r>
          </a:p>
          <a:p>
            <a:pPr marL="342900" indent="-342900">
              <a:lnSpc>
                <a:spcPct val="100000"/>
              </a:lnSpc>
              <a:buFont typeface="Wingdings" panose="05000000000000000000" pitchFamily="2" charset="2"/>
              <a:buChar char="Ø"/>
            </a:pPr>
            <a:r>
              <a:rPr lang="en-US" sz="2000" dirty="0">
                <a:effectLst>
                  <a:outerShdw blurRad="38100" dist="38100" dir="2700000" algn="tl">
                    <a:srgbClr val="000000">
                      <a:alpha val="43137"/>
                    </a:srgbClr>
                  </a:outerShdw>
                </a:effectLst>
              </a:rPr>
              <a:t>MYSQL </a:t>
            </a:r>
            <a:r>
              <a:rPr lang="en-US" sz="2000" dirty="0"/>
              <a:t>database is used to store the data which acts as BACKEND</a:t>
            </a:r>
          </a:p>
          <a:p>
            <a:pPr marL="342900" indent="-342900">
              <a:lnSpc>
                <a:spcPct val="100000"/>
              </a:lnSpc>
              <a:buFont typeface="Wingdings" panose="05000000000000000000" pitchFamily="2" charset="2"/>
              <a:buChar char="Ø"/>
            </a:pPr>
            <a:r>
              <a:rPr lang="en-US" sz="2000" dirty="0">
                <a:effectLst>
                  <a:outerShdw blurRad="38100" dist="38100" dir="2700000" algn="tl">
                    <a:srgbClr val="000000">
                      <a:alpha val="43137"/>
                    </a:srgbClr>
                  </a:outerShdw>
                </a:effectLst>
              </a:rPr>
              <a:t>SMTP</a:t>
            </a:r>
            <a:r>
              <a:rPr lang="en-US" sz="2000" dirty="0"/>
              <a:t> protocol used to send Emails</a:t>
            </a:r>
          </a:p>
          <a:p>
            <a:pPr marL="342900" indent="-342900">
              <a:lnSpc>
                <a:spcPct val="100000"/>
              </a:lnSpc>
              <a:buFont typeface="Wingdings" panose="05000000000000000000" pitchFamily="2" charset="2"/>
              <a:buChar char="Ø"/>
            </a:pPr>
            <a:r>
              <a:rPr lang="en-US" sz="2000" dirty="0">
                <a:effectLst>
                  <a:outerShdw blurRad="38100" dist="38100" dir="2700000" algn="tl">
                    <a:srgbClr val="000000">
                      <a:alpha val="43137"/>
                    </a:srgbClr>
                  </a:outerShdw>
                </a:effectLst>
              </a:rPr>
              <a:t>HTTP</a:t>
            </a:r>
            <a:r>
              <a:rPr lang="en-US" sz="2000" dirty="0"/>
              <a:t> protocol used to send SMS</a:t>
            </a:r>
          </a:p>
          <a:p>
            <a:pPr marL="342900" indent="-342900">
              <a:lnSpc>
                <a:spcPct val="100000"/>
              </a:lnSpc>
              <a:buFont typeface="Wingdings" panose="05000000000000000000" pitchFamily="2" charset="2"/>
              <a:buChar char="Ø"/>
            </a:pPr>
            <a:endParaRPr lang="en-US" sz="2000" dirty="0"/>
          </a:p>
        </p:txBody>
      </p:sp>
    </p:spTree>
    <p:extLst>
      <p:ext uri="{BB962C8B-B14F-4D97-AF65-F5344CB8AC3E}">
        <p14:creationId xmlns:p14="http://schemas.microsoft.com/office/powerpoint/2010/main" val="15124184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6" y="764373"/>
            <a:ext cx="7454077" cy="1474330"/>
          </a:xfrm>
        </p:spPr>
        <p:txBody>
          <a:bodyPr>
            <a:normAutofit/>
          </a:bodyPr>
          <a:lstStyle/>
          <a:p>
            <a:r>
              <a:rPr lang="en-US" b="1" i="1" dirty="0"/>
              <a:t>BENEFITS &amp; CONSEQUENCES</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buFont typeface="Wingdings" panose="05000000000000000000" pitchFamily="2" charset="2"/>
              <a:buChar char="q"/>
            </a:pPr>
            <a:r>
              <a:rPr lang="en-US" sz="2000" dirty="0"/>
              <a:t>No need of using  </a:t>
            </a:r>
            <a:r>
              <a:rPr lang="en-US" sz="2000" dirty="0" err="1"/>
              <a:t>whastapp</a:t>
            </a:r>
            <a:r>
              <a:rPr lang="en-US" sz="2000" dirty="0"/>
              <a:t> official groups</a:t>
            </a:r>
          </a:p>
          <a:p>
            <a:pPr>
              <a:lnSpc>
                <a:spcPct val="100000"/>
              </a:lnSpc>
              <a:buFont typeface="Wingdings" panose="05000000000000000000" pitchFamily="2" charset="2"/>
              <a:buChar char="q"/>
            </a:pPr>
            <a:r>
              <a:rPr lang="en-US" sz="2000" dirty="0"/>
              <a:t>No need of logging  into ERP bees  regularly </a:t>
            </a:r>
          </a:p>
          <a:p>
            <a:pPr>
              <a:lnSpc>
                <a:spcPct val="100000"/>
              </a:lnSpc>
              <a:buFont typeface="Wingdings" panose="05000000000000000000" pitchFamily="2" charset="2"/>
              <a:buChar char="q"/>
            </a:pPr>
            <a:r>
              <a:rPr lang="en-US" sz="2000" dirty="0"/>
              <a:t>It can send mails like vacations, sudden holiday, importance notice regarding events,  attendance, </a:t>
            </a:r>
            <a:r>
              <a:rPr lang="en-US" sz="2000" dirty="0" err="1"/>
              <a:t>sem</a:t>
            </a:r>
            <a:r>
              <a:rPr lang="en-US" sz="2000" dirty="0"/>
              <a:t> grade.</a:t>
            </a:r>
          </a:p>
          <a:p>
            <a:pPr>
              <a:lnSpc>
                <a:spcPct val="100000"/>
              </a:lnSpc>
              <a:buFont typeface="Wingdings" panose="05000000000000000000" pitchFamily="2" charset="2"/>
              <a:buChar char="q"/>
            </a:pPr>
            <a:r>
              <a:rPr lang="en-US" sz="2000" dirty="0"/>
              <a:t> Controlled by the organization (Secured)</a:t>
            </a:r>
          </a:p>
          <a:p>
            <a:pPr>
              <a:lnSpc>
                <a:spcPct val="100000"/>
              </a:lnSpc>
              <a:buFont typeface="Wingdings" panose="05000000000000000000" pitchFamily="2" charset="2"/>
              <a:buChar char="q"/>
            </a:pPr>
            <a:r>
              <a:rPr lang="en-US" sz="2000" dirty="0"/>
              <a:t>Portable and convenient to all the students and Staff</a:t>
            </a:r>
          </a:p>
        </p:txBody>
      </p:sp>
    </p:spTree>
    <p:extLst>
      <p:ext uri="{BB962C8B-B14F-4D97-AF65-F5344CB8AC3E}">
        <p14:creationId xmlns:p14="http://schemas.microsoft.com/office/powerpoint/2010/main" val="175341864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
        <p:nvSpPr>
          <p:cNvPr id="12" name="TextBox 11">
            <a:extLst>
              <a:ext uri="{FF2B5EF4-FFF2-40B4-BE49-F238E27FC236}">
                <a16:creationId xmlns:a16="http://schemas.microsoft.com/office/drawing/2014/main" id="{C507C792-08C3-B575-EE04-12B96A7A9E56}"/>
              </a:ext>
            </a:extLst>
          </p:cNvPr>
          <p:cNvSpPr txBox="1"/>
          <p:nvPr/>
        </p:nvSpPr>
        <p:spPr>
          <a:xfrm>
            <a:off x="7552168" y="2782668"/>
            <a:ext cx="3642569" cy="646331"/>
          </a:xfrm>
          <a:prstGeom prst="rect">
            <a:avLst/>
          </a:prstGeom>
          <a:noFill/>
        </p:spPr>
        <p:txBody>
          <a:bodyPr wrap="square">
            <a:spAutoFit/>
          </a:bodyPr>
          <a:lstStyle/>
          <a:p>
            <a:r>
              <a:rPr lang="en-US" sz="3600" b="1" dirty="0">
                <a:latin typeface="Castellar" panose="020A0402060406010301" pitchFamily="18" charset="0"/>
              </a:rPr>
              <a:t>CONCLUSION</a:t>
            </a:r>
          </a:p>
        </p:txBody>
      </p:sp>
      <p:sp>
        <p:nvSpPr>
          <p:cNvPr id="3" name="Content Placeholder 2">
            <a:extLst>
              <a:ext uri="{FF2B5EF4-FFF2-40B4-BE49-F238E27FC236}">
                <a16:creationId xmlns:a16="http://schemas.microsoft.com/office/drawing/2014/main" id="{AEF26E41-1416-BA4C-22DC-E36979CAE2A4}"/>
              </a:ext>
            </a:extLst>
          </p:cNvPr>
          <p:cNvSpPr txBox="1">
            <a:spLocks/>
          </p:cNvSpPr>
          <p:nvPr/>
        </p:nvSpPr>
        <p:spPr>
          <a:xfrm>
            <a:off x="590023" y="2571632"/>
            <a:ext cx="6652026" cy="35897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Courier New" panose="02070309020205020404" pitchFamily="49" charset="0"/>
              <a:buChar char="o"/>
            </a:pPr>
            <a:r>
              <a:rPr lang="en-US" sz="2000" dirty="0">
                <a:solidFill>
                  <a:schemeClr val="tx1"/>
                </a:solidFill>
                <a:cs typeface="Sabon Next LT"/>
              </a:rPr>
              <a:t>At last we want to say that using this website will help us get notified faster and easier and all will get notifications of every important alerts without missing any single mail.</a:t>
            </a:r>
          </a:p>
          <a:p>
            <a:pPr marL="342900" indent="-342900">
              <a:buFont typeface="Courier New" panose="02070309020205020404" pitchFamily="49" charset="0"/>
              <a:buChar char="o"/>
            </a:pPr>
            <a:endParaRPr lang="en-US" sz="2000" dirty="0">
              <a:solidFill>
                <a:schemeClr val="tx1"/>
              </a:solidFill>
              <a:cs typeface="Sabon Next LT"/>
            </a:endParaRPr>
          </a:p>
          <a:p>
            <a:pPr marL="342900" indent="-342900">
              <a:buFont typeface="Courier New" panose="02070309020205020404" pitchFamily="49" charset="0"/>
              <a:buChar char="o"/>
            </a:pPr>
            <a:r>
              <a:rPr lang="en-US" sz="2000" dirty="0">
                <a:solidFill>
                  <a:schemeClr val="tx1"/>
                </a:solidFill>
                <a:cs typeface="Sabon Next LT"/>
              </a:rPr>
              <a:t>And we can send the information for a group of members at a time using this technique.</a:t>
            </a:r>
          </a:p>
        </p:txBody>
      </p:sp>
      <p:pic>
        <p:nvPicPr>
          <p:cNvPr id="4" name="Picture 3">
            <a:extLst>
              <a:ext uri="{FF2B5EF4-FFF2-40B4-BE49-F238E27FC236}">
                <a16:creationId xmlns:a16="http://schemas.microsoft.com/office/drawing/2014/main" id="{E41B2CE8-6537-75FC-06B8-C28F280D4116}"/>
              </a:ext>
            </a:extLst>
          </p:cNvPr>
          <p:cNvPicPr>
            <a:picLocks/>
          </p:cNvPicPr>
          <p:nvPr/>
        </p:nvPicPr>
        <p:blipFill>
          <a:blip r:embed="rId3"/>
          <a:stretch>
            <a:fillRect/>
          </a:stretch>
        </p:blipFill>
        <p:spPr>
          <a:xfrm>
            <a:off x="2154343" y="57881"/>
            <a:ext cx="4536634" cy="2197223"/>
          </a:xfrm>
          <a:prstGeom prst="rect">
            <a:avLst/>
          </a:prstGeom>
        </p:spPr>
      </p:pic>
    </p:spTree>
    <p:extLst>
      <p:ext uri="{BB962C8B-B14F-4D97-AF65-F5344CB8AC3E}">
        <p14:creationId xmlns:p14="http://schemas.microsoft.com/office/powerpoint/2010/main" val="71122108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832575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Vapor Trail design</Template>
  <TotalTime>89</TotalTime>
  <Words>336</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Castellar</vt:lpstr>
      <vt:lpstr>Century Gothic</vt:lpstr>
      <vt:lpstr>Courier New</vt:lpstr>
      <vt:lpstr>Forte</vt:lpstr>
      <vt:lpstr>Wingdings</vt:lpstr>
      <vt:lpstr>Vapor Trail</vt:lpstr>
      <vt:lpstr>POST INFLUX</vt:lpstr>
      <vt:lpstr>PROBLEM STATEMENT</vt:lpstr>
      <vt:lpstr>Gist of ipd-i</vt:lpstr>
      <vt:lpstr>Additional features</vt:lpstr>
      <vt:lpstr>PowerPoint Presentation</vt:lpstr>
      <vt:lpstr>PowerPoint Presentation</vt:lpstr>
      <vt:lpstr>BENEFITS &amp; CONSEQUENCES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Bulk email  &amp; sms services</dc:title>
  <dc:creator>KUMMARI SPANDANA</dc:creator>
  <cp:lastModifiedBy>KUMMARI SPANDANA</cp:lastModifiedBy>
  <cp:revision>9</cp:revision>
  <dcterms:created xsi:type="dcterms:W3CDTF">2023-02-03T07:31:04Z</dcterms:created>
  <dcterms:modified xsi:type="dcterms:W3CDTF">2023-04-05T17:04:38Z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