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notesMasterIdLst>
    <p:notesMasterId r:id="rId29"/>
  </p:notesMasterIdLst>
  <p:sldIdLst>
    <p:sldId id="256" r:id="rId2"/>
    <p:sldId id="270" r:id="rId3"/>
    <p:sldId id="257" r:id="rId4"/>
    <p:sldId id="258" r:id="rId5"/>
    <p:sldId id="259" r:id="rId6"/>
    <p:sldId id="260" r:id="rId7"/>
    <p:sldId id="273" r:id="rId8"/>
    <p:sldId id="261" r:id="rId9"/>
    <p:sldId id="277" r:id="rId10"/>
    <p:sldId id="263" r:id="rId11"/>
    <p:sldId id="284" r:id="rId12"/>
    <p:sldId id="285" r:id="rId13"/>
    <p:sldId id="298" r:id="rId14"/>
    <p:sldId id="287" r:id="rId15"/>
    <p:sldId id="288" r:id="rId16"/>
    <p:sldId id="290" r:id="rId17"/>
    <p:sldId id="289" r:id="rId18"/>
    <p:sldId id="291" r:id="rId19"/>
    <p:sldId id="293" r:id="rId20"/>
    <p:sldId id="294" r:id="rId21"/>
    <p:sldId id="292" r:id="rId22"/>
    <p:sldId id="295" r:id="rId23"/>
    <p:sldId id="296" r:id="rId24"/>
    <p:sldId id="297" r:id="rId25"/>
    <p:sldId id="281" r:id="rId26"/>
    <p:sldId id="265" r:id="rId27"/>
    <p:sldId id="27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84" d="100"/>
          <a:sy n="84" d="100"/>
        </p:scale>
        <p:origin x="8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AA2B0-BD6E-4988-9B63-47ABF9144876}" type="datetimeFigureOut">
              <a:rPr lang="en-US" smtClean="0"/>
              <a:t>3/19/2018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75B83-AB04-431D-841D-8FB873C9970E}" type="slidenum">
              <a:rPr lang="en-US" smtClean="0"/>
              <a:t>‹#›</a:t>
            </a:fld>
            <a:endParaRPr lang="en-US" dirty="0"/>
          </a:p>
        </p:txBody>
      </p:sp>
    </p:spTree>
    <p:extLst>
      <p:ext uri="{BB962C8B-B14F-4D97-AF65-F5344CB8AC3E}">
        <p14:creationId xmlns:p14="http://schemas.microsoft.com/office/powerpoint/2010/main" val="368009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75B83-AB04-431D-841D-8FB873C9970E}" type="slidenum">
              <a:rPr lang="en-US" smtClean="0"/>
              <a:t>9</a:t>
            </a:fld>
            <a:endParaRPr lang="en-US" dirty="0"/>
          </a:p>
        </p:txBody>
      </p:sp>
    </p:spTree>
    <p:extLst>
      <p:ext uri="{BB962C8B-B14F-4D97-AF65-F5344CB8AC3E}">
        <p14:creationId xmlns:p14="http://schemas.microsoft.com/office/powerpoint/2010/main" val="164702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872EF73-6344-4E29-9D5E-8252C5A9D0B5}" type="datetimeFigureOut">
              <a:rPr lang="te-IN" smtClean="0"/>
              <a:t>19-03-18</a:t>
            </a:fld>
            <a:endParaRPr lang="te-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te-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635ADE-782A-4FD0-8B57-1AFFAF929C8D}" type="slidenum">
              <a:rPr lang="te-IN" smtClean="0"/>
              <a:t>‹#›</a:t>
            </a:fld>
            <a:endParaRPr lang="te-IN"/>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087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2EF73-6344-4E29-9D5E-8252C5A9D0B5}" type="datetimeFigureOut">
              <a:rPr lang="te-IN" smtClean="0"/>
              <a:t>19-03-18</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314241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2EF73-6344-4E29-9D5E-8252C5A9D0B5}" type="datetimeFigureOut">
              <a:rPr lang="te-IN" smtClean="0"/>
              <a:t>19-03-18</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31984370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2EF73-6344-4E29-9D5E-8252C5A9D0B5}" type="datetimeFigureOut">
              <a:rPr lang="te-IN" smtClean="0"/>
              <a:t>19-03-18</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130720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72EF73-6344-4E29-9D5E-8252C5A9D0B5}" type="datetimeFigureOut">
              <a:rPr lang="te-IN" smtClean="0"/>
              <a:t>19-03-18</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53635ADE-782A-4FD0-8B57-1AFFAF929C8D}" type="slidenum">
              <a:rPr lang="te-IN" smtClean="0"/>
              <a:t>‹#›</a:t>
            </a:fld>
            <a:endParaRPr lang="te-IN"/>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37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2EF73-6344-4E29-9D5E-8252C5A9D0B5}" type="datetimeFigureOut">
              <a:rPr lang="te-IN" smtClean="0"/>
              <a:t>19-03-18</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397680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2EF73-6344-4E29-9D5E-8252C5A9D0B5}" type="datetimeFigureOut">
              <a:rPr lang="te-IN" smtClean="0"/>
              <a:t>19-03-18</a:t>
            </a:fld>
            <a:endParaRPr lang="te-IN"/>
          </a:p>
        </p:txBody>
      </p:sp>
      <p:sp>
        <p:nvSpPr>
          <p:cNvPr id="8" name="Footer Placeholder 7"/>
          <p:cNvSpPr>
            <a:spLocks noGrp="1"/>
          </p:cNvSpPr>
          <p:nvPr>
            <p:ph type="ftr" sz="quarter" idx="11"/>
          </p:nvPr>
        </p:nvSpPr>
        <p:spPr/>
        <p:txBody>
          <a:bodyPr/>
          <a:lstStyle/>
          <a:p>
            <a:endParaRPr lang="te-IN"/>
          </a:p>
        </p:txBody>
      </p:sp>
      <p:sp>
        <p:nvSpPr>
          <p:cNvPr id="9" name="Slide Number Placeholder 8"/>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202764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72EF73-6344-4E29-9D5E-8252C5A9D0B5}" type="datetimeFigureOut">
              <a:rPr lang="te-IN" smtClean="0"/>
              <a:t>19-03-18</a:t>
            </a:fld>
            <a:endParaRPr lang="te-IN"/>
          </a:p>
        </p:txBody>
      </p:sp>
      <p:sp>
        <p:nvSpPr>
          <p:cNvPr id="4" name="Footer Placeholder 3"/>
          <p:cNvSpPr>
            <a:spLocks noGrp="1"/>
          </p:cNvSpPr>
          <p:nvPr>
            <p:ph type="ftr" sz="quarter" idx="11"/>
          </p:nvPr>
        </p:nvSpPr>
        <p:spPr/>
        <p:txBody>
          <a:bodyPr/>
          <a:lstStyle/>
          <a:p>
            <a:endParaRPr lang="te-IN"/>
          </a:p>
        </p:txBody>
      </p:sp>
      <p:sp>
        <p:nvSpPr>
          <p:cNvPr id="5" name="Slide Number Placeholder 4"/>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91864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2EF73-6344-4E29-9D5E-8252C5A9D0B5}" type="datetimeFigureOut">
              <a:rPr lang="te-IN" smtClean="0"/>
              <a:t>19-03-18</a:t>
            </a:fld>
            <a:endParaRPr lang="te-IN"/>
          </a:p>
        </p:txBody>
      </p:sp>
      <p:sp>
        <p:nvSpPr>
          <p:cNvPr id="3" name="Footer Placeholder 2"/>
          <p:cNvSpPr>
            <a:spLocks noGrp="1"/>
          </p:cNvSpPr>
          <p:nvPr>
            <p:ph type="ftr" sz="quarter" idx="11"/>
          </p:nvPr>
        </p:nvSpPr>
        <p:spPr/>
        <p:txBody>
          <a:bodyPr/>
          <a:lstStyle/>
          <a:p>
            <a:endParaRPr lang="te-IN"/>
          </a:p>
        </p:txBody>
      </p:sp>
      <p:sp>
        <p:nvSpPr>
          <p:cNvPr id="4" name="Slide Number Placeholder 3"/>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7213897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E872EF73-6344-4E29-9D5E-8252C5A9D0B5}" type="datetimeFigureOut">
              <a:rPr lang="te-IN" smtClean="0"/>
              <a:t>19-03-18</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28664493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E872EF73-6344-4E29-9D5E-8252C5A9D0B5}" type="datetimeFigureOut">
              <a:rPr lang="te-IN" smtClean="0"/>
              <a:t>19-03-18</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53635ADE-782A-4FD0-8B57-1AFFAF929C8D}" type="slidenum">
              <a:rPr lang="te-IN" smtClean="0"/>
              <a:t>‹#›</a:t>
            </a:fld>
            <a:endParaRPr lang="te-IN"/>
          </a:p>
        </p:txBody>
      </p:sp>
    </p:spTree>
    <p:extLst>
      <p:ext uri="{BB962C8B-B14F-4D97-AF65-F5344CB8AC3E}">
        <p14:creationId xmlns:p14="http://schemas.microsoft.com/office/powerpoint/2010/main" val="329221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E872EF73-6344-4E29-9D5E-8252C5A9D0B5}" type="datetimeFigureOut">
              <a:rPr lang="te-IN" smtClean="0"/>
              <a:t>19-03-18</a:t>
            </a:fld>
            <a:endParaRPr lang="te-IN"/>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te-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53635ADE-782A-4FD0-8B57-1AFFAF929C8D}" type="slidenum">
              <a:rPr lang="te-IN" smtClean="0"/>
              <a:t>‹#›</a:t>
            </a:fld>
            <a:endParaRPr lang="te-IN"/>
          </a:p>
        </p:txBody>
      </p:sp>
    </p:spTree>
    <p:extLst>
      <p:ext uri="{BB962C8B-B14F-4D97-AF65-F5344CB8AC3E}">
        <p14:creationId xmlns:p14="http://schemas.microsoft.com/office/powerpoint/2010/main" val="1190330258"/>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43000"/>
            <a:ext cx="7772400" cy="1219200"/>
          </a:xfrm>
        </p:spPr>
        <p:txBody>
          <a:bodyPr>
            <a:normAutofit/>
          </a:bodyPr>
          <a:lstStyle/>
          <a:p>
            <a:pPr algn="ctr"/>
            <a:r>
              <a:rPr lang="en-US" sz="3200" dirty="0">
                <a:latin typeface="Times New Roman" pitchFamily="18" charset="0"/>
                <a:cs typeface="Times New Roman" pitchFamily="18" charset="0"/>
              </a:rPr>
              <a:t>LOAN PREDICTION USING MACHINE LEARNING </a:t>
            </a:r>
            <a:endParaRPr lang="te-IN" sz="3200" dirty="0">
              <a:latin typeface="Times New Roman" pitchFamily="18" charset="0"/>
            </a:endParaRPr>
          </a:p>
        </p:txBody>
      </p:sp>
      <p:sp>
        <p:nvSpPr>
          <p:cNvPr id="4" name="TextBox 3"/>
          <p:cNvSpPr txBox="1"/>
          <p:nvPr/>
        </p:nvSpPr>
        <p:spPr>
          <a:xfrm>
            <a:off x="609600" y="3276600"/>
            <a:ext cx="3200400" cy="1754326"/>
          </a:xfrm>
          <a:prstGeom prst="rect">
            <a:avLst/>
          </a:prstGeom>
          <a:noFill/>
        </p:spPr>
        <p:txBody>
          <a:bodyPr wrap="square" rtlCol="0">
            <a:spAutoFit/>
          </a:bodyPr>
          <a:lstStyle/>
          <a:p>
            <a:r>
              <a:rPr lang="en-US" b="1" i="1" dirty="0">
                <a:latin typeface="Times New Roman" pitchFamily="18" charset="0"/>
                <a:cs typeface="Times New Roman" pitchFamily="18" charset="0"/>
              </a:rPr>
              <a:t>Batch No: 14P57</a:t>
            </a:r>
            <a:endParaRPr lang="te-IN" dirty="0">
              <a:latin typeface="Times New Roman" pitchFamily="18" charset="0"/>
            </a:endParaRPr>
          </a:p>
          <a:p>
            <a:endParaRPr lang="en-US" b="1" i="1" dirty="0">
              <a:latin typeface="Times New Roman" pitchFamily="18" charset="0"/>
              <a:cs typeface="Times New Roman" pitchFamily="18" charset="0"/>
            </a:endParaRPr>
          </a:p>
          <a:p>
            <a:r>
              <a:rPr lang="en-US" b="1" i="1" dirty="0">
                <a:latin typeface="Times New Roman" pitchFamily="18" charset="0"/>
                <a:cs typeface="Times New Roman" pitchFamily="18" charset="0"/>
              </a:rPr>
              <a:t>K. Spandana (14321A0589)</a:t>
            </a:r>
          </a:p>
          <a:p>
            <a:endParaRPr lang="en-US" dirty="0">
              <a:latin typeface="Times New Roman" pitchFamily="18" charset="0"/>
              <a:cs typeface="Times New Roman" pitchFamily="18" charset="0"/>
            </a:endParaRPr>
          </a:p>
          <a:p>
            <a:r>
              <a:rPr lang="en-US" b="1" i="1" dirty="0">
                <a:latin typeface="Times New Roman" pitchFamily="18" charset="0"/>
                <a:cs typeface="Times New Roman" pitchFamily="18" charset="0"/>
              </a:rPr>
              <a:t>G. Sravanthi (14321A0590)</a:t>
            </a:r>
          </a:p>
          <a:p>
            <a:endParaRPr lang="en-US" dirty="0">
              <a:latin typeface="Times New Roman" pitchFamily="18" charset="0"/>
              <a:cs typeface="Times New Roman" pitchFamily="18" charset="0"/>
            </a:endParaRPr>
          </a:p>
        </p:txBody>
      </p:sp>
      <p:sp>
        <p:nvSpPr>
          <p:cNvPr id="5" name="TextBox 4"/>
          <p:cNvSpPr txBox="1"/>
          <p:nvPr/>
        </p:nvSpPr>
        <p:spPr>
          <a:xfrm>
            <a:off x="4419600" y="5329534"/>
            <a:ext cx="4267200" cy="923330"/>
          </a:xfrm>
          <a:prstGeom prst="rect">
            <a:avLst/>
          </a:prstGeom>
          <a:noFill/>
        </p:spPr>
        <p:txBody>
          <a:bodyPr wrap="square" rtlCol="0">
            <a:spAutoFit/>
          </a:bodyPr>
          <a:lstStyle/>
          <a:p>
            <a:r>
              <a:rPr lang="en-US" b="1" i="1" dirty="0">
                <a:latin typeface="Times New Roman" pitchFamily="18" charset="0"/>
                <a:cs typeface="Times New Roman" pitchFamily="18" charset="0"/>
              </a:rPr>
              <a:t>Internal Guide: Mrs. Usha Rani K</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b="1" i="1" dirty="0">
                <a:latin typeface="Times New Roman" pitchFamily="18" charset="0"/>
                <a:cs typeface="Times New Roman" pitchFamily="18" charset="0"/>
              </a:rPr>
              <a:t>CSE-B Coordinator: Mrs. Jhansi Rani 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911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3" y="609600"/>
            <a:ext cx="7406640" cy="838200"/>
          </a:xfrm>
        </p:spPr>
        <p:txBody>
          <a:bodyPr>
            <a:normAutofit/>
          </a:bodyPr>
          <a:lstStyle/>
          <a:p>
            <a:pPr algn="ctr"/>
            <a:r>
              <a:rPr lang="en-US" dirty="0">
                <a:latin typeface="Times New Roman" pitchFamily="18" charset="0"/>
                <a:cs typeface="Times New Roman" pitchFamily="18" charset="0"/>
              </a:rPr>
              <a:t>Requirement Analysis</a:t>
            </a:r>
            <a:endParaRPr lang="te-IN" dirty="0">
              <a:latin typeface="Times New Roman" pitchFamily="18" charset="0"/>
            </a:endParaRPr>
          </a:p>
        </p:txBody>
      </p:sp>
      <p:sp>
        <p:nvSpPr>
          <p:cNvPr id="3" name="Content Placeholder 2"/>
          <p:cNvSpPr>
            <a:spLocks noGrp="1"/>
          </p:cNvSpPr>
          <p:nvPr>
            <p:ph idx="1"/>
          </p:nvPr>
        </p:nvSpPr>
        <p:spPr>
          <a:xfrm>
            <a:off x="457200" y="1447800"/>
            <a:ext cx="7924800" cy="4678363"/>
          </a:xfrm>
        </p:spPr>
        <p:txBody>
          <a:bodyPr>
            <a:noAutofit/>
          </a:bodyPr>
          <a:lstStyle/>
          <a:p>
            <a:pPr marL="0" indent="0">
              <a:buNone/>
            </a:pPr>
            <a:r>
              <a:rPr lang="en-US" sz="2000" b="1" u="sng" dirty="0">
                <a:latin typeface="Times New Roman" pitchFamily="18" charset="0"/>
                <a:cs typeface="Times New Roman" pitchFamily="18" charset="0"/>
              </a:rPr>
              <a:t>Hardware Requirements:</a:t>
            </a:r>
          </a:p>
          <a:p>
            <a:r>
              <a:rPr lang="en-US" sz="2000" dirty="0">
                <a:latin typeface="Times New Roman" pitchFamily="18" charset="0"/>
                <a:cs typeface="Times New Roman" pitchFamily="18" charset="0"/>
              </a:rPr>
              <a:t>Processor                :    INTEL CORE i3, 1.7 GHz</a:t>
            </a:r>
          </a:p>
          <a:p>
            <a:r>
              <a:rPr lang="en-US" sz="2000" dirty="0">
                <a:latin typeface="Times New Roman" pitchFamily="18" charset="0"/>
                <a:cs typeface="Times New Roman" pitchFamily="18" charset="0"/>
              </a:rPr>
              <a:t>RAM                       :   4GB</a:t>
            </a:r>
          </a:p>
          <a:p>
            <a:r>
              <a:rPr lang="en-US" sz="2000" dirty="0">
                <a:latin typeface="Times New Roman" pitchFamily="18" charset="0"/>
                <a:cs typeface="Times New Roman" pitchFamily="18" charset="0"/>
              </a:rPr>
              <a:t>Hard disk                 :   </a:t>
            </a:r>
            <a:r>
              <a:rPr lang="en-US" dirty="0">
                <a:latin typeface="Times New Roman" pitchFamily="18" charset="0"/>
                <a:cs typeface="Times New Roman" pitchFamily="18" charset="0"/>
              </a:rPr>
              <a:t>40GB</a:t>
            </a:r>
            <a:endParaRPr lang="en-US" sz="2000" dirty="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Software Requirements:</a:t>
            </a:r>
          </a:p>
          <a:p>
            <a:r>
              <a:rPr lang="en-US" dirty="0">
                <a:latin typeface="Times New Roman" panose="02020603050405020304" pitchFamily="18" charset="0"/>
                <a:cs typeface="Times New Roman" panose="02020603050405020304" pitchFamily="18" charset="0"/>
              </a:rPr>
              <a:t>Language                 :     R</a:t>
            </a:r>
          </a:p>
          <a:p>
            <a:r>
              <a:rPr lang="en-US" dirty="0">
                <a:latin typeface="Times New Roman" panose="02020603050405020304" pitchFamily="18" charset="0"/>
                <a:cs typeface="Times New Roman" panose="02020603050405020304" pitchFamily="18" charset="0"/>
              </a:rPr>
              <a:t>IDE                           :     R Studio</a:t>
            </a:r>
          </a:p>
          <a:p>
            <a:r>
              <a:rPr lang="en-US" dirty="0">
                <a:latin typeface="Times New Roman" panose="02020603050405020304" pitchFamily="18" charset="0"/>
                <a:cs typeface="Times New Roman" panose="02020603050405020304" pitchFamily="18" charset="0"/>
              </a:rPr>
              <a:t>Datasets                    :     Excel Sheets</a:t>
            </a:r>
          </a:p>
          <a:p>
            <a:r>
              <a:rPr lang="en-US" dirty="0">
                <a:latin typeface="Times New Roman" panose="02020603050405020304" pitchFamily="18" charset="0"/>
                <a:cs typeface="Times New Roman" panose="02020603050405020304" pitchFamily="18" charset="0"/>
              </a:rPr>
              <a:t>Operating System     :     Windows 10</a:t>
            </a:r>
          </a:p>
          <a:p>
            <a:endParaRPr lang="en-US" sz="2000" dirty="0">
              <a:latin typeface="Times New Roman" pitchFamily="18" charset="0"/>
              <a:cs typeface="Times New Roman" pitchFamily="18" charset="0"/>
            </a:endParaRPr>
          </a:p>
          <a:p>
            <a:endParaRPr lang="te-IN" sz="2000" dirty="0">
              <a:latin typeface="Times New Roman" pitchFamily="18" charset="0"/>
            </a:endParaRPr>
          </a:p>
        </p:txBody>
      </p:sp>
    </p:spTree>
    <p:extLst>
      <p:ext uri="{BB962C8B-B14F-4D97-AF65-F5344CB8AC3E}">
        <p14:creationId xmlns:p14="http://schemas.microsoft.com/office/powerpoint/2010/main" val="174314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4BDF-3DFF-4D3F-8354-DF1752D3D83B}"/>
              </a:ext>
            </a:extLst>
          </p:cNvPr>
          <p:cNvSpPr>
            <a:spLocks noGrp="1"/>
          </p:cNvSpPr>
          <p:nvPr>
            <p:ph type="title"/>
          </p:nvPr>
        </p:nvSpPr>
        <p:spPr/>
        <p:txBody>
          <a:bodyPr/>
          <a:lstStyle/>
          <a:p>
            <a:r>
              <a:rPr lang="en-US" dirty="0"/>
              <a:t>Software Architecture</a:t>
            </a:r>
          </a:p>
        </p:txBody>
      </p:sp>
      <p:pic>
        <p:nvPicPr>
          <p:cNvPr id="4" name="Content Placeholder 9">
            <a:extLst>
              <a:ext uri="{FF2B5EF4-FFF2-40B4-BE49-F238E27FC236}">
                <a16:creationId xmlns:a16="http://schemas.microsoft.com/office/drawing/2014/main" id="{2C0634FA-9BBB-4A18-AFDA-54C287E924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9695" b="16492"/>
          <a:stretch/>
        </p:blipFill>
        <p:spPr>
          <a:xfrm>
            <a:off x="857250" y="1828800"/>
            <a:ext cx="7404100" cy="3898179"/>
          </a:xfrm>
          <a:prstGeom prst="rect">
            <a:avLst/>
          </a:prstGeom>
        </p:spPr>
      </p:pic>
    </p:spTree>
    <p:extLst>
      <p:ext uri="{BB962C8B-B14F-4D97-AF65-F5344CB8AC3E}">
        <p14:creationId xmlns:p14="http://schemas.microsoft.com/office/powerpoint/2010/main" val="202611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3FFB-24D7-409F-ADE9-D4B52A0DFB5B}"/>
              </a:ext>
            </a:extLst>
          </p:cNvPr>
          <p:cNvSpPr>
            <a:spLocks noGrp="1"/>
          </p:cNvSpPr>
          <p:nvPr>
            <p:ph type="title"/>
          </p:nvPr>
        </p:nvSpPr>
        <p:spPr>
          <a:xfrm>
            <a:off x="620810" y="237720"/>
            <a:ext cx="7406640" cy="1356360"/>
          </a:xfrm>
        </p:spPr>
        <p:txBody>
          <a:bodyPr/>
          <a:lstStyle/>
          <a:p>
            <a:r>
              <a:rPr lang="en-US" dirty="0"/>
              <a:t>Technical Architecture</a:t>
            </a:r>
          </a:p>
        </p:txBody>
      </p:sp>
      <p:sp>
        <p:nvSpPr>
          <p:cNvPr id="3" name="Rectangle 2">
            <a:extLst>
              <a:ext uri="{FF2B5EF4-FFF2-40B4-BE49-F238E27FC236}">
                <a16:creationId xmlns:a16="http://schemas.microsoft.com/office/drawing/2014/main" id="{0A9BD7AD-EF3F-4017-BE94-925E7538A306}"/>
              </a:ext>
            </a:extLst>
          </p:cNvPr>
          <p:cNvSpPr/>
          <p:nvPr/>
        </p:nvSpPr>
        <p:spPr>
          <a:xfrm>
            <a:off x="2057400" y="1621135"/>
            <a:ext cx="4038600" cy="487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5EDFDDC-637D-417D-B5A5-5B76D4D541FA}"/>
              </a:ext>
            </a:extLst>
          </p:cNvPr>
          <p:cNvCxnSpPr/>
          <p:nvPr/>
        </p:nvCxnSpPr>
        <p:spPr>
          <a:xfrm>
            <a:off x="2054470" y="2716851"/>
            <a:ext cx="40386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FF7AE34-7E37-42F2-8D02-7D33AE5E9488}"/>
              </a:ext>
            </a:extLst>
          </p:cNvPr>
          <p:cNvCxnSpPr/>
          <p:nvPr/>
        </p:nvCxnSpPr>
        <p:spPr>
          <a:xfrm>
            <a:off x="2048608" y="3886200"/>
            <a:ext cx="40386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0E62809-6F4F-4408-A58D-3B265065DA4C}"/>
              </a:ext>
            </a:extLst>
          </p:cNvPr>
          <p:cNvCxnSpPr/>
          <p:nvPr/>
        </p:nvCxnSpPr>
        <p:spPr>
          <a:xfrm>
            <a:off x="2057400" y="5181600"/>
            <a:ext cx="403860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028290C-9A73-459B-96A8-9F745BE71178}"/>
              </a:ext>
            </a:extLst>
          </p:cNvPr>
          <p:cNvSpPr txBox="1"/>
          <p:nvPr/>
        </p:nvSpPr>
        <p:spPr>
          <a:xfrm>
            <a:off x="2086708" y="1748135"/>
            <a:ext cx="358140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Integrated Development Environment</a:t>
            </a:r>
          </a:p>
          <a:p>
            <a:r>
              <a:rPr lang="en-US" sz="1200" dirty="0">
                <a:latin typeface="Times New Roman" panose="02020603050405020304" pitchFamily="18" charset="0"/>
                <a:cs typeface="Times New Roman" panose="02020603050405020304" pitchFamily="18" charset="0"/>
              </a:rPr>
              <a:t>                   (IDE)</a:t>
            </a:r>
          </a:p>
        </p:txBody>
      </p:sp>
      <p:sp>
        <p:nvSpPr>
          <p:cNvPr id="10" name="TextBox 9">
            <a:extLst>
              <a:ext uri="{FF2B5EF4-FFF2-40B4-BE49-F238E27FC236}">
                <a16:creationId xmlns:a16="http://schemas.microsoft.com/office/drawing/2014/main" id="{E96B827C-12B6-4DE0-B4C0-2F89856E238C}"/>
              </a:ext>
            </a:extLst>
          </p:cNvPr>
          <p:cNvSpPr txBox="1"/>
          <p:nvPr/>
        </p:nvSpPr>
        <p:spPr>
          <a:xfrm>
            <a:off x="2080846" y="2777867"/>
            <a:ext cx="12192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Engine</a:t>
            </a:r>
          </a:p>
        </p:txBody>
      </p:sp>
      <p:sp>
        <p:nvSpPr>
          <p:cNvPr id="13" name="TextBox 12">
            <a:extLst>
              <a:ext uri="{FF2B5EF4-FFF2-40B4-BE49-F238E27FC236}">
                <a16:creationId xmlns:a16="http://schemas.microsoft.com/office/drawing/2014/main" id="{29667A57-0E40-4902-9760-96E9FD5EE4F6}"/>
              </a:ext>
            </a:extLst>
          </p:cNvPr>
          <p:cNvSpPr txBox="1"/>
          <p:nvPr/>
        </p:nvSpPr>
        <p:spPr>
          <a:xfrm>
            <a:off x="2086708" y="4059535"/>
            <a:ext cx="1371600" cy="276999"/>
          </a:xfrm>
          <a:prstGeom prst="rect">
            <a:avLst/>
          </a:prstGeom>
          <a:noFill/>
        </p:spPr>
        <p:txBody>
          <a:bodyPr wrap="square" rtlCol="0">
            <a:spAutoFit/>
          </a:bodyPr>
          <a:lstStyle/>
          <a:p>
            <a:r>
              <a:rPr lang="en-US" sz="1200" dirty="0"/>
              <a:t>Packages</a:t>
            </a:r>
          </a:p>
        </p:txBody>
      </p:sp>
      <p:sp>
        <p:nvSpPr>
          <p:cNvPr id="14" name="TextBox 13">
            <a:extLst>
              <a:ext uri="{FF2B5EF4-FFF2-40B4-BE49-F238E27FC236}">
                <a16:creationId xmlns:a16="http://schemas.microsoft.com/office/drawing/2014/main" id="{0ACAA3C3-2F19-4E7D-9348-F9D4D18060EB}"/>
              </a:ext>
            </a:extLst>
          </p:cNvPr>
          <p:cNvSpPr txBox="1"/>
          <p:nvPr/>
        </p:nvSpPr>
        <p:spPr>
          <a:xfrm>
            <a:off x="2209800" y="5352589"/>
            <a:ext cx="124850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Libraries</a:t>
            </a:r>
          </a:p>
        </p:txBody>
      </p:sp>
      <p:sp>
        <p:nvSpPr>
          <p:cNvPr id="17" name="Oval 16">
            <a:extLst>
              <a:ext uri="{FF2B5EF4-FFF2-40B4-BE49-F238E27FC236}">
                <a16:creationId xmlns:a16="http://schemas.microsoft.com/office/drawing/2014/main" id="{1A6BB1CB-0C0C-4D4B-B030-2435DBAB335A}"/>
              </a:ext>
            </a:extLst>
          </p:cNvPr>
          <p:cNvSpPr/>
          <p:nvPr/>
        </p:nvSpPr>
        <p:spPr>
          <a:xfrm>
            <a:off x="4716779" y="1992440"/>
            <a:ext cx="1074421" cy="556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R Studio</a:t>
            </a:r>
          </a:p>
        </p:txBody>
      </p:sp>
      <p:sp>
        <p:nvSpPr>
          <p:cNvPr id="18" name="Oval 17">
            <a:extLst>
              <a:ext uri="{FF2B5EF4-FFF2-40B4-BE49-F238E27FC236}">
                <a16:creationId xmlns:a16="http://schemas.microsoft.com/office/drawing/2014/main" id="{AEA99A3D-40CB-4E0A-8CCD-99B116ECEA5F}"/>
              </a:ext>
            </a:extLst>
          </p:cNvPr>
          <p:cNvSpPr/>
          <p:nvPr/>
        </p:nvSpPr>
        <p:spPr>
          <a:xfrm>
            <a:off x="3924227" y="3011593"/>
            <a:ext cx="799807" cy="3928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R</a:t>
            </a:r>
          </a:p>
        </p:txBody>
      </p:sp>
      <p:sp>
        <p:nvSpPr>
          <p:cNvPr id="19" name="Oval 18">
            <a:extLst>
              <a:ext uri="{FF2B5EF4-FFF2-40B4-BE49-F238E27FC236}">
                <a16:creationId xmlns:a16="http://schemas.microsoft.com/office/drawing/2014/main" id="{7BB63E04-71D5-485F-A4E5-4E7C5D3FDAC0}"/>
              </a:ext>
            </a:extLst>
          </p:cNvPr>
          <p:cNvSpPr/>
          <p:nvPr/>
        </p:nvSpPr>
        <p:spPr>
          <a:xfrm>
            <a:off x="3352800" y="4224213"/>
            <a:ext cx="2590800" cy="8313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randomForest, rJava, FNN, class, foreach, ada,etc</a:t>
            </a:r>
          </a:p>
        </p:txBody>
      </p:sp>
      <p:sp>
        <p:nvSpPr>
          <p:cNvPr id="20" name="Oval 19">
            <a:extLst>
              <a:ext uri="{FF2B5EF4-FFF2-40B4-BE49-F238E27FC236}">
                <a16:creationId xmlns:a16="http://schemas.microsoft.com/office/drawing/2014/main" id="{C206927C-980B-4674-80E4-87CB6B23EC29}"/>
              </a:ext>
            </a:extLst>
          </p:cNvPr>
          <p:cNvSpPr/>
          <p:nvPr/>
        </p:nvSpPr>
        <p:spPr>
          <a:xfrm>
            <a:off x="3153506" y="5384577"/>
            <a:ext cx="2637694"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rattle, caret, dplyr, ROCR, etc</a:t>
            </a:r>
          </a:p>
        </p:txBody>
      </p:sp>
      <p:cxnSp>
        <p:nvCxnSpPr>
          <p:cNvPr id="22" name="Straight Arrow Connector 21">
            <a:extLst>
              <a:ext uri="{FF2B5EF4-FFF2-40B4-BE49-F238E27FC236}">
                <a16:creationId xmlns:a16="http://schemas.microsoft.com/office/drawing/2014/main" id="{B4289B2B-5F3C-4B87-9E09-81BABE6CDF17}"/>
              </a:ext>
            </a:extLst>
          </p:cNvPr>
          <p:cNvCxnSpPr>
            <a:endCxn id="18" idx="0"/>
          </p:cNvCxnSpPr>
          <p:nvPr/>
        </p:nvCxnSpPr>
        <p:spPr>
          <a:xfrm flipH="1">
            <a:off x="4324131" y="2472824"/>
            <a:ext cx="536916" cy="538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CAFF0FA-0207-4748-A423-DAACF1BA55DF}"/>
              </a:ext>
            </a:extLst>
          </p:cNvPr>
          <p:cNvCxnSpPr>
            <a:cxnSpLocks/>
            <a:endCxn id="19" idx="0"/>
          </p:cNvCxnSpPr>
          <p:nvPr/>
        </p:nvCxnSpPr>
        <p:spPr>
          <a:xfrm>
            <a:off x="4262896" y="3415296"/>
            <a:ext cx="385304" cy="808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11BFA1-D105-4BA0-886B-B86C77E6646B}"/>
              </a:ext>
            </a:extLst>
          </p:cNvPr>
          <p:cNvCxnSpPr>
            <a:cxnSpLocks/>
          </p:cNvCxnSpPr>
          <p:nvPr/>
        </p:nvCxnSpPr>
        <p:spPr>
          <a:xfrm>
            <a:off x="4588706" y="5081313"/>
            <a:ext cx="24032" cy="303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34EF2BD-9489-4F49-83D6-06E297B82582}"/>
              </a:ext>
            </a:extLst>
          </p:cNvPr>
          <p:cNvCxnSpPr>
            <a:cxnSpLocks/>
            <a:stCxn id="19" idx="6"/>
            <a:endCxn id="34" idx="2"/>
          </p:cNvCxnSpPr>
          <p:nvPr/>
        </p:nvCxnSpPr>
        <p:spPr>
          <a:xfrm flipV="1">
            <a:off x="5943600" y="4447472"/>
            <a:ext cx="1418492" cy="19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51FDB1-6786-48ED-A425-DCD6B2AE2613}"/>
              </a:ext>
            </a:extLst>
          </p:cNvPr>
          <p:cNvCxnSpPr>
            <a:cxnSpLocks/>
            <a:stCxn id="17" idx="5"/>
          </p:cNvCxnSpPr>
          <p:nvPr/>
        </p:nvCxnSpPr>
        <p:spPr>
          <a:xfrm>
            <a:off x="5633855" y="2467529"/>
            <a:ext cx="1739888" cy="1824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9CD65DE-4D10-46E0-8E73-16FE0B975D5C}"/>
              </a:ext>
            </a:extLst>
          </p:cNvPr>
          <p:cNvCxnSpPr>
            <a:cxnSpLocks/>
          </p:cNvCxnSpPr>
          <p:nvPr/>
        </p:nvCxnSpPr>
        <p:spPr>
          <a:xfrm flipV="1">
            <a:off x="5791200" y="4793134"/>
            <a:ext cx="1570892" cy="1048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Cylinder 33">
            <a:extLst>
              <a:ext uri="{FF2B5EF4-FFF2-40B4-BE49-F238E27FC236}">
                <a16:creationId xmlns:a16="http://schemas.microsoft.com/office/drawing/2014/main" id="{C1A34B6E-E1F6-4D28-A3AA-BBD96B596D0A}"/>
              </a:ext>
            </a:extLst>
          </p:cNvPr>
          <p:cNvSpPr/>
          <p:nvPr/>
        </p:nvSpPr>
        <p:spPr>
          <a:xfrm>
            <a:off x="7362092" y="3839396"/>
            <a:ext cx="914400" cy="1216152"/>
          </a:xfrm>
          <a:prstGeom prst="can">
            <a:avLst>
              <a:gd name="adj" fmla="val 275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2804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926B-B3D5-4311-A18D-BB4C24F48DCD}"/>
              </a:ext>
            </a:extLst>
          </p:cNvPr>
          <p:cNvSpPr>
            <a:spLocks noGrp="1"/>
          </p:cNvSpPr>
          <p:nvPr>
            <p:ph type="title"/>
          </p:nvPr>
        </p:nvSpPr>
        <p:spPr/>
        <p:txBody>
          <a:bodyPr/>
          <a:lstStyle/>
          <a:p>
            <a:r>
              <a:rPr lang="en-US" dirty="0"/>
              <a:t>Data Attributes</a:t>
            </a:r>
          </a:p>
        </p:txBody>
      </p:sp>
      <p:pic>
        <p:nvPicPr>
          <p:cNvPr id="5" name="Content Placeholder 4">
            <a:extLst>
              <a:ext uri="{FF2B5EF4-FFF2-40B4-BE49-F238E27FC236}">
                <a16:creationId xmlns:a16="http://schemas.microsoft.com/office/drawing/2014/main" id="{49A29CCD-89B6-41DC-A6A1-EACBFE68E7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839" t="9961" r="26555" b="5661"/>
          <a:stretch/>
        </p:blipFill>
        <p:spPr>
          <a:xfrm>
            <a:off x="685800" y="1676400"/>
            <a:ext cx="7239000" cy="4724400"/>
          </a:xfrm>
        </p:spPr>
      </p:pic>
    </p:spTree>
    <p:extLst>
      <p:ext uri="{BB962C8B-B14F-4D97-AF65-F5344CB8AC3E}">
        <p14:creationId xmlns:p14="http://schemas.microsoft.com/office/powerpoint/2010/main" val="203007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44C1-1E19-445E-949C-067D6DB53ED2}"/>
              </a:ext>
            </a:extLst>
          </p:cNvPr>
          <p:cNvSpPr>
            <a:spLocks noGrp="1"/>
          </p:cNvSpPr>
          <p:nvPr>
            <p:ph type="title"/>
          </p:nvPr>
        </p:nvSpPr>
        <p:spPr/>
        <p:txBody>
          <a:bodyPr/>
          <a:lstStyle/>
          <a:p>
            <a:r>
              <a:rPr lang="en-US" dirty="0"/>
              <a:t>Pseudo Code</a:t>
            </a:r>
          </a:p>
        </p:txBody>
      </p:sp>
      <p:sp>
        <p:nvSpPr>
          <p:cNvPr id="3" name="Content Placeholder 2">
            <a:extLst>
              <a:ext uri="{FF2B5EF4-FFF2-40B4-BE49-F238E27FC236}">
                <a16:creationId xmlns:a16="http://schemas.microsoft.com/office/drawing/2014/main" id="{82ECAE7E-9864-4D8E-B438-D019C637DED4}"/>
              </a:ext>
            </a:extLst>
          </p:cNvPr>
          <p:cNvSpPr>
            <a:spLocks noGrp="1"/>
          </p:cNvSpPr>
          <p:nvPr>
            <p:ph idx="1"/>
          </p:nvPr>
        </p:nvSpPr>
        <p:spPr>
          <a:xfrm>
            <a:off x="857251" y="1676400"/>
            <a:ext cx="7404653" cy="4419600"/>
          </a:xfrm>
        </p:spPr>
        <p:txBody>
          <a:bodyPr>
            <a:normAutofit fontScale="25000" lnSpcReduction="20000"/>
          </a:bodyPr>
          <a:lstStyle/>
          <a:p>
            <a:pPr marL="34290" indent="0">
              <a:buNone/>
            </a:pPr>
            <a:r>
              <a:rPr lang="en-US" sz="4800" dirty="0">
                <a:latin typeface="Times New Roman" panose="02020603050405020304" pitchFamily="18" charset="0"/>
                <a:cs typeface="Times New Roman" panose="02020603050405020304" pitchFamily="18" charset="0"/>
              </a:rPr>
              <a:t>Decision_Tree_C5.0 &lt;- function(data,testdata){</a:t>
            </a:r>
          </a:p>
          <a:p>
            <a:pPr marL="34290" indent="0">
              <a:buNone/>
            </a:pPr>
            <a:r>
              <a:rPr lang="en-US" sz="4800" dirty="0">
                <a:latin typeface="Times New Roman" panose="02020603050405020304" pitchFamily="18" charset="0"/>
                <a:cs typeface="Times New Roman" panose="02020603050405020304" pitchFamily="18" charset="0"/>
              </a:rPr>
              <a:t>  set.seed(12345)</a:t>
            </a:r>
          </a:p>
          <a:p>
            <a:pPr marL="34290" indent="0">
              <a:buNone/>
            </a:pPr>
            <a:r>
              <a:rPr lang="en-US" sz="4800" dirty="0">
                <a:latin typeface="Times New Roman" panose="02020603050405020304" pitchFamily="18" charset="0"/>
                <a:cs typeface="Times New Roman" panose="02020603050405020304" pitchFamily="18" charset="0"/>
              </a:rPr>
              <a:t>  rows = seq(1,nrow(data),1)           #to find the no of rows</a:t>
            </a:r>
          </a:p>
          <a:p>
            <a:pPr marL="34290" indent="0">
              <a:buNone/>
            </a:pPr>
            <a:r>
              <a:rPr lang="en-US" sz="4800" dirty="0">
                <a:latin typeface="Times New Roman" panose="02020603050405020304" pitchFamily="18" charset="0"/>
                <a:cs typeface="Times New Roman" panose="02020603050405020304" pitchFamily="18" charset="0"/>
              </a:rPr>
              <a:t>  trainrows = sample(rows,0.7*(nrow(data)))   #to take a sample of rows from the training data</a:t>
            </a:r>
          </a:p>
          <a:p>
            <a:pPr marL="34290" indent="0">
              <a:buNone/>
            </a:pPr>
            <a:r>
              <a:rPr lang="en-US" sz="4800" dirty="0">
                <a:latin typeface="Times New Roman" panose="02020603050405020304" pitchFamily="18" charset="0"/>
                <a:cs typeface="Times New Roman" panose="02020603050405020304" pitchFamily="18" charset="0"/>
              </a:rPr>
              <a:t>  train_data = data[trainrows,]    #load  Training data</a:t>
            </a:r>
          </a:p>
          <a:p>
            <a:pPr marL="34290" indent="0">
              <a:buNone/>
            </a:pPr>
            <a:r>
              <a:rPr lang="en-US" sz="4800" dirty="0">
                <a:latin typeface="Times New Roman" panose="02020603050405020304" pitchFamily="18" charset="0"/>
                <a:cs typeface="Times New Roman" panose="02020603050405020304" pitchFamily="18" charset="0"/>
              </a:rPr>
              <a:t>  test_data = data[-trainrows,]     #load testing data other than training data</a:t>
            </a:r>
          </a:p>
          <a:p>
            <a:pPr marL="34290" indent="0">
              <a:buNone/>
            </a:pPr>
            <a:r>
              <a:rPr lang="en-US" sz="4800" dirty="0">
                <a:latin typeface="Times New Roman" panose="02020603050405020304" pitchFamily="18" charset="0"/>
                <a:cs typeface="Times New Roman" panose="02020603050405020304" pitchFamily="18" charset="0"/>
              </a:rPr>
              <a:t>  print("split completed")     </a:t>
            </a:r>
          </a:p>
          <a:p>
            <a:pPr marL="34290" indent="0">
              <a:buNone/>
            </a:pPr>
            <a:r>
              <a:rPr lang="en-US" sz="4800" dirty="0">
                <a:latin typeface="Times New Roman" panose="02020603050405020304" pitchFamily="18" charset="0"/>
                <a:cs typeface="Times New Roman" panose="02020603050405020304" pitchFamily="18" charset="0"/>
              </a:rPr>
              <a:t>  library(rpart)                                  #load the library file</a:t>
            </a:r>
          </a:p>
          <a:p>
            <a:pPr marL="34290" indent="0">
              <a:buNone/>
            </a:pPr>
            <a:r>
              <a:rPr lang="en-US" sz="4800" dirty="0">
                <a:latin typeface="Times New Roman" panose="02020603050405020304" pitchFamily="18" charset="0"/>
                <a:cs typeface="Times New Roman" panose="02020603050405020304" pitchFamily="18" charset="0"/>
              </a:rPr>
              <a:t>  DT_C5.0=rpart(Target~.,data=train_data,method="class")   #Classification data    </a:t>
            </a:r>
          </a:p>
          <a:p>
            <a:pPr marL="34290" indent="0">
              <a:buNone/>
            </a:pPr>
            <a:r>
              <a:rPr lang="en-US" sz="4800" dirty="0">
                <a:latin typeface="Times New Roman" panose="02020603050405020304" pitchFamily="18" charset="0"/>
                <a:cs typeface="Times New Roman" panose="02020603050405020304" pitchFamily="18" charset="0"/>
              </a:rPr>
              <a:t>  plot(DT_C5.0,main="classification Tree for Target",margin=0.15,uniform=TRUE)  #</a:t>
            </a:r>
            <a:r>
              <a:rPr lang="en-US" sz="4800" dirty="0" err="1">
                <a:latin typeface="Times New Roman" panose="02020603050405020304" pitchFamily="18" charset="0"/>
                <a:cs typeface="Times New Roman" panose="02020603050405020304" pitchFamily="18" charset="0"/>
              </a:rPr>
              <a:t>ploting</a:t>
            </a:r>
            <a:r>
              <a:rPr lang="en-US" sz="4800" dirty="0">
                <a:latin typeface="Times New Roman" panose="02020603050405020304" pitchFamily="18" charset="0"/>
                <a:cs typeface="Times New Roman" panose="02020603050405020304" pitchFamily="18" charset="0"/>
              </a:rPr>
              <a:t> the graph</a:t>
            </a:r>
          </a:p>
          <a:p>
            <a:pPr marL="34290" indent="0">
              <a:buNone/>
            </a:pPr>
            <a:r>
              <a:rPr lang="en-US" sz="4800" dirty="0">
                <a:latin typeface="Times New Roman" panose="02020603050405020304" pitchFamily="18" charset="0"/>
                <a:cs typeface="Times New Roman" panose="02020603050405020304" pitchFamily="18" charset="0"/>
              </a:rPr>
              <a:t>  text(DT_C5.0,use.n=T)  </a:t>
            </a:r>
          </a:p>
          <a:p>
            <a:pPr marL="34290" indent="0">
              <a:buNone/>
            </a:pPr>
            <a:r>
              <a:rPr lang="en-US" sz="4800" dirty="0">
                <a:latin typeface="Times New Roman" panose="02020603050405020304" pitchFamily="18" charset="0"/>
                <a:cs typeface="Times New Roman" panose="02020603050405020304" pitchFamily="18" charset="0"/>
              </a:rPr>
              <a:t>  summary(DT_C5.0)</a:t>
            </a:r>
          </a:p>
          <a:p>
            <a:pPr marL="34290" indent="0">
              <a:buNone/>
            </a:pPr>
            <a:r>
              <a:rPr lang="en-US" sz="4800" dirty="0">
                <a:latin typeface="Times New Roman" panose="02020603050405020304" pitchFamily="18" charset="0"/>
                <a:cs typeface="Times New Roman" panose="02020603050405020304" pitchFamily="18" charset="0"/>
              </a:rPr>
              <a:t>  #DT_C5.0_prune=rpart(Target ~.,data=train,method=" class", cp=0.001)</a:t>
            </a:r>
          </a:p>
          <a:p>
            <a:pPr marL="34290" indent="0">
              <a:buNone/>
            </a:pPr>
            <a:r>
              <a:rPr lang="en-US" sz="4800" dirty="0">
                <a:latin typeface="Times New Roman" panose="02020603050405020304" pitchFamily="18" charset="0"/>
                <a:cs typeface="Times New Roman" panose="02020603050405020304" pitchFamily="18" charset="0"/>
              </a:rPr>
              <a:t>  #printcp(DT_C5.0_prune)</a:t>
            </a:r>
          </a:p>
          <a:p>
            <a:pPr marL="34290" indent="0">
              <a:buNone/>
            </a:pPr>
            <a:r>
              <a:rPr lang="en-US" sz="4800" dirty="0">
                <a:latin typeface="Times New Roman" panose="02020603050405020304" pitchFamily="18" charset="0"/>
                <a:cs typeface="Times New Roman" panose="02020603050405020304" pitchFamily="18" charset="0"/>
              </a:rPr>
              <a:t>  pred &lt;- predict(DT_C5.0,data = train_data,type = "class")   #predict the output from training data</a:t>
            </a:r>
          </a:p>
          <a:p>
            <a:pPr marL="34290" indent="0">
              <a:buNone/>
            </a:pPr>
            <a:r>
              <a:rPr lang="en-US" sz="4800" dirty="0">
                <a:latin typeface="Times New Roman" panose="02020603050405020304" pitchFamily="18" charset="0"/>
                <a:cs typeface="Times New Roman" panose="02020603050405020304" pitchFamily="18" charset="0"/>
              </a:rPr>
              <a:t>  library(caret)  #load the library file</a:t>
            </a:r>
          </a:p>
          <a:p>
            <a:endParaRPr lang="en-US" dirty="0"/>
          </a:p>
        </p:txBody>
      </p:sp>
    </p:spTree>
    <p:extLst>
      <p:ext uri="{BB962C8B-B14F-4D97-AF65-F5344CB8AC3E}">
        <p14:creationId xmlns:p14="http://schemas.microsoft.com/office/powerpoint/2010/main" val="399763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804A2-EBD2-4CB7-BFFC-C71A6DFA3DA8}"/>
              </a:ext>
            </a:extLst>
          </p:cNvPr>
          <p:cNvSpPr>
            <a:spLocks noGrp="1"/>
          </p:cNvSpPr>
          <p:nvPr>
            <p:ph idx="1"/>
          </p:nvPr>
        </p:nvSpPr>
        <p:spPr>
          <a:xfrm>
            <a:off x="857251" y="1066800"/>
            <a:ext cx="7404653" cy="5029200"/>
          </a:xfrm>
        </p:spPr>
        <p:txBody>
          <a:bodyPr>
            <a:normAutofit/>
          </a:bodyPr>
          <a:lstStyle/>
          <a:p>
            <a:pPr marL="34290" indent="0">
              <a:buNone/>
            </a:pPr>
            <a:r>
              <a:rPr lang="en-US"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s = confusionMatrix(pred,train_data$Target,positive = "1")  #create confusion matrix for training data</a:t>
            </a:r>
          </a:p>
          <a:p>
            <a:pPr marL="34290" indent="0">
              <a:buNone/>
            </a:pPr>
            <a:r>
              <a:rPr lang="en-US" sz="1300" dirty="0">
                <a:latin typeface="Times New Roman" panose="02020603050405020304" pitchFamily="18" charset="0"/>
                <a:cs typeface="Times New Roman" panose="02020603050405020304" pitchFamily="18" charset="0"/>
              </a:rPr>
              <a:t>  print(s)</a:t>
            </a:r>
          </a:p>
          <a:p>
            <a:pPr marL="34290" indent="0">
              <a:buNone/>
            </a:pPr>
            <a:r>
              <a:rPr lang="en-US" sz="1300" dirty="0">
                <a:latin typeface="Times New Roman" panose="02020603050405020304" pitchFamily="18" charset="0"/>
                <a:cs typeface="Times New Roman" panose="02020603050405020304" pitchFamily="18" charset="0"/>
              </a:rPr>
              <a:t>  </a:t>
            </a:r>
          </a:p>
          <a:p>
            <a:pPr marL="34290" indent="0">
              <a:buNone/>
            </a:pPr>
            <a:r>
              <a:rPr lang="en-US" sz="1300" dirty="0">
                <a:latin typeface="Times New Roman" panose="02020603050405020304" pitchFamily="18" charset="0"/>
                <a:cs typeface="Times New Roman" panose="02020603050405020304" pitchFamily="18" charset="0"/>
              </a:rPr>
              <a:t>  pred &lt;- predict(DT_C5.0,newdata = test_data,type = "class") #predict out for testing data</a:t>
            </a:r>
          </a:p>
          <a:p>
            <a:pPr marL="34290" indent="0">
              <a:buNone/>
            </a:pPr>
            <a:r>
              <a:rPr lang="en-US" sz="1300" dirty="0">
                <a:latin typeface="Times New Roman" panose="02020603050405020304" pitchFamily="18" charset="0"/>
                <a:cs typeface="Times New Roman" panose="02020603050405020304" pitchFamily="18" charset="0"/>
              </a:rPr>
              <a:t>  library(caret)</a:t>
            </a:r>
          </a:p>
          <a:p>
            <a:pPr marL="34290" indent="0">
              <a:buNone/>
            </a:pPr>
            <a:r>
              <a:rPr lang="en-US" sz="1300" dirty="0">
                <a:latin typeface="Times New Roman" panose="02020603050405020304" pitchFamily="18" charset="0"/>
                <a:cs typeface="Times New Roman" panose="02020603050405020304" pitchFamily="18" charset="0"/>
              </a:rPr>
              <a:t>  s = confusionMatrix(pred,test_data$Target,positive = "1") #create confusion matrix for testing data</a:t>
            </a:r>
          </a:p>
          <a:p>
            <a:pPr marL="34290" indent="0">
              <a:buNone/>
            </a:pPr>
            <a:r>
              <a:rPr lang="en-US" sz="1300" dirty="0">
                <a:latin typeface="Times New Roman" panose="02020603050405020304" pitchFamily="18" charset="0"/>
                <a:cs typeface="Times New Roman" panose="02020603050405020304" pitchFamily="18" charset="0"/>
              </a:rPr>
              <a:t>  print(s)</a:t>
            </a:r>
          </a:p>
          <a:p>
            <a:pPr marL="34290" indent="0">
              <a:buNone/>
            </a:pPr>
            <a:r>
              <a:rPr lang="en-US" sz="1300" dirty="0">
                <a:latin typeface="Times New Roman" panose="02020603050405020304" pitchFamily="18" charset="0"/>
                <a:cs typeface="Times New Roman" panose="02020603050405020304" pitchFamily="18" charset="0"/>
              </a:rPr>
              <a:t>  ########predict on unseen data</a:t>
            </a:r>
          </a:p>
          <a:p>
            <a:pPr marL="34290" indent="0">
              <a:buNone/>
            </a:pPr>
            <a:r>
              <a:rPr lang="en-US" sz="1300" dirty="0">
                <a:latin typeface="Times New Roman" panose="02020603050405020304" pitchFamily="18" charset="0"/>
                <a:cs typeface="Times New Roman" panose="02020603050405020304" pitchFamily="18" charset="0"/>
              </a:rPr>
              <a:t>  testdata$Target &lt;- predict(DT_C5.0, newdata = testdata,type = "class")</a:t>
            </a:r>
          </a:p>
          <a:p>
            <a:pPr marL="34290" indent="0">
              <a:buNone/>
            </a:pPr>
            <a:r>
              <a:rPr lang="en-US" sz="1300" dirty="0">
                <a:latin typeface="Times New Roman" panose="02020603050405020304" pitchFamily="18" charset="0"/>
                <a:cs typeface="Times New Roman" panose="02020603050405020304" pitchFamily="18" charset="0"/>
              </a:rPr>
              <a:t>  testdata&lt;- testdata[,c("ID","Target")]</a:t>
            </a:r>
          </a:p>
          <a:p>
            <a:pPr marL="34290" indent="0">
              <a:buNone/>
            </a:pPr>
            <a:r>
              <a:rPr lang="en-US" sz="1300" dirty="0">
                <a:latin typeface="Times New Roman" panose="02020603050405020304" pitchFamily="18" charset="0"/>
                <a:cs typeface="Times New Roman" panose="02020603050405020304" pitchFamily="18" charset="0"/>
              </a:rPr>
              <a:t>  write.csv(testdata,file = "Submission_DT_cart.csv",row.names = F) #display the output in csv file</a:t>
            </a:r>
          </a:p>
          <a:p>
            <a:pPr marL="34290" indent="0">
              <a:buNone/>
            </a:pPr>
            <a:r>
              <a:rPr lang="en-US" sz="1300" dirty="0">
                <a:latin typeface="Times New Roman" panose="02020603050405020304" pitchFamily="18" charset="0"/>
                <a:cs typeface="Times New Roman" panose="02020603050405020304" pitchFamily="18" charset="0"/>
              </a:rPr>
              <a:t>  return(testdata)</a:t>
            </a:r>
          </a:p>
          <a:p>
            <a:pPr marL="34290" indent="0">
              <a:buNone/>
            </a:pPr>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632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6E60-8308-4165-B46A-2C540F89CF85}"/>
              </a:ext>
            </a:extLst>
          </p:cNvPr>
          <p:cNvSpPr>
            <a:spLocks noGrp="1"/>
          </p:cNvSpPr>
          <p:nvPr>
            <p:ph type="title"/>
          </p:nvPr>
        </p:nvSpPr>
        <p:spPr/>
        <p:txBody>
          <a:bodyPr/>
          <a:lstStyle/>
          <a:p>
            <a:r>
              <a:rPr lang="en-US" dirty="0"/>
              <a:t>Test Cases</a:t>
            </a:r>
          </a:p>
        </p:txBody>
      </p:sp>
      <p:graphicFrame>
        <p:nvGraphicFramePr>
          <p:cNvPr id="4" name="Content Placeholder 3">
            <a:extLst>
              <a:ext uri="{FF2B5EF4-FFF2-40B4-BE49-F238E27FC236}">
                <a16:creationId xmlns:a16="http://schemas.microsoft.com/office/drawing/2014/main" id="{E9278C3B-EA1E-4946-B582-5B15937BA235}"/>
              </a:ext>
            </a:extLst>
          </p:cNvPr>
          <p:cNvGraphicFramePr>
            <a:graphicFrameLocks noGrp="1"/>
          </p:cNvGraphicFramePr>
          <p:nvPr>
            <p:ph idx="1"/>
            <p:extLst>
              <p:ext uri="{D42A27DB-BD31-4B8C-83A1-F6EECF244321}">
                <p14:modId xmlns:p14="http://schemas.microsoft.com/office/powerpoint/2010/main" val="1551303940"/>
              </p:ext>
            </p:extLst>
          </p:nvPr>
        </p:nvGraphicFramePr>
        <p:xfrm>
          <a:off x="857250" y="1600200"/>
          <a:ext cx="7829549" cy="453136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64997271"/>
                    </a:ext>
                  </a:extLst>
                </a:gridCol>
                <a:gridCol w="1143000">
                  <a:extLst>
                    <a:ext uri="{9D8B030D-6E8A-4147-A177-3AD203B41FA5}">
                      <a16:colId xmlns:a16="http://schemas.microsoft.com/office/drawing/2014/main" val="3616687708"/>
                    </a:ext>
                  </a:extLst>
                </a:gridCol>
                <a:gridCol w="983528">
                  <a:extLst>
                    <a:ext uri="{9D8B030D-6E8A-4147-A177-3AD203B41FA5}">
                      <a16:colId xmlns:a16="http://schemas.microsoft.com/office/drawing/2014/main" val="529149740"/>
                    </a:ext>
                  </a:extLst>
                </a:gridCol>
                <a:gridCol w="1378672">
                  <a:extLst>
                    <a:ext uri="{9D8B030D-6E8A-4147-A177-3AD203B41FA5}">
                      <a16:colId xmlns:a16="http://schemas.microsoft.com/office/drawing/2014/main" val="1126284669"/>
                    </a:ext>
                  </a:extLst>
                </a:gridCol>
                <a:gridCol w="2332371">
                  <a:extLst>
                    <a:ext uri="{9D8B030D-6E8A-4147-A177-3AD203B41FA5}">
                      <a16:colId xmlns:a16="http://schemas.microsoft.com/office/drawing/2014/main" val="1136708780"/>
                    </a:ext>
                  </a:extLst>
                </a:gridCol>
                <a:gridCol w="1096628">
                  <a:extLst>
                    <a:ext uri="{9D8B030D-6E8A-4147-A177-3AD203B41FA5}">
                      <a16:colId xmlns:a16="http://schemas.microsoft.com/office/drawing/2014/main" val="850950053"/>
                    </a:ext>
                  </a:extLst>
                </a:gridCol>
              </a:tblGrid>
              <a:tr h="370840">
                <a:tc>
                  <a:txBody>
                    <a:bodyPr/>
                    <a:lstStyle/>
                    <a:p>
                      <a:r>
                        <a:rPr lang="en-US" dirty="0"/>
                        <a:t>Test Case</a:t>
                      </a:r>
                    </a:p>
                  </a:txBody>
                  <a:tcPr/>
                </a:tc>
                <a:tc>
                  <a:txBody>
                    <a:bodyPr/>
                    <a:lstStyle/>
                    <a:p>
                      <a:r>
                        <a:rPr lang="en-US" dirty="0"/>
                        <a:t>Description</a:t>
                      </a:r>
                    </a:p>
                  </a:txBody>
                  <a:tcPr/>
                </a:tc>
                <a:tc>
                  <a:txBody>
                    <a:bodyPr/>
                    <a:lstStyle/>
                    <a:p>
                      <a:r>
                        <a:rPr lang="en-US" dirty="0"/>
                        <a:t>Input</a:t>
                      </a:r>
                    </a:p>
                  </a:txBody>
                  <a:tcPr/>
                </a:tc>
                <a:tc>
                  <a:txBody>
                    <a:bodyPr/>
                    <a:lstStyle/>
                    <a:p>
                      <a:r>
                        <a:rPr lang="en-US" dirty="0"/>
                        <a:t>Actual Output</a:t>
                      </a:r>
                    </a:p>
                  </a:txBody>
                  <a:tcPr/>
                </a:tc>
                <a:tc>
                  <a:txBody>
                    <a:bodyPr/>
                    <a:lstStyle/>
                    <a:p>
                      <a:r>
                        <a:rPr lang="en-US" dirty="0"/>
                        <a:t>Expected output</a:t>
                      </a:r>
                    </a:p>
                  </a:txBody>
                  <a:tcPr/>
                </a:tc>
                <a:tc>
                  <a:txBody>
                    <a:bodyPr/>
                    <a:lstStyle/>
                    <a:p>
                      <a:r>
                        <a:rPr lang="en-US" dirty="0"/>
                        <a:t>Result</a:t>
                      </a:r>
                    </a:p>
                  </a:txBody>
                  <a:tcPr/>
                </a:tc>
                <a:extLst>
                  <a:ext uri="{0D108BD9-81ED-4DB2-BD59-A6C34878D82A}">
                    <a16:rowId xmlns:a16="http://schemas.microsoft.com/office/drawing/2014/main" val="1826343330"/>
                  </a:ext>
                </a:extLst>
              </a:tr>
              <a:tr h="370840">
                <a:tc>
                  <a:txBody>
                    <a:bodyPr/>
                    <a:lstStyle/>
                    <a:p>
                      <a:r>
                        <a:rPr lang="en-US" dirty="0"/>
                        <a:t>1</a:t>
                      </a:r>
                    </a:p>
                  </a:txBody>
                  <a:tcPr/>
                </a:tc>
                <a:tc>
                  <a:txBody>
                    <a:bodyPr/>
                    <a:lstStyle/>
                    <a:p>
                      <a:r>
                        <a:rPr lang="en-US" dirty="0"/>
                        <a:t>Packages</a:t>
                      </a:r>
                    </a:p>
                  </a:txBody>
                  <a:tcPr/>
                </a:tc>
                <a:tc>
                  <a:txBody>
                    <a:bodyPr/>
                    <a:lstStyle/>
                    <a:p>
                      <a:r>
                        <a:rPr lang="en-US" dirty="0"/>
                        <a:t>Training and Testing data</a:t>
                      </a:r>
                    </a:p>
                  </a:txBody>
                  <a:tcPr/>
                </a:tc>
                <a:tc>
                  <a:txBody>
                    <a:bodyPr/>
                    <a:lstStyle/>
                    <a:p>
                      <a:r>
                        <a:rPr lang="en-US" dirty="0"/>
                        <a:t>randomForest package is not found</a:t>
                      </a:r>
                    </a:p>
                  </a:txBody>
                  <a:tcPr/>
                </a:tc>
                <a:tc>
                  <a:txBody>
                    <a:bodyPr/>
                    <a:lstStyle/>
                    <a:p>
                      <a:r>
                        <a:rPr lang="en-US" dirty="0"/>
                        <a:t>randomForest package is not found</a:t>
                      </a:r>
                    </a:p>
                  </a:txBody>
                  <a:tcPr/>
                </a:tc>
                <a:tc>
                  <a:txBody>
                    <a:bodyPr/>
                    <a:lstStyle/>
                    <a:p>
                      <a:r>
                        <a:rPr lang="en-US" dirty="0"/>
                        <a:t>Test passed</a:t>
                      </a:r>
                    </a:p>
                  </a:txBody>
                  <a:tcPr/>
                </a:tc>
                <a:extLst>
                  <a:ext uri="{0D108BD9-81ED-4DB2-BD59-A6C34878D82A}">
                    <a16:rowId xmlns:a16="http://schemas.microsoft.com/office/drawing/2014/main" val="4125670383"/>
                  </a:ext>
                </a:extLst>
              </a:tr>
              <a:tr h="370840">
                <a:tc>
                  <a:txBody>
                    <a:bodyPr/>
                    <a:lstStyle/>
                    <a:p>
                      <a:r>
                        <a:rPr lang="en-US" dirty="0"/>
                        <a:t>2</a:t>
                      </a:r>
                    </a:p>
                  </a:txBody>
                  <a:tcPr/>
                </a:tc>
                <a:tc>
                  <a:txBody>
                    <a:bodyPr/>
                    <a:lstStyle/>
                    <a:p>
                      <a:r>
                        <a:rPr lang="en-US" dirty="0"/>
                        <a:t>Training data</a:t>
                      </a:r>
                    </a:p>
                  </a:txBody>
                  <a:tcPr/>
                </a:tc>
                <a:tc>
                  <a:txBody>
                    <a:bodyPr/>
                    <a:lstStyle/>
                    <a:p>
                      <a:r>
                        <a:rPr lang="en-US" dirty="0"/>
                        <a:t>Testing data</a:t>
                      </a:r>
                    </a:p>
                  </a:txBody>
                  <a:tcPr/>
                </a:tc>
                <a:tc>
                  <a:txBody>
                    <a:bodyPr/>
                    <a:lstStyle/>
                    <a:p>
                      <a:r>
                        <a:rPr lang="en-US" dirty="0"/>
                        <a:t>Training data not found</a:t>
                      </a:r>
                    </a:p>
                  </a:txBody>
                  <a:tcPr/>
                </a:tc>
                <a:tc>
                  <a:txBody>
                    <a:bodyPr/>
                    <a:lstStyle/>
                    <a:p>
                      <a:r>
                        <a:rPr lang="en-US" dirty="0"/>
                        <a:t>Training data not found</a:t>
                      </a:r>
                    </a:p>
                  </a:txBody>
                  <a:tcPr/>
                </a:tc>
                <a:tc>
                  <a:txBody>
                    <a:bodyPr/>
                    <a:lstStyle/>
                    <a:p>
                      <a:r>
                        <a:rPr lang="en-US" dirty="0"/>
                        <a:t>Test passed</a:t>
                      </a:r>
                    </a:p>
                  </a:txBody>
                  <a:tcPr/>
                </a:tc>
                <a:extLst>
                  <a:ext uri="{0D108BD9-81ED-4DB2-BD59-A6C34878D82A}">
                    <a16:rowId xmlns:a16="http://schemas.microsoft.com/office/drawing/2014/main" val="1572847675"/>
                  </a:ext>
                </a:extLst>
              </a:tr>
              <a:tr h="370840">
                <a:tc>
                  <a:txBody>
                    <a:bodyPr/>
                    <a:lstStyle/>
                    <a:p>
                      <a:r>
                        <a:rPr lang="en-US" dirty="0"/>
                        <a:t>3</a:t>
                      </a:r>
                    </a:p>
                  </a:txBody>
                  <a:tcPr/>
                </a:tc>
                <a:tc>
                  <a:txBody>
                    <a:bodyPr/>
                    <a:lstStyle/>
                    <a:p>
                      <a:r>
                        <a:rPr lang="en-US" dirty="0"/>
                        <a:t>Testing data</a:t>
                      </a:r>
                    </a:p>
                  </a:txBody>
                  <a:tcPr/>
                </a:tc>
                <a:tc>
                  <a:txBody>
                    <a:bodyPr/>
                    <a:lstStyle/>
                    <a:p>
                      <a:r>
                        <a:rPr lang="en-US" dirty="0"/>
                        <a:t>Training data</a:t>
                      </a:r>
                    </a:p>
                  </a:txBody>
                  <a:tcPr/>
                </a:tc>
                <a:tc>
                  <a:txBody>
                    <a:bodyPr/>
                    <a:lstStyle/>
                    <a:p>
                      <a:r>
                        <a:rPr lang="en-US" dirty="0"/>
                        <a:t>Testing data not found</a:t>
                      </a:r>
                    </a:p>
                  </a:txBody>
                  <a:tcPr/>
                </a:tc>
                <a:tc>
                  <a:txBody>
                    <a:bodyPr/>
                    <a:lstStyle/>
                    <a:p>
                      <a:r>
                        <a:rPr lang="en-US" dirty="0"/>
                        <a:t>Testing data not found</a:t>
                      </a:r>
                    </a:p>
                  </a:txBody>
                  <a:tcPr/>
                </a:tc>
                <a:tc>
                  <a:txBody>
                    <a:bodyPr/>
                    <a:lstStyle/>
                    <a:p>
                      <a:r>
                        <a:rPr lang="en-US" dirty="0"/>
                        <a:t>Test passed</a:t>
                      </a:r>
                    </a:p>
                  </a:txBody>
                  <a:tcPr/>
                </a:tc>
                <a:extLst>
                  <a:ext uri="{0D108BD9-81ED-4DB2-BD59-A6C34878D82A}">
                    <a16:rowId xmlns:a16="http://schemas.microsoft.com/office/drawing/2014/main" val="4076470485"/>
                  </a:ext>
                </a:extLst>
              </a:tr>
              <a:tr h="370840">
                <a:tc>
                  <a:txBody>
                    <a:bodyPr/>
                    <a:lstStyle/>
                    <a:p>
                      <a:r>
                        <a:rPr lang="en-US" dirty="0"/>
                        <a:t>4</a:t>
                      </a:r>
                    </a:p>
                  </a:txBody>
                  <a:tcPr/>
                </a:tc>
                <a:tc>
                  <a:txBody>
                    <a:bodyPr/>
                    <a:lstStyle/>
                    <a:p>
                      <a:r>
                        <a:rPr lang="en-US" dirty="0"/>
                        <a:t>Libraries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Training and Testing data</a:t>
                      </a:r>
                    </a:p>
                    <a:p>
                      <a:endParaRPr lang="en-US" dirty="0"/>
                    </a:p>
                  </a:txBody>
                  <a:tcPr/>
                </a:tc>
                <a:tc>
                  <a:txBody>
                    <a:bodyPr/>
                    <a:lstStyle/>
                    <a:p>
                      <a:r>
                        <a:rPr lang="en-US" dirty="0"/>
                        <a:t>caret is not installed</a:t>
                      </a:r>
                    </a:p>
                  </a:txBody>
                  <a:tcPr/>
                </a:tc>
                <a:tc>
                  <a:txBody>
                    <a:bodyPr/>
                    <a:lstStyle/>
                    <a:p>
                      <a:r>
                        <a:rPr lang="en-US" dirty="0"/>
                        <a:t>caret library is not installed</a:t>
                      </a:r>
                    </a:p>
                  </a:txBody>
                  <a:tcPr/>
                </a:tc>
                <a:tc>
                  <a:txBody>
                    <a:bodyPr/>
                    <a:lstStyle/>
                    <a:p>
                      <a:r>
                        <a:rPr lang="en-US" dirty="0"/>
                        <a:t>Test passed</a:t>
                      </a:r>
                    </a:p>
                  </a:txBody>
                  <a:tcPr/>
                </a:tc>
                <a:extLst>
                  <a:ext uri="{0D108BD9-81ED-4DB2-BD59-A6C34878D82A}">
                    <a16:rowId xmlns:a16="http://schemas.microsoft.com/office/drawing/2014/main" val="1087295711"/>
                  </a:ext>
                </a:extLst>
              </a:tr>
              <a:tr h="370840">
                <a:tc>
                  <a:txBody>
                    <a:bodyPr/>
                    <a:lstStyle/>
                    <a:p>
                      <a:r>
                        <a:rPr lang="en-US" dirty="0"/>
                        <a:t>5</a:t>
                      </a:r>
                    </a:p>
                  </a:txBody>
                  <a:tcPr/>
                </a:tc>
                <a:tc>
                  <a:txBody>
                    <a:bodyPr/>
                    <a:lstStyle/>
                    <a:p>
                      <a:r>
                        <a:rPr lang="en-US" dirty="0"/>
                        <a:t>Data set not present in the current working directory</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Training and Testing data</a:t>
                      </a:r>
                    </a:p>
                    <a:p>
                      <a:endParaRPr lang="en-US" dirty="0"/>
                    </a:p>
                  </a:txBody>
                  <a:tcPr/>
                </a:tc>
                <a:tc>
                  <a:txBody>
                    <a:bodyPr/>
                    <a:lstStyle/>
                    <a:p>
                      <a:r>
                        <a:rPr lang="en-US" dirty="0"/>
                        <a:t>Variable train not available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Train data not available</a:t>
                      </a:r>
                    </a:p>
                    <a:p>
                      <a:endParaRPr lang="en-US" dirty="0"/>
                    </a:p>
                  </a:txBody>
                  <a:tcPr/>
                </a:tc>
                <a:tc>
                  <a:txBody>
                    <a:bodyPr/>
                    <a:lstStyle/>
                    <a:p>
                      <a:r>
                        <a:rPr lang="en-US" dirty="0"/>
                        <a:t>Test passed</a:t>
                      </a:r>
                    </a:p>
                  </a:txBody>
                  <a:tcPr/>
                </a:tc>
                <a:extLst>
                  <a:ext uri="{0D108BD9-81ED-4DB2-BD59-A6C34878D82A}">
                    <a16:rowId xmlns:a16="http://schemas.microsoft.com/office/drawing/2014/main" val="3853855261"/>
                  </a:ext>
                </a:extLst>
              </a:tr>
            </a:tbl>
          </a:graphicData>
        </a:graphic>
      </p:graphicFrame>
    </p:spTree>
    <p:extLst>
      <p:ext uri="{BB962C8B-B14F-4D97-AF65-F5344CB8AC3E}">
        <p14:creationId xmlns:p14="http://schemas.microsoft.com/office/powerpoint/2010/main" val="316278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119A-7930-410B-9390-05A87A4CF803}"/>
              </a:ext>
            </a:extLst>
          </p:cNvPr>
          <p:cNvSpPr>
            <a:spLocks noGrp="1"/>
          </p:cNvSpPr>
          <p:nvPr>
            <p:ph type="title"/>
          </p:nvPr>
        </p:nvSpPr>
        <p:spPr/>
        <p:txBody>
          <a:bodyPr/>
          <a:lstStyle/>
          <a:p>
            <a:r>
              <a:rPr lang="en-US" dirty="0"/>
              <a:t>Screen Shots</a:t>
            </a:r>
          </a:p>
        </p:txBody>
      </p:sp>
      <p:pic>
        <p:nvPicPr>
          <p:cNvPr id="5" name="Content Placeholder 4">
            <a:extLst>
              <a:ext uri="{FF2B5EF4-FFF2-40B4-BE49-F238E27FC236}">
                <a16:creationId xmlns:a16="http://schemas.microsoft.com/office/drawing/2014/main" id="{E5333B7B-7657-4736-BC99-7121BC91F7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0189" r="39216" b="-1887"/>
          <a:stretch/>
        </p:blipFill>
        <p:spPr>
          <a:xfrm>
            <a:off x="967681" y="1752600"/>
            <a:ext cx="6728519" cy="4419600"/>
          </a:xfrm>
        </p:spPr>
      </p:pic>
      <p:sp>
        <p:nvSpPr>
          <p:cNvPr id="6" name="TextBox 5">
            <a:extLst>
              <a:ext uri="{FF2B5EF4-FFF2-40B4-BE49-F238E27FC236}">
                <a16:creationId xmlns:a16="http://schemas.microsoft.com/office/drawing/2014/main" id="{59D1A6AE-85B2-430D-B63E-FFA06D1B4836}"/>
              </a:ext>
            </a:extLst>
          </p:cNvPr>
          <p:cNvSpPr txBox="1"/>
          <p:nvPr/>
        </p:nvSpPr>
        <p:spPr>
          <a:xfrm>
            <a:off x="952440" y="6164580"/>
            <a:ext cx="5753159" cy="369332"/>
          </a:xfrm>
          <a:prstGeom prst="rect">
            <a:avLst/>
          </a:prstGeom>
          <a:noFill/>
        </p:spPr>
        <p:txBody>
          <a:bodyPr wrap="square" rtlCol="0">
            <a:spAutoFit/>
          </a:bodyPr>
          <a:lstStyle/>
          <a:p>
            <a:r>
              <a:rPr lang="en-US" dirty="0"/>
              <a:t>Data attributes in the data frame and their  data types</a:t>
            </a:r>
          </a:p>
        </p:txBody>
      </p:sp>
    </p:spTree>
    <p:extLst>
      <p:ext uri="{BB962C8B-B14F-4D97-AF65-F5344CB8AC3E}">
        <p14:creationId xmlns:p14="http://schemas.microsoft.com/office/powerpoint/2010/main" val="250808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3C9560-0E43-4360-AD7B-BA8FC8086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 t="25490" r="37112"/>
          <a:stretch/>
        </p:blipFill>
        <p:spPr>
          <a:xfrm>
            <a:off x="457200" y="762000"/>
            <a:ext cx="6804719" cy="5029200"/>
          </a:xfrm>
        </p:spPr>
      </p:pic>
      <p:sp>
        <p:nvSpPr>
          <p:cNvPr id="6" name="TextBox 5">
            <a:extLst>
              <a:ext uri="{FF2B5EF4-FFF2-40B4-BE49-F238E27FC236}">
                <a16:creationId xmlns:a16="http://schemas.microsoft.com/office/drawing/2014/main" id="{773CBD09-0D2C-4DC4-BAA4-84B4EF3DDFC6}"/>
              </a:ext>
            </a:extLst>
          </p:cNvPr>
          <p:cNvSpPr txBox="1"/>
          <p:nvPr/>
        </p:nvSpPr>
        <p:spPr>
          <a:xfrm>
            <a:off x="990600" y="6172200"/>
            <a:ext cx="3395481" cy="369332"/>
          </a:xfrm>
          <a:prstGeom prst="rect">
            <a:avLst/>
          </a:prstGeom>
          <a:noFill/>
        </p:spPr>
        <p:txBody>
          <a:bodyPr wrap="none" rtlCol="0">
            <a:spAutoFit/>
          </a:bodyPr>
          <a:lstStyle/>
          <a:p>
            <a:r>
              <a:rPr lang="en-US" dirty="0"/>
              <a:t>Summary of attribute distribution</a:t>
            </a:r>
          </a:p>
        </p:txBody>
      </p:sp>
    </p:spTree>
    <p:extLst>
      <p:ext uri="{BB962C8B-B14F-4D97-AF65-F5344CB8AC3E}">
        <p14:creationId xmlns:p14="http://schemas.microsoft.com/office/powerpoint/2010/main" val="211038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3FB184-7E4B-4F87-9727-5EC80EA2B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762000"/>
            <a:ext cx="7183239" cy="4953000"/>
          </a:xfrm>
        </p:spPr>
      </p:pic>
      <p:sp>
        <p:nvSpPr>
          <p:cNvPr id="6" name="TextBox 5">
            <a:extLst>
              <a:ext uri="{FF2B5EF4-FFF2-40B4-BE49-F238E27FC236}">
                <a16:creationId xmlns:a16="http://schemas.microsoft.com/office/drawing/2014/main" id="{BD95E15F-AA3B-4673-8263-ED68EA6C2EFF}"/>
              </a:ext>
            </a:extLst>
          </p:cNvPr>
          <p:cNvSpPr txBox="1"/>
          <p:nvPr/>
        </p:nvSpPr>
        <p:spPr>
          <a:xfrm>
            <a:off x="1371600" y="6096000"/>
            <a:ext cx="3352800" cy="369332"/>
          </a:xfrm>
          <a:prstGeom prst="rect">
            <a:avLst/>
          </a:prstGeom>
          <a:noFill/>
        </p:spPr>
        <p:txBody>
          <a:bodyPr wrap="square" rtlCol="0">
            <a:spAutoFit/>
          </a:bodyPr>
          <a:lstStyle/>
          <a:p>
            <a:r>
              <a:rPr lang="en-US" dirty="0"/>
              <a:t>Random Forest for training data </a:t>
            </a:r>
          </a:p>
        </p:txBody>
      </p:sp>
    </p:spTree>
    <p:extLst>
      <p:ext uri="{BB962C8B-B14F-4D97-AF65-F5344CB8AC3E}">
        <p14:creationId xmlns:p14="http://schemas.microsoft.com/office/powerpoint/2010/main" val="423409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itchFamily="18" charset="0"/>
                <a:cs typeface="Times New Roman" pitchFamily="18" charset="0"/>
              </a:rPr>
              <a:t>Contents</a:t>
            </a:r>
            <a:endParaRPr lang="te-IN" sz="3200" dirty="0">
              <a:latin typeface="Times New Roman" pitchFamily="18" charset="0"/>
            </a:endParaRPr>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 Introduction</a:t>
            </a:r>
          </a:p>
          <a:p>
            <a:pPr>
              <a:buFont typeface="Arial" pitchFamily="34" charset="0"/>
              <a:buChar char="•"/>
            </a:pPr>
            <a:r>
              <a:rPr lang="en-US" sz="2400" dirty="0">
                <a:latin typeface="Times New Roman" panose="02020603050405020304" pitchFamily="18" charset="0"/>
                <a:cs typeface="Times New Roman" panose="02020603050405020304" pitchFamily="18" charset="0"/>
              </a:rPr>
              <a:t> Requirements Analysis</a:t>
            </a:r>
          </a:p>
          <a:p>
            <a:pPr>
              <a:buFont typeface="Arial" pitchFamily="34" charset="0"/>
              <a:buChar char="•"/>
            </a:pPr>
            <a:r>
              <a:rPr lang="en-US" sz="2400" dirty="0">
                <a:latin typeface="Times New Roman" panose="02020603050405020304" pitchFamily="18" charset="0"/>
                <a:cs typeface="Times New Roman" panose="02020603050405020304" pitchFamily="18" charset="0"/>
              </a:rPr>
              <a:t> Design</a:t>
            </a:r>
          </a:p>
          <a:p>
            <a:pPr>
              <a:buFont typeface="Arial" pitchFamily="34" charset="0"/>
              <a:buChar char="•"/>
            </a:pPr>
            <a:r>
              <a:rPr lang="en-US" sz="2400" dirty="0">
                <a:latin typeface="Times New Roman" panose="02020603050405020304" pitchFamily="18" charset="0"/>
                <a:cs typeface="Times New Roman" panose="02020603050405020304" pitchFamily="18" charset="0"/>
              </a:rPr>
              <a:t>Implementation</a:t>
            </a:r>
          </a:p>
          <a:p>
            <a:pPr>
              <a:buFont typeface="Arial" pitchFamily="34" charset="0"/>
              <a:buChar char="•"/>
            </a:pPr>
            <a:r>
              <a:rPr lang="en-US" sz="2400" dirty="0">
                <a:latin typeface="Times New Roman" panose="02020603050405020304" pitchFamily="18" charset="0"/>
                <a:cs typeface="Times New Roman" panose="02020603050405020304" pitchFamily="18" charset="0"/>
              </a:rPr>
              <a:t>Test Cases</a:t>
            </a:r>
          </a:p>
          <a:p>
            <a:pPr>
              <a:buFont typeface="Arial" pitchFamily="34" charset="0"/>
              <a:buChar char="•"/>
            </a:pPr>
            <a:r>
              <a:rPr lang="en-US" sz="2400" dirty="0">
                <a:latin typeface="Times New Roman" panose="02020603050405020304" pitchFamily="18" charset="0"/>
                <a:cs typeface="Times New Roman" panose="02020603050405020304" pitchFamily="18" charset="0"/>
              </a:rPr>
              <a:t>Screen Shots</a:t>
            </a:r>
          </a:p>
          <a:p>
            <a:pPr>
              <a:buFont typeface="Arial" pitchFamily="34" charset="0"/>
              <a:buChar char="•"/>
            </a:pPr>
            <a:r>
              <a:rPr lang="en-US" sz="2400" dirty="0">
                <a:latin typeface="Times New Roman" panose="02020603050405020304" pitchFamily="18" charset="0"/>
                <a:cs typeface="Times New Roman" panose="02020603050405020304" pitchFamily="18" charset="0"/>
              </a:rPr>
              <a:t> References</a:t>
            </a:r>
          </a:p>
          <a:p>
            <a:pPr>
              <a:buFont typeface="Arial" pitchFamily="34" charset="0"/>
              <a:buChar char="•"/>
            </a:pPr>
            <a:r>
              <a:rPr lang="en-US" sz="2400" dirty="0">
                <a:latin typeface="Times New Roman" panose="02020603050405020304" pitchFamily="18" charset="0"/>
                <a:cs typeface="Times New Roman" panose="02020603050405020304" pitchFamily="18" charset="0"/>
              </a:rPr>
              <a:t> Conclusion</a:t>
            </a:r>
          </a:p>
          <a:p>
            <a:pPr marL="34290" indent="0">
              <a:buNone/>
            </a:pPr>
            <a:endParaRPr lang="te-IN" sz="2400" dirty="0">
              <a:latin typeface="Times New Roman" panose="02020603050405020304" pitchFamily="18" charset="0"/>
            </a:endParaRPr>
          </a:p>
        </p:txBody>
      </p:sp>
    </p:spTree>
    <p:extLst>
      <p:ext uri="{BB962C8B-B14F-4D97-AF65-F5344CB8AC3E}">
        <p14:creationId xmlns:p14="http://schemas.microsoft.com/office/powerpoint/2010/main" val="1272967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342C93-2522-4583-A049-1B6026796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914400"/>
            <a:ext cx="7183239" cy="4876800"/>
          </a:xfrm>
        </p:spPr>
      </p:pic>
      <p:sp>
        <p:nvSpPr>
          <p:cNvPr id="6" name="Rectangle 5">
            <a:extLst>
              <a:ext uri="{FF2B5EF4-FFF2-40B4-BE49-F238E27FC236}">
                <a16:creationId xmlns:a16="http://schemas.microsoft.com/office/drawing/2014/main" id="{B16D21F4-5FF0-482C-804E-888974DC64BE}"/>
              </a:ext>
            </a:extLst>
          </p:cNvPr>
          <p:cNvSpPr/>
          <p:nvPr/>
        </p:nvSpPr>
        <p:spPr>
          <a:xfrm>
            <a:off x="1066800" y="5943600"/>
            <a:ext cx="3203121" cy="369332"/>
          </a:xfrm>
          <a:prstGeom prst="rect">
            <a:avLst/>
          </a:prstGeom>
        </p:spPr>
        <p:txBody>
          <a:bodyPr wrap="none">
            <a:spAutoFit/>
          </a:bodyPr>
          <a:lstStyle/>
          <a:p>
            <a:r>
              <a:rPr lang="en-US" dirty="0"/>
              <a:t>Random Forest for testing data </a:t>
            </a:r>
          </a:p>
        </p:txBody>
      </p:sp>
    </p:spTree>
    <p:extLst>
      <p:ext uri="{BB962C8B-B14F-4D97-AF65-F5344CB8AC3E}">
        <p14:creationId xmlns:p14="http://schemas.microsoft.com/office/powerpoint/2010/main" val="216579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61D858-7E84-4544-8FD2-3F8590DC1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38200"/>
            <a:ext cx="7404100" cy="4345935"/>
          </a:xfrm>
        </p:spPr>
      </p:pic>
      <p:sp>
        <p:nvSpPr>
          <p:cNvPr id="6" name="TextBox 5">
            <a:extLst>
              <a:ext uri="{FF2B5EF4-FFF2-40B4-BE49-F238E27FC236}">
                <a16:creationId xmlns:a16="http://schemas.microsoft.com/office/drawing/2014/main" id="{6C1B6A88-68D4-4AD5-BC28-6AECB9A70707}"/>
              </a:ext>
            </a:extLst>
          </p:cNvPr>
          <p:cNvSpPr txBox="1"/>
          <p:nvPr/>
        </p:nvSpPr>
        <p:spPr>
          <a:xfrm>
            <a:off x="3200400" y="5421868"/>
            <a:ext cx="4724400" cy="369332"/>
          </a:xfrm>
          <a:prstGeom prst="rect">
            <a:avLst/>
          </a:prstGeom>
          <a:noFill/>
        </p:spPr>
        <p:txBody>
          <a:bodyPr wrap="square" rtlCol="0">
            <a:spAutoFit/>
          </a:bodyPr>
          <a:lstStyle/>
          <a:p>
            <a:r>
              <a:rPr lang="en-US" dirty="0"/>
              <a:t>Plot of Random Forest </a:t>
            </a:r>
          </a:p>
        </p:txBody>
      </p:sp>
    </p:spTree>
    <p:extLst>
      <p:ext uri="{BB962C8B-B14F-4D97-AF65-F5344CB8AC3E}">
        <p14:creationId xmlns:p14="http://schemas.microsoft.com/office/powerpoint/2010/main" val="226077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C2AEA477-EF62-48D5-8DE9-A9A516507E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41" t="13208" r="29668" b="11321"/>
          <a:stretch/>
        </p:blipFill>
        <p:spPr>
          <a:xfrm>
            <a:off x="666750" y="838200"/>
            <a:ext cx="7578089" cy="4648200"/>
          </a:xfrm>
        </p:spPr>
      </p:pic>
      <p:sp>
        <p:nvSpPr>
          <p:cNvPr id="6" name="TextBox 5">
            <a:extLst>
              <a:ext uri="{FF2B5EF4-FFF2-40B4-BE49-F238E27FC236}">
                <a16:creationId xmlns:a16="http://schemas.microsoft.com/office/drawing/2014/main" id="{B166D3F6-7FEA-483E-847B-ACEC7E2413FB}"/>
              </a:ext>
            </a:extLst>
          </p:cNvPr>
          <p:cNvSpPr txBox="1"/>
          <p:nvPr/>
        </p:nvSpPr>
        <p:spPr>
          <a:xfrm>
            <a:off x="666750" y="348734"/>
            <a:ext cx="2987802" cy="369332"/>
          </a:xfrm>
          <a:prstGeom prst="rect">
            <a:avLst/>
          </a:prstGeom>
          <a:noFill/>
        </p:spPr>
        <p:txBody>
          <a:bodyPr wrap="square" rtlCol="0">
            <a:spAutoFit/>
          </a:bodyPr>
          <a:lstStyle/>
          <a:p>
            <a:r>
              <a:rPr lang="en-US" dirty="0"/>
              <a:t>Training Data</a:t>
            </a:r>
          </a:p>
        </p:txBody>
      </p:sp>
    </p:spTree>
    <p:extLst>
      <p:ext uri="{BB962C8B-B14F-4D97-AF65-F5344CB8AC3E}">
        <p14:creationId xmlns:p14="http://schemas.microsoft.com/office/powerpoint/2010/main" val="398984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very high confidence">
            <a:extLst>
              <a:ext uri="{FF2B5EF4-FFF2-40B4-BE49-F238E27FC236}">
                <a16:creationId xmlns:a16="http://schemas.microsoft.com/office/drawing/2014/main" id="{47B6F5E1-3911-4B5D-B352-946BA0248A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208" r="30729" b="11321"/>
          <a:stretch/>
        </p:blipFill>
        <p:spPr>
          <a:xfrm>
            <a:off x="552450" y="1055132"/>
            <a:ext cx="7848599" cy="4724400"/>
          </a:xfrm>
        </p:spPr>
      </p:pic>
      <p:sp>
        <p:nvSpPr>
          <p:cNvPr id="6" name="TextBox 5">
            <a:extLst>
              <a:ext uri="{FF2B5EF4-FFF2-40B4-BE49-F238E27FC236}">
                <a16:creationId xmlns:a16="http://schemas.microsoft.com/office/drawing/2014/main" id="{6497CFEE-6A02-4073-92DA-50406A73A30B}"/>
              </a:ext>
            </a:extLst>
          </p:cNvPr>
          <p:cNvSpPr txBox="1"/>
          <p:nvPr/>
        </p:nvSpPr>
        <p:spPr>
          <a:xfrm>
            <a:off x="533400" y="685800"/>
            <a:ext cx="2895600" cy="369332"/>
          </a:xfrm>
          <a:prstGeom prst="rect">
            <a:avLst/>
          </a:prstGeom>
          <a:noFill/>
        </p:spPr>
        <p:txBody>
          <a:bodyPr wrap="square" rtlCol="0">
            <a:spAutoFit/>
          </a:bodyPr>
          <a:lstStyle/>
          <a:p>
            <a:r>
              <a:rPr lang="en-US" dirty="0"/>
              <a:t>Testing Data</a:t>
            </a:r>
          </a:p>
        </p:txBody>
      </p:sp>
    </p:spTree>
    <p:extLst>
      <p:ext uri="{BB962C8B-B14F-4D97-AF65-F5344CB8AC3E}">
        <p14:creationId xmlns:p14="http://schemas.microsoft.com/office/powerpoint/2010/main" val="283567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generated with high confidence">
            <a:extLst>
              <a:ext uri="{FF2B5EF4-FFF2-40B4-BE49-F238E27FC236}">
                <a16:creationId xmlns:a16="http://schemas.microsoft.com/office/drawing/2014/main" id="{0A7FD94C-4BFD-4A53-B06F-EC12C01074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095" r="88770" b="11321"/>
          <a:stretch/>
        </p:blipFill>
        <p:spPr>
          <a:xfrm>
            <a:off x="1152525" y="844820"/>
            <a:ext cx="4518719" cy="5410200"/>
          </a:xfrm>
        </p:spPr>
      </p:pic>
      <p:sp>
        <p:nvSpPr>
          <p:cNvPr id="7" name="TextBox 6">
            <a:extLst>
              <a:ext uri="{FF2B5EF4-FFF2-40B4-BE49-F238E27FC236}">
                <a16:creationId xmlns:a16="http://schemas.microsoft.com/office/drawing/2014/main" id="{87AB853C-CEAC-4EB1-8A71-951C8203544F}"/>
              </a:ext>
            </a:extLst>
          </p:cNvPr>
          <p:cNvSpPr txBox="1"/>
          <p:nvPr/>
        </p:nvSpPr>
        <p:spPr>
          <a:xfrm>
            <a:off x="1143000" y="475488"/>
            <a:ext cx="289560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41070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90F6-DDBF-4874-B7D6-EBA348C74A7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39BC92B-73DD-4CE9-AC75-CD799C382481}"/>
              </a:ext>
            </a:extLst>
          </p:cNvPr>
          <p:cNvSpPr>
            <a:spLocks noGrp="1"/>
          </p:cNvSpPr>
          <p:nvPr>
            <p:ph idx="1"/>
          </p:nvPr>
        </p:nvSpPr>
        <p:spPr/>
        <p:txBody>
          <a:bodyPr/>
          <a:lstStyle/>
          <a:p>
            <a:r>
              <a:rPr lang="en-US" dirty="0"/>
              <a:t>Rattle data mining tool: available from http://rattle.togaware.com/rattle-download.html.</a:t>
            </a:r>
          </a:p>
          <a:p>
            <a:r>
              <a:rPr lang="en-US" dirty="0"/>
              <a:t> Aafer Y, Du W &amp;Yin H 2013, DroidAPIMiner: ‘Mining API-Level Features for Robust Malware Detection in Android’, in: Security and privacy in Communication Networks Springer, pp 86-103 .</a:t>
            </a:r>
          </a:p>
          <a:p>
            <a:r>
              <a:rPr lang="en-US" dirty="0"/>
              <a:t> Ekta  Gandotra,  Divya  Bansal,  Sanjeev  Sofat  2014, ‘Malware Analysis  and  Classification: A  Survey’available  from  http:// www.scirp.org/journal/jis </a:t>
            </a:r>
          </a:p>
        </p:txBody>
      </p:sp>
    </p:spTree>
    <p:extLst>
      <p:ext uri="{BB962C8B-B14F-4D97-AF65-F5344CB8AC3E}">
        <p14:creationId xmlns:p14="http://schemas.microsoft.com/office/powerpoint/2010/main" val="2952671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itchFamily="18" charset="0"/>
                <a:cs typeface="Times New Roman" pitchFamily="18" charset="0"/>
              </a:rPr>
              <a:t>Conclusion</a:t>
            </a:r>
            <a:endParaRPr lang="te-IN" sz="3200" dirty="0">
              <a:latin typeface="Times New Roman" pitchFamily="18" charset="0"/>
            </a:endParaRPr>
          </a:p>
        </p:txBody>
      </p:sp>
      <p:sp>
        <p:nvSpPr>
          <p:cNvPr id="3" name="Content Placeholder 2"/>
          <p:cNvSpPr>
            <a:spLocks noGrp="1"/>
          </p:cNvSpPr>
          <p:nvPr>
            <p:ph idx="1"/>
          </p:nvPr>
        </p:nvSpPr>
        <p:spPr>
          <a:xfrm>
            <a:off x="869673" y="1752600"/>
            <a:ext cx="7404653" cy="4038600"/>
          </a:xfrm>
        </p:spPr>
        <p:txBody>
          <a:bodyPr>
            <a:normAutofit/>
          </a:bodyPr>
          <a:lstStyle/>
          <a:p>
            <a:pPr algn="just"/>
            <a:r>
              <a:rPr lang="en-US" sz="3200" i="1" dirty="0">
                <a:latin typeface="Times New Roman" panose="02020603050405020304" pitchFamily="18" charset="0"/>
                <a:cs typeface="Times New Roman" pitchFamily="18" charset="0"/>
              </a:rPr>
              <a:t> </a:t>
            </a:r>
            <a:r>
              <a:rPr lang="en-US" i="1" dirty="0">
                <a:latin typeface="Times New Roman" panose="02020603050405020304" pitchFamily="18" charset="0"/>
                <a:cs typeface="Times New Roman" panose="02020603050405020304" pitchFamily="18" charset="0"/>
              </a:rPr>
              <a:t>Loan approval prediction is in the process of development for bank employees to provide quick, immediate and easy way to choose the deserving applicants for sanction of loans. </a:t>
            </a:r>
          </a:p>
          <a:p>
            <a:pPr algn="just"/>
            <a:r>
              <a:rPr lang="en-US" i="1" dirty="0">
                <a:latin typeface="Times New Roman" pitchFamily="18" charset="0"/>
              </a:rPr>
              <a:t>This component can be easily plugged in many other systems.</a:t>
            </a:r>
            <a:endParaRPr lang="te-IN" i="1" dirty="0">
              <a:latin typeface="Times New Roman" pitchFamily="18" charset="0"/>
            </a:endParaRPr>
          </a:p>
        </p:txBody>
      </p:sp>
    </p:spTree>
    <p:extLst>
      <p:ext uri="{BB962C8B-B14F-4D97-AF65-F5344CB8AC3E}">
        <p14:creationId xmlns:p14="http://schemas.microsoft.com/office/powerpoint/2010/main" val="2339342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User\AppData\Local\Microsoft\Windows\INetCache\IE\VM1DETI9\Thank-you-letter[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9648" y="2567940"/>
            <a:ext cx="2584704" cy="172212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User\AppData\Local\Microsoft\Windows\INetCache\IE\VM1DETI9\Thank-you-lette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08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itchFamily="18" charset="0"/>
                <a:cs typeface="Times New Roman" pitchFamily="18" charset="0"/>
              </a:rPr>
              <a:t>Introduction</a:t>
            </a:r>
            <a:endParaRPr lang="te-IN" sz="3200" dirty="0">
              <a:latin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800" b="1" u="sng" dirty="0">
                <a:latin typeface="Times New Roman" pitchFamily="18" charset="0"/>
                <a:cs typeface="Times New Roman" pitchFamily="18" charset="0"/>
              </a:rPr>
              <a:t>Project scope</a:t>
            </a:r>
            <a:r>
              <a:rPr lang="en-US" sz="2800" dirty="0">
                <a:latin typeface="Times New Roman" pitchFamily="18" charset="0"/>
                <a:cs typeface="Times New Roman" pitchFamily="18" charset="0"/>
              </a:rPr>
              <a:t>:</a:t>
            </a:r>
          </a:p>
          <a:p>
            <a:pPr algn="just"/>
            <a:r>
              <a:rPr lang="en-US" sz="2400" i="1" dirty="0">
                <a:latin typeface="Times New Roman" panose="02020603050405020304" pitchFamily="18" charset="0"/>
                <a:cs typeface="Times New Roman" pitchFamily="18" charset="0"/>
              </a:rPr>
              <a:t> </a:t>
            </a:r>
            <a:r>
              <a:rPr lang="en-US" i="1" dirty="0">
                <a:latin typeface="Times New Roman" panose="02020603050405020304" pitchFamily="18" charset="0"/>
                <a:cs typeface="Times New Roman" panose="02020603050405020304" pitchFamily="18" charset="0"/>
              </a:rPr>
              <a:t>Loan prediction is developing for employee of banks to provide quick, immediate and easy way to choose the deserving applicants for sanction of loans. </a:t>
            </a:r>
            <a:endParaRPr lang="en-US"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This is a standalone application developed by mining the Big Data of the previous records of the people to whom the loan was granted before and on the basis of those records/experiences the machine was trained using the machine learning model which give the most accurate result.</a:t>
            </a:r>
            <a:endParaRPr lang="en-US" dirty="0">
              <a:latin typeface="Times New Roman" panose="02020603050405020304" pitchFamily="18" charset="0"/>
              <a:cs typeface="Times New Roman" panose="02020603050405020304" pitchFamily="18" charset="0"/>
            </a:endParaRPr>
          </a:p>
          <a:p>
            <a:pPr algn="just"/>
            <a:endParaRPr lang="en-US" i="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1798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itchFamily="18" charset="0"/>
                <a:cs typeface="Times New Roman" pitchFamily="18" charset="0"/>
              </a:rPr>
              <a:t>Existing system and Disadvantages</a:t>
            </a:r>
            <a:endParaRPr lang="te-IN" sz="3200" dirty="0">
              <a:latin typeface="Times New Roman" pitchFamily="18" charset="0"/>
            </a:endParaRPr>
          </a:p>
        </p:txBody>
      </p:sp>
      <p:sp>
        <p:nvSpPr>
          <p:cNvPr id="3" name="Content Placeholder 2"/>
          <p:cNvSpPr>
            <a:spLocks noGrp="1"/>
          </p:cNvSpPr>
          <p:nvPr>
            <p:ph idx="1"/>
          </p:nvPr>
        </p:nvSpPr>
        <p:spPr>
          <a:xfrm>
            <a:off x="457200" y="1676400"/>
            <a:ext cx="7467600" cy="4449763"/>
          </a:xfrm>
        </p:spPr>
        <p:txBody>
          <a:bodyPr>
            <a:normAutofit/>
          </a:bodyPr>
          <a:lstStyle/>
          <a:p>
            <a:pPr marL="36576" indent="0" algn="just">
              <a:buNone/>
            </a:pPr>
            <a:r>
              <a:rPr lang="en-US" sz="2800" b="1" u="sng" dirty="0">
                <a:latin typeface="Times New Roman" pitchFamily="18" charset="0"/>
                <a:cs typeface="Times New Roman" pitchFamily="18" charset="0"/>
              </a:rPr>
              <a:t>Existing system:</a:t>
            </a:r>
            <a:endParaRPr lang="en-US" sz="2800" b="1" i="1" u="sng" dirty="0">
              <a:latin typeface="Times New Roman" pitchFamily="18" charset="0"/>
              <a:cs typeface="Times New Roman" pitchFamily="18" charset="0"/>
            </a:endParaRPr>
          </a:p>
          <a:p>
            <a:pPr marL="379476" indent="-342900" algn="just"/>
            <a:r>
              <a:rPr lang="en-US" i="1" dirty="0">
                <a:latin typeface="Times New Roman" panose="02020603050405020304" pitchFamily="18" charset="0"/>
                <a:cs typeface="Times New Roman" panose="02020603050405020304" pitchFamily="18" charset="0"/>
              </a:rPr>
              <a:t>With the enhancement in the banking sector lots of people are applying for bank loans but the bank has  its  limited  assets  which  it  has  to  grant  to  limited  people  only, so  finding  out  to  whom  the  loan  can  be granted which will be a safer option for the bank is a typical process.</a:t>
            </a:r>
            <a:endParaRPr lang="en-US" b="1" u="sng" dirty="0">
              <a:latin typeface="Times New Roman" pitchFamily="18" charset="0"/>
              <a:cs typeface="Times New Roman" pitchFamily="18" charset="0"/>
            </a:endParaRPr>
          </a:p>
          <a:p>
            <a:pPr marL="36576" indent="0" algn="just">
              <a:buNone/>
            </a:pPr>
            <a:r>
              <a:rPr lang="en-US" sz="2800" b="1" u="sng" dirty="0">
                <a:latin typeface="Times New Roman" pitchFamily="18" charset="0"/>
                <a:cs typeface="Times New Roman" pitchFamily="18" charset="0"/>
              </a:rPr>
              <a:t>Disadvantages:</a:t>
            </a:r>
          </a:p>
          <a:p>
            <a:pPr algn="just"/>
            <a:r>
              <a:rPr lang="en-US" i="1" dirty="0">
                <a:latin typeface="Times New Roman" pitchFamily="18" charset="0"/>
                <a:cs typeface="Times New Roman" pitchFamily="18" charset="0"/>
              </a:rPr>
              <a:t>Today many banks/financial companies approves loan after a regress process of verification and validation but still there is no surety whether the chosen applicant is the deserving right applicant out of all applicants.</a:t>
            </a:r>
            <a:endParaRPr lang="en-US" dirty="0">
              <a:latin typeface="Times New Roman" pitchFamily="18" charset="0"/>
              <a:cs typeface="Times New Roman" pitchFamily="18" charset="0"/>
            </a:endParaRPr>
          </a:p>
          <a:p>
            <a:endParaRPr lang="te-IN" sz="2800" dirty="0">
              <a:latin typeface="Times New Roman" pitchFamily="18" charset="0"/>
            </a:endParaRPr>
          </a:p>
        </p:txBody>
      </p:sp>
    </p:spTree>
    <p:extLst>
      <p:ext uri="{BB962C8B-B14F-4D97-AF65-F5344CB8AC3E}">
        <p14:creationId xmlns:p14="http://schemas.microsoft.com/office/powerpoint/2010/main" val="268558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a:bodyPr>
          <a:lstStyle/>
          <a:p>
            <a:pPr algn="ctr"/>
            <a:r>
              <a:rPr lang="en-US" sz="3200" dirty="0">
                <a:latin typeface="Times New Roman" pitchFamily="18" charset="0"/>
                <a:cs typeface="Times New Roman" pitchFamily="18" charset="0"/>
              </a:rPr>
              <a:t>Proposed system and Advantages</a:t>
            </a:r>
            <a:endParaRPr lang="te-IN" sz="3200" dirty="0">
              <a:latin typeface="Times New Roman" pitchFamily="18" charset="0"/>
            </a:endParaRPr>
          </a:p>
        </p:txBody>
      </p:sp>
      <p:sp>
        <p:nvSpPr>
          <p:cNvPr id="3" name="Content Placeholder 2"/>
          <p:cNvSpPr>
            <a:spLocks noGrp="1"/>
          </p:cNvSpPr>
          <p:nvPr>
            <p:ph idx="1"/>
          </p:nvPr>
        </p:nvSpPr>
        <p:spPr>
          <a:xfrm>
            <a:off x="381000" y="1295400"/>
            <a:ext cx="8229600" cy="4525963"/>
          </a:xfrm>
        </p:spPr>
        <p:txBody>
          <a:bodyPr>
            <a:noAutofit/>
          </a:bodyPr>
          <a:lstStyle/>
          <a:p>
            <a:pPr marL="36576" indent="0" algn="just">
              <a:buNone/>
            </a:pPr>
            <a:r>
              <a:rPr lang="en-US" sz="2400" b="1" u="sng" dirty="0">
                <a:latin typeface="Times New Roman" pitchFamily="18" charset="0"/>
                <a:cs typeface="Times New Roman" pitchFamily="18" charset="0"/>
              </a:rPr>
              <a:t>Proposed system:</a:t>
            </a:r>
            <a:endParaRPr lang="en-US" b="1" i="1" u="sng" dirty="0">
              <a:latin typeface="Times New Roman" pitchFamily="18" charset="0"/>
              <a:cs typeface="Times New Roman" pitchFamily="18" charset="0"/>
            </a:endParaRPr>
          </a:p>
          <a:p>
            <a:pPr marL="379476" indent="-342900" algn="just"/>
            <a:r>
              <a:rPr lang="en-US" i="1" dirty="0">
                <a:latin typeface="Times New Roman" panose="02020603050405020304" pitchFamily="18" charset="0"/>
                <a:cs typeface="Times New Roman" panose="02020603050405020304" pitchFamily="18" charset="0"/>
              </a:rPr>
              <a:t>Loan prediction is developed for employee of banks to provide quick, immediate and easy way to choose the deserving applicants for sanction of loans.</a:t>
            </a:r>
          </a:p>
          <a:p>
            <a:pPr marL="379476" indent="-342900" algn="just"/>
            <a:r>
              <a:rPr lang="en-US" i="1" dirty="0">
                <a:latin typeface="Times New Roman" panose="02020603050405020304" pitchFamily="18" charset="0"/>
                <a:cs typeface="Times New Roman" panose="02020603050405020304" pitchFamily="18" charset="0"/>
              </a:rPr>
              <a:t> This is a standalone application developed by mining the Big Data of the previous records of the people to whom the loan was granted before and on the basis of those records/experiences the machine was trained using the machine learning model which give the most accurate result.</a:t>
            </a:r>
            <a:endParaRPr lang="en-US" dirty="0">
              <a:latin typeface="Times New Roman" panose="02020603050405020304" pitchFamily="18" charset="0"/>
              <a:cs typeface="Times New Roman" panose="02020603050405020304" pitchFamily="18" charset="0"/>
            </a:endParaRPr>
          </a:p>
          <a:p>
            <a:pPr marL="36576" indent="0" algn="just">
              <a:buNone/>
            </a:pPr>
            <a:r>
              <a:rPr lang="en-US" sz="2400" b="1" u="sng" dirty="0">
                <a:latin typeface="Times New Roman" pitchFamily="18" charset="0"/>
                <a:cs typeface="Times New Roman" pitchFamily="18" charset="0"/>
              </a:rPr>
              <a:t>Advantages:</a:t>
            </a:r>
          </a:p>
          <a:p>
            <a:pPr algn="just"/>
            <a:r>
              <a:rPr lang="en-US" i="1" dirty="0">
                <a:latin typeface="Times New Roman" panose="02020603050405020304" pitchFamily="18" charset="0"/>
                <a:cs typeface="Times New Roman" panose="02020603050405020304" pitchFamily="18" charset="0"/>
              </a:rPr>
              <a:t>This system reduces the risk factor behind selecting the safe person so as to save lots of bank efforts and assets using machine learning model which gives the most accurate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75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467600" cy="685800"/>
          </a:xfrm>
        </p:spPr>
        <p:txBody>
          <a:bodyPr>
            <a:normAutofit/>
          </a:bodyPr>
          <a:lstStyle/>
          <a:p>
            <a:pPr algn="ctr"/>
            <a:r>
              <a:rPr lang="en-US" sz="3200" dirty="0">
                <a:latin typeface="Times New Roman" pitchFamily="18" charset="0"/>
                <a:cs typeface="Times New Roman" pitchFamily="18" charset="0"/>
              </a:rPr>
              <a:t> Requirement Analysis</a:t>
            </a:r>
            <a:endParaRPr lang="te-IN" sz="3200" dirty="0">
              <a:latin typeface="Times New Roman" pitchFamily="18" charset="0"/>
            </a:endParaRPr>
          </a:p>
        </p:txBody>
      </p:sp>
      <p:sp>
        <p:nvSpPr>
          <p:cNvPr id="3" name="Content Placeholder 2"/>
          <p:cNvSpPr>
            <a:spLocks noGrp="1"/>
          </p:cNvSpPr>
          <p:nvPr>
            <p:ph idx="1"/>
          </p:nvPr>
        </p:nvSpPr>
        <p:spPr>
          <a:xfrm>
            <a:off x="457200" y="1752600"/>
            <a:ext cx="8229600" cy="4495799"/>
          </a:xfrm>
        </p:spPr>
        <p:txBody>
          <a:bodyPr>
            <a:noAutofit/>
          </a:bodyPr>
          <a:lstStyle/>
          <a:p>
            <a:pPr marL="0" indent="0">
              <a:buNone/>
            </a:pPr>
            <a:r>
              <a:rPr lang="en-US" sz="2800" b="1" i="1" u="sng" dirty="0">
                <a:latin typeface="Times New Roman" pitchFamily="18" charset="0"/>
                <a:cs typeface="Times New Roman" pitchFamily="18" charset="0"/>
              </a:rPr>
              <a:t>Functional Requirements:</a:t>
            </a:r>
          </a:p>
          <a:p>
            <a:pPr marL="0" indent="0">
              <a:buNone/>
            </a:pPr>
            <a:r>
              <a:rPr lang="en-US" sz="2800" b="1" i="1" dirty="0">
                <a:latin typeface="Times New Roman" pitchFamily="18" charset="0"/>
                <a:cs typeface="Times New Roman" pitchFamily="18" charset="0"/>
              </a:rPr>
              <a:t>Modules:</a:t>
            </a:r>
          </a:p>
          <a:p>
            <a:pPr marL="0" indent="0">
              <a:buNone/>
            </a:pPr>
            <a:r>
              <a:rPr lang="en-US" i="1" dirty="0">
                <a:latin typeface="Times New Roman" panose="02020603050405020304" pitchFamily="18" charset="0"/>
                <a:cs typeface="Times New Roman" panose="02020603050405020304" pitchFamily="18" charset="0"/>
              </a:rPr>
              <a:t>1. Data exploration:</a:t>
            </a:r>
            <a:r>
              <a:rPr lang="en-US" dirty="0">
                <a:latin typeface="Times New Roman" panose="02020603050405020304" pitchFamily="18" charset="0"/>
                <a:cs typeface="Times New Roman" panose="02020603050405020304" pitchFamily="18" charset="0"/>
              </a:rPr>
              <a:t>  Understanding the data attribute and categorizing them into their respective data type. i.e categorical and numerical.</a:t>
            </a:r>
          </a:p>
          <a:p>
            <a:pPr marL="34290" indent="0">
              <a:buNone/>
            </a:pPr>
            <a:r>
              <a:rPr lang="en-US" i="1" dirty="0">
                <a:latin typeface="Times New Roman" panose="02020603050405020304" pitchFamily="18" charset="0"/>
                <a:cs typeface="Times New Roman" panose="02020603050405020304" pitchFamily="18" charset="0"/>
              </a:rPr>
              <a:t>2. Data collection: </a:t>
            </a:r>
            <a:r>
              <a:rPr lang="en-US" dirty="0">
                <a:latin typeface="Times New Roman" panose="02020603050405020304" pitchFamily="18" charset="0"/>
                <a:cs typeface="Times New Roman" panose="02020603050405020304" pitchFamily="18" charset="0"/>
              </a:rPr>
              <a:t>Input data sets are collected depending on the attributes of data required to predict the outcome. </a:t>
            </a:r>
          </a:p>
          <a:p>
            <a:pPr marL="34290" indent="0">
              <a:buNone/>
            </a:pPr>
            <a:r>
              <a:rPr lang="en-US" i="1" dirty="0">
                <a:latin typeface="Times New Roman" panose="02020603050405020304" pitchFamily="18" charset="0"/>
                <a:cs typeface="Times New Roman" panose="02020603050405020304" pitchFamily="18" charset="0"/>
              </a:rPr>
              <a:t> 3. Data Preprocessing:</a:t>
            </a:r>
            <a:r>
              <a:rPr lang="en-US" dirty="0">
                <a:latin typeface="Times New Roman" panose="02020603050405020304" pitchFamily="18" charset="0"/>
                <a:cs typeface="Times New Roman" panose="02020603050405020304" pitchFamily="18" charset="0"/>
              </a:rPr>
              <a:t> Removal of noise or outliers, collecting necessary information to model or account for noise ,strategies for handling missing data fields and accounting for time sequence information and known changes.</a:t>
            </a:r>
          </a:p>
          <a:p>
            <a:pPr marL="0" indent="0">
              <a:buNone/>
            </a:pPr>
            <a:endParaRPr lang="en-US" sz="2800" i="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2357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95AF6-A109-4B41-B744-3B7876B0086B}"/>
              </a:ext>
            </a:extLst>
          </p:cNvPr>
          <p:cNvSpPr>
            <a:spLocks noGrp="1"/>
          </p:cNvSpPr>
          <p:nvPr>
            <p:ph idx="1"/>
          </p:nvPr>
        </p:nvSpPr>
        <p:spPr>
          <a:xfrm>
            <a:off x="869673" y="1478973"/>
            <a:ext cx="7404653" cy="3671455"/>
          </a:xfrm>
        </p:spPr>
        <p:txBody>
          <a:bodyPr>
            <a:noAutofit/>
          </a:bodyPr>
          <a:lstStyle/>
          <a:p>
            <a:pPr marL="34290" indent="0">
              <a:buNone/>
            </a:pPr>
            <a:r>
              <a:rPr lang="en-US" i="1" dirty="0">
                <a:latin typeface="Times New Roman" panose="02020603050405020304" pitchFamily="18" charset="0"/>
                <a:cs typeface="Times New Roman" panose="02020603050405020304" pitchFamily="18" charset="0"/>
              </a:rPr>
              <a:t>4. Model building: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After the operation of developing a model based on linear regression model and logistic regression model to predict the approval of loan based on the income levels of the person, family status and his previous loan transactions ,the model predicts whether the new applicant is a fit case for approval of the loan or not based upon the inference it conclude on the basis of the training data sets.</a:t>
            </a:r>
          </a:p>
          <a:p>
            <a:pPr marL="34290" indent="0">
              <a:buNone/>
            </a:pPr>
            <a:r>
              <a:rPr lang="en-US" i="1" dirty="0">
                <a:latin typeface="Times New Roman" panose="02020603050405020304" pitchFamily="18" charset="0"/>
                <a:cs typeface="Times New Roman" panose="02020603050405020304" pitchFamily="18" charset="0"/>
              </a:rPr>
              <a:t>5. Test model: The training data set is now supplied to machine learning model, on the basis of the data set the model is trained. The output obtained by the model is verified with the actual predicted output.</a:t>
            </a:r>
            <a:endParaRPr lang="en-US" dirty="0">
              <a:latin typeface="Times New Roman" panose="02020603050405020304" pitchFamily="18" charset="0"/>
              <a:cs typeface="Times New Roman" panose="02020603050405020304" pitchFamily="18" charset="0"/>
            </a:endParaRPr>
          </a:p>
          <a:p>
            <a:pPr marL="34290" indent="0">
              <a:buNone/>
            </a:pPr>
            <a:r>
              <a:rPr lang="en-US" i="1" dirty="0">
                <a:latin typeface="Times New Roman" panose="02020603050405020304" pitchFamily="18" charset="0"/>
                <a:cs typeface="Times New Roman" panose="02020603050405020304" pitchFamily="18" charset="0"/>
              </a:rPr>
              <a:t>6. Final Report: Based on accuracy of model, the model which gives higher accuracy will be considered for deployment or report generation.</a:t>
            </a:r>
            <a:endParaRPr lang="en-US" dirty="0">
              <a:latin typeface="Times New Roman" panose="02020603050405020304" pitchFamily="18" charset="0"/>
              <a:cs typeface="Times New Roman" panose="02020603050405020304" pitchFamily="18" charset="0"/>
            </a:endParaRPr>
          </a:p>
          <a:p>
            <a:pPr marL="0" indent="0">
              <a:buNone/>
            </a:pPr>
            <a:endParaRPr lang="en-US" b="1" i="1" dirty="0">
              <a:latin typeface="Times New Roman" panose="02020603050405020304" pitchFamily="18" charset="0"/>
              <a:cs typeface="Times New Roman" pitchFamily="18" charset="0"/>
            </a:endParaRPr>
          </a:p>
          <a:p>
            <a:pPr marL="0" indent="0">
              <a:buNone/>
            </a:pPr>
            <a:endParaRPr lang="en-US" b="1" i="1" u="sng"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90534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685800"/>
          </a:xfrm>
        </p:spPr>
        <p:txBody>
          <a:bodyPr>
            <a:normAutofit/>
          </a:bodyPr>
          <a:lstStyle/>
          <a:p>
            <a:pPr algn="ctr"/>
            <a:r>
              <a:rPr lang="en-US" sz="3200" dirty="0">
                <a:latin typeface="Times New Roman" pitchFamily="18" charset="0"/>
                <a:cs typeface="Times New Roman" pitchFamily="18" charset="0"/>
              </a:rPr>
              <a:t>Requirement Analysis</a:t>
            </a:r>
            <a:endParaRPr lang="te-IN" sz="3200" b="1" u="sng" dirty="0">
              <a:latin typeface="Times New Roman" pitchFamily="18" charset="0"/>
            </a:endParaRPr>
          </a:p>
        </p:txBody>
      </p:sp>
      <p:sp>
        <p:nvSpPr>
          <p:cNvPr id="3" name="Content Placeholder 2"/>
          <p:cNvSpPr>
            <a:spLocks noGrp="1"/>
          </p:cNvSpPr>
          <p:nvPr>
            <p:ph idx="1"/>
          </p:nvPr>
        </p:nvSpPr>
        <p:spPr>
          <a:xfrm>
            <a:off x="381000" y="1524000"/>
            <a:ext cx="7467600" cy="4373563"/>
          </a:xfrm>
        </p:spPr>
        <p:txBody>
          <a:bodyPr>
            <a:normAutofit/>
          </a:bodyPr>
          <a:lstStyle/>
          <a:p>
            <a:pPr marL="36576" indent="0">
              <a:buNone/>
            </a:pPr>
            <a:r>
              <a:rPr lang="en-US" sz="3200" b="1" i="1" u="sng" dirty="0">
                <a:latin typeface="Times New Roman" pitchFamily="18" charset="0"/>
                <a:cs typeface="Times New Roman" pitchFamily="18" charset="0"/>
              </a:rPr>
              <a:t>Non Functional Requirements: </a:t>
            </a:r>
            <a:endParaRPr lang="en-US" sz="3200" i="1" dirty="0">
              <a:latin typeface="Times New Roman" pitchFamily="18" charset="0"/>
              <a:cs typeface="Times New Roman" pitchFamily="18" charset="0"/>
            </a:endParaRPr>
          </a:p>
          <a:p>
            <a:r>
              <a:rPr lang="en-US" sz="2400" i="1" dirty="0">
                <a:latin typeface="Times New Roman" panose="02020603050405020304" pitchFamily="18" charset="0"/>
                <a:cs typeface="Times New Roman" pitchFamily="18" charset="0"/>
              </a:rPr>
              <a:t>Accuracy : This model gives most accurate result.</a:t>
            </a:r>
          </a:p>
          <a:p>
            <a:r>
              <a:rPr lang="en-US" sz="2400" i="1" dirty="0">
                <a:latin typeface="Times New Roman" panose="02020603050405020304" pitchFamily="18" charset="0"/>
                <a:cs typeface="Times New Roman" pitchFamily="18" charset="0"/>
              </a:rPr>
              <a:t>Portability : It is a standalone application which can be</a:t>
            </a:r>
          </a:p>
          <a:p>
            <a:pPr marL="34290" indent="0">
              <a:buNone/>
            </a:pPr>
            <a:r>
              <a:rPr lang="en-US" sz="2400" i="1" dirty="0">
                <a:latin typeface="Times New Roman" panose="02020603050405020304" pitchFamily="18" charset="0"/>
                <a:cs typeface="Times New Roman" pitchFamily="18" charset="0"/>
              </a:rPr>
              <a:t>  deployed on different operating systems. </a:t>
            </a:r>
          </a:p>
          <a:p>
            <a:r>
              <a:rPr lang="en-US" sz="2400" i="1" dirty="0">
                <a:latin typeface="Times New Roman" panose="02020603050405020304" pitchFamily="18" charset="0"/>
                <a:cs typeface="Times New Roman" pitchFamily="18" charset="0"/>
              </a:rPr>
              <a:t>Sensitivity : The output is more sensitive to the training data. The result depends upon the input data and changes when the input changes.</a:t>
            </a:r>
          </a:p>
          <a:p>
            <a:pPr marL="34290" indent="0">
              <a:buNone/>
            </a:pPr>
            <a:endParaRPr lang="en-US" sz="2400" i="1" dirty="0">
              <a:latin typeface="Times New Roman" panose="02020603050405020304" pitchFamily="18" charset="0"/>
              <a:cs typeface="Times New Roman" pitchFamily="18" charset="0"/>
            </a:endParaRPr>
          </a:p>
          <a:p>
            <a:pPr marL="36576" indent="0">
              <a:buNone/>
            </a:pPr>
            <a:endParaRPr lang="te-IN" sz="2400" i="1" dirty="0">
              <a:latin typeface="Times New Roman" panose="02020603050405020304" pitchFamily="18" charset="0"/>
            </a:endParaRPr>
          </a:p>
          <a:p>
            <a:endParaRPr lang="te-IN" sz="2400" i="1" dirty="0">
              <a:latin typeface="Times New Roman" panose="02020603050405020304" pitchFamily="18" charset="0"/>
            </a:endParaRPr>
          </a:p>
        </p:txBody>
      </p:sp>
    </p:spTree>
    <p:extLst>
      <p:ext uri="{BB962C8B-B14F-4D97-AF65-F5344CB8AC3E}">
        <p14:creationId xmlns:p14="http://schemas.microsoft.com/office/powerpoint/2010/main" val="301943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8158-5CBB-4312-948A-CFD6E7DE9924}"/>
              </a:ext>
            </a:extLst>
          </p:cNvPr>
          <p:cNvSpPr>
            <a:spLocks noGrp="1"/>
          </p:cNvSpPr>
          <p:nvPr>
            <p:ph type="title"/>
          </p:nvPr>
        </p:nvSpPr>
        <p:spPr>
          <a:xfrm>
            <a:off x="857250" y="762000"/>
            <a:ext cx="7406640" cy="762000"/>
          </a:xfrm>
        </p:spPr>
        <p:txBody>
          <a:bodyPr/>
          <a:lstStyle/>
          <a:p>
            <a:pPr algn="ctr"/>
            <a:r>
              <a:rPr lang="en-US" dirty="0"/>
              <a:t>Data Flow Diagram</a:t>
            </a:r>
          </a:p>
        </p:txBody>
      </p:sp>
      <p:pic>
        <p:nvPicPr>
          <p:cNvPr id="21" name="Picture 20">
            <a:extLst>
              <a:ext uri="{FF2B5EF4-FFF2-40B4-BE49-F238E27FC236}">
                <a16:creationId xmlns:a16="http://schemas.microsoft.com/office/drawing/2014/main" id="{FDA9A36B-2667-42B0-9F47-C7784F00FB50}"/>
              </a:ext>
            </a:extLst>
          </p:cNvPr>
          <p:cNvPicPr>
            <a:picLocks noChangeAspect="1"/>
          </p:cNvPicPr>
          <p:nvPr/>
        </p:nvPicPr>
        <p:blipFill>
          <a:blip r:embed="rId3"/>
          <a:stretch>
            <a:fillRect/>
          </a:stretch>
        </p:blipFill>
        <p:spPr>
          <a:xfrm>
            <a:off x="533400" y="1905000"/>
            <a:ext cx="8077200" cy="4191000"/>
          </a:xfrm>
          <a:prstGeom prst="rect">
            <a:avLst/>
          </a:prstGeom>
        </p:spPr>
      </p:pic>
    </p:spTree>
    <p:extLst>
      <p:ext uri="{BB962C8B-B14F-4D97-AF65-F5344CB8AC3E}">
        <p14:creationId xmlns:p14="http://schemas.microsoft.com/office/powerpoint/2010/main" val="398013499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1142</TotalTime>
  <Words>1396</Words>
  <Application>Microsoft Office PowerPoint</Application>
  <PresentationFormat>On-screen Show (4:3)</PresentationFormat>
  <Paragraphs>157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Gautami</vt:lpstr>
      <vt:lpstr>Times New Roman</vt:lpstr>
      <vt:lpstr>Basis</vt:lpstr>
      <vt:lpstr>LOAN PREDICTION USING MACHINE LEARNING </vt:lpstr>
      <vt:lpstr>Contents</vt:lpstr>
      <vt:lpstr>Introduction</vt:lpstr>
      <vt:lpstr>Existing system and Disadvantages</vt:lpstr>
      <vt:lpstr>Proposed system and Advantages</vt:lpstr>
      <vt:lpstr> Requirement Analysis</vt:lpstr>
      <vt:lpstr>PowerPoint Presentation</vt:lpstr>
      <vt:lpstr>Requirement Analysis</vt:lpstr>
      <vt:lpstr>Data Flow Diagram</vt:lpstr>
      <vt:lpstr>Requirement Analysis</vt:lpstr>
      <vt:lpstr>Software Architecture</vt:lpstr>
      <vt:lpstr>Technical Architecture</vt:lpstr>
      <vt:lpstr>Data Attributes</vt:lpstr>
      <vt:lpstr>Pseudo Code</vt:lpstr>
      <vt:lpstr>PowerPoint Presentation</vt:lpstr>
      <vt:lpstr>Test Cases</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Spandana Kalakonda</cp:lastModifiedBy>
  <cp:revision>136</cp:revision>
  <dcterms:created xsi:type="dcterms:W3CDTF">2017-03-21T04:41:20Z</dcterms:created>
  <dcterms:modified xsi:type="dcterms:W3CDTF">2018-03-19T10:32:33Z</dcterms:modified>
</cp:coreProperties>
</file>