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73" r:id="rId2"/>
    <p:sldId id="257" r:id="rId3"/>
    <p:sldId id="258" r:id="rId4"/>
    <p:sldId id="259" r:id="rId5"/>
    <p:sldId id="261" r:id="rId6"/>
    <p:sldId id="262" r:id="rId7"/>
    <p:sldId id="260" r:id="rId8"/>
    <p:sldId id="264" r:id="rId9"/>
    <p:sldId id="263" r:id="rId10"/>
    <p:sldId id="265" r:id="rId11"/>
    <p:sldId id="266" r:id="rId12"/>
    <p:sldId id="267" r:id="rId13"/>
    <p:sldId id="268" r:id="rId14"/>
    <p:sldId id="269" r:id="rId15"/>
    <p:sldId id="270" r:id="rId16"/>
    <p:sldId id="272" r:id="rId17"/>
    <p:sldId id="271"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D3D"/>
    <a:srgbClr val="C90311"/>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BF45C-FAAB-486C-AFAC-DF4D2D313DB6}"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83B6B-FA4F-4BEA-801D-8AA1827D0CD3}" type="slidenum">
              <a:rPr lang="en-US" smtClean="0"/>
              <a:t>‹#›</a:t>
            </a:fld>
            <a:endParaRPr lang="en-US"/>
          </a:p>
        </p:txBody>
      </p:sp>
    </p:spTree>
    <p:extLst>
      <p:ext uri="{BB962C8B-B14F-4D97-AF65-F5344CB8AC3E}">
        <p14:creationId xmlns:p14="http://schemas.microsoft.com/office/powerpoint/2010/main" val="301126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83B6B-FA4F-4BEA-801D-8AA1827D0CD3}" type="slidenum">
              <a:rPr lang="en-US" smtClean="0"/>
              <a:t>5</a:t>
            </a:fld>
            <a:endParaRPr lang="en-US"/>
          </a:p>
        </p:txBody>
      </p:sp>
    </p:spTree>
    <p:extLst>
      <p:ext uri="{BB962C8B-B14F-4D97-AF65-F5344CB8AC3E}">
        <p14:creationId xmlns:p14="http://schemas.microsoft.com/office/powerpoint/2010/main" val="157521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4DA4D9-4044-4F27-BC5B-C1640AAE13F9}"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396052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DA4D9-4044-4F27-BC5B-C1640AAE13F9}"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3522462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DA4D9-4044-4F27-BC5B-C1640AAE13F9}"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189265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DA4D9-4044-4F27-BC5B-C1640AAE13F9}"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42322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DA4D9-4044-4F27-BC5B-C1640AAE13F9}"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166030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DA4D9-4044-4F27-BC5B-C1640AAE13F9}"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257926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DA4D9-4044-4F27-BC5B-C1640AAE13F9}" type="datetimeFigureOut">
              <a:rPr lang="en-US" smtClean="0"/>
              <a:t>5/4/2024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19596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DA4D9-4044-4F27-BC5B-C1640AAE13F9}" type="datetimeFigureOut">
              <a:rPr lang="en-US" smtClean="0"/>
              <a:t>5/4/2024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99949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DA4D9-4044-4F27-BC5B-C1640AAE13F9}" type="datetimeFigureOut">
              <a:rPr lang="en-US" smtClean="0"/>
              <a:t>5/4/2024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3768349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DA4D9-4044-4F27-BC5B-C1640AAE13F9}"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1033017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4DA4D9-4044-4F27-BC5B-C1640AAE13F9}" type="datetimeFigureOut">
              <a:rPr lang="en-US" smtClean="0"/>
              <a:t>5/4/2024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92840-8278-4E85-88F4-C8B02A50E934}" type="slidenum">
              <a:rPr lang="en-US" smtClean="0"/>
              <a:t>‹#›</a:t>
            </a:fld>
            <a:endParaRPr lang="en-US"/>
          </a:p>
        </p:txBody>
      </p:sp>
    </p:spTree>
    <p:extLst>
      <p:ext uri="{BB962C8B-B14F-4D97-AF65-F5344CB8AC3E}">
        <p14:creationId xmlns:p14="http://schemas.microsoft.com/office/powerpoint/2010/main" val="234929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4DA4D9-4044-4F27-BC5B-C1640AAE13F9}" type="datetimeFigureOut">
              <a:rPr lang="en-US" smtClean="0"/>
              <a:t>5/4/2024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A92840-8278-4E85-88F4-C8B02A50E934}" type="slidenum">
              <a:rPr lang="en-US" smtClean="0"/>
              <a:t>‹#›</a:t>
            </a:fld>
            <a:endParaRPr lang="en-US"/>
          </a:p>
        </p:txBody>
      </p:sp>
    </p:spTree>
    <p:extLst>
      <p:ext uri="{BB962C8B-B14F-4D97-AF65-F5344CB8AC3E}">
        <p14:creationId xmlns:p14="http://schemas.microsoft.com/office/powerpoint/2010/main" val="214561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light in a room&#10;&#10;Description automatically generated with medium confidence">
            <a:extLst>
              <a:ext uri="{FF2B5EF4-FFF2-40B4-BE49-F238E27FC236}">
                <a16:creationId xmlns:a16="http://schemas.microsoft.com/office/drawing/2014/main" id="{4643CED4-A5AB-7920-14E8-04EB36D0DE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818" t="6282" b="2809"/>
          <a:stretch/>
        </p:blipFill>
        <p:spPr bwMode="auto">
          <a:xfrm>
            <a:off x="3665087"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65" name="Rectangle 516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E28423A-6143-E4B5-0D2B-50B537558049}"/>
              </a:ext>
            </a:extLst>
          </p:cNvPr>
          <p:cNvSpPr txBox="1"/>
          <p:nvPr/>
        </p:nvSpPr>
        <p:spPr>
          <a:xfrm>
            <a:off x="0" y="924503"/>
            <a:ext cx="8757138" cy="320413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5400" b="1" i="0" dirty="0">
                <a:solidFill>
                  <a:schemeClr val="bg1"/>
                </a:solidFill>
                <a:effectLst/>
                <a:latin typeface="Times New Roman" panose="02020603050405020304" pitchFamily="18" charset="0"/>
                <a:cs typeface="Times New Roman" panose="02020603050405020304" pitchFamily="18" charset="0"/>
              </a:rPr>
              <a:t>The Influence of Factors of Production on Gross Output</a:t>
            </a:r>
            <a:endParaRPr lang="en-US" sz="5400" b="1" dirty="0">
              <a:solidFill>
                <a:schemeClr val="bg1"/>
              </a:solidFill>
              <a:latin typeface="Times New Roman" panose="02020603050405020304" pitchFamily="18" charset="0"/>
              <a:ea typeface="+mj-ea"/>
              <a:cs typeface="Times New Roman" panose="02020603050405020304" pitchFamily="18" charset="0"/>
            </a:endParaRPr>
          </a:p>
        </p:txBody>
      </p:sp>
      <p:sp>
        <p:nvSpPr>
          <p:cNvPr id="5167" name="Rectangle 516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69" name="Rectangle 516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391A08B-3CA6-15FF-77A7-F1EE80E48C57}"/>
              </a:ext>
            </a:extLst>
          </p:cNvPr>
          <p:cNvSpPr/>
          <p:nvPr/>
        </p:nvSpPr>
        <p:spPr>
          <a:xfrm>
            <a:off x="764929" y="5282748"/>
            <a:ext cx="6734909" cy="9495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8D8195AE-C63D-4D93-0B8E-E324A2398D13}"/>
              </a:ext>
            </a:extLst>
          </p:cNvPr>
          <p:cNvSpPr/>
          <p:nvPr/>
        </p:nvSpPr>
        <p:spPr>
          <a:xfrm>
            <a:off x="395654" y="553915"/>
            <a:ext cx="1072661" cy="37058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427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E9B005-567C-1BBC-585E-AD77CC3D1D2B}"/>
              </a:ext>
            </a:extLst>
          </p:cNvPr>
          <p:cNvSpPr>
            <a:spLocks noGrp="1"/>
          </p:cNvSpPr>
          <p:nvPr>
            <p:ph type="title"/>
          </p:nvPr>
        </p:nvSpPr>
        <p:spPr>
          <a:xfrm>
            <a:off x="838200" y="301859"/>
            <a:ext cx="10515600" cy="1490365"/>
          </a:xfrm>
        </p:spPr>
        <p:txBody>
          <a:bodyPr>
            <a:normAutofit fontScale="90000"/>
          </a:bodyPr>
          <a:lstStyle/>
          <a:p>
            <a:pPr algn="ctr"/>
            <a:br>
              <a:rPr lang="en-US" b="1" i="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br>
            <a:r>
              <a:rPr lang="en-US" b="1" i="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t>What Trends and Fluctuations are observed in the units of Factors of Production?</a:t>
            </a:r>
            <a:br>
              <a:rPr lang="en-US" dirty="0">
                <a:solidFill>
                  <a:schemeClr val="tx1">
                    <a:lumMod val="75000"/>
                    <a:lumOff val="25000"/>
                  </a:schemeClr>
                </a:solidFill>
                <a:highlight>
                  <a:srgbClr val="FFFFFF"/>
                </a:highlight>
                <a:latin typeface="Times New Roman" panose="02020603050405020304" pitchFamily="18" charset="0"/>
                <a:cs typeface="Times New Roman" panose="02020603050405020304" pitchFamily="18" charset="0"/>
              </a:rPr>
            </a:br>
            <a:endParaRPr lang="en-US"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3">
            <a:extLst>
              <a:ext uri="{FF2B5EF4-FFF2-40B4-BE49-F238E27FC236}">
                <a16:creationId xmlns:a16="http://schemas.microsoft.com/office/drawing/2014/main" id="{7416DEEC-3D96-9949-0B9B-C130E9B02725}"/>
              </a:ext>
            </a:extLst>
          </p:cNvPr>
          <p:cNvSpPr/>
          <p:nvPr/>
        </p:nvSpPr>
        <p:spPr>
          <a:xfrm>
            <a:off x="0" y="357809"/>
            <a:ext cx="128016" cy="10137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253D4F3D-1418-F7BF-FE4C-E15E50C3D49E}"/>
              </a:ext>
            </a:extLst>
          </p:cNvPr>
          <p:cNvSpPr>
            <a:spLocks noGrp="1"/>
          </p:cNvSpPr>
          <p:nvPr>
            <p:ph idx="1"/>
          </p:nvPr>
        </p:nvSpPr>
        <p:spPr>
          <a:xfrm>
            <a:off x="530469" y="2506662"/>
            <a:ext cx="11365524" cy="3762253"/>
          </a:xfrm>
        </p:spPr>
        <p:txBody>
          <a:bodyPr>
            <a:normAutofit/>
          </a:bodyPr>
          <a:lstStyle/>
          <a:p>
            <a:pPr>
              <a:lnSpc>
                <a:spcPct val="100000"/>
              </a:lnSpc>
            </a:pPr>
            <a:r>
              <a:rPr lang="en-US" sz="2400" dirty="0">
                <a:solidFill>
                  <a:schemeClr val="tx1">
                    <a:lumMod val="75000"/>
                    <a:lumOff val="25000"/>
                  </a:schemeClr>
                </a:solidFill>
                <a:latin typeface="Cambria" panose="02040503050406030204" pitchFamily="18" charset="0"/>
                <a:ea typeface="Cambria" panose="02040503050406030204" pitchFamily="18" charset="0"/>
              </a:rPr>
              <a:t>Across the years, fluctuations in the input units have been evident with a sharp rise in energy and material units in the 2001.</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The increased demand for computers in the early 2000s, was driven by technological advancements and growing consumer needs that  increased the requirement for raw materials like metals and plastics whi</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rPr>
              <a:t>ch consequently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raised the need for material units.</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Fluctuations in global energy prices, particularly oil and natural gas between the late 1990s and early 2000s directly impacted production costs resulting in the rise of energy units during 2001.</a:t>
            </a:r>
          </a:p>
        </p:txBody>
      </p:sp>
    </p:spTree>
    <p:extLst>
      <p:ext uri="{BB962C8B-B14F-4D97-AF65-F5344CB8AC3E}">
        <p14:creationId xmlns:p14="http://schemas.microsoft.com/office/powerpoint/2010/main" val="3733936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C6B79F-A61F-34FC-68ED-D2E9DD0B18FB}"/>
              </a:ext>
            </a:extLst>
          </p:cNvPr>
          <p:cNvSpPr>
            <a:spLocks noGrp="1"/>
          </p:cNvSpPr>
          <p:nvPr>
            <p:ph type="title"/>
          </p:nvPr>
        </p:nvSpPr>
        <p:spPr>
          <a:xfrm>
            <a:off x="908538" y="524523"/>
            <a:ext cx="10515600" cy="1522326"/>
          </a:xfrm>
        </p:spPr>
        <p:txBody>
          <a:bodyPr>
            <a:normAutofit fontScale="90000"/>
          </a:bodyPr>
          <a:lstStyle/>
          <a:p>
            <a:pPr algn="ctr"/>
            <a:r>
              <a:rPr lang="en-US" sz="4000"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What alignment is observed in trends between Investment </a:t>
            </a:r>
            <a:r>
              <a:rPr lang="en-US" sz="4000" b="1" dirty="0">
                <a:solidFill>
                  <a:schemeClr val="accent5">
                    <a:lumMod val="50000"/>
                  </a:schemeClr>
                </a:solidFill>
                <a:highlight>
                  <a:srgbClr val="FFFFFF"/>
                </a:highlight>
                <a:latin typeface="Times New Roman" panose="02020603050405020304" pitchFamily="18" charset="0"/>
                <a:ea typeface="Cambria" panose="02040503050406030204" pitchFamily="18" charset="0"/>
                <a:cs typeface="Times New Roman" panose="02020603050405020304" pitchFamily="18" charset="0"/>
              </a:rPr>
              <a:t>P</a:t>
            </a:r>
            <a:r>
              <a:rPr lang="en-US" sz="4000"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atterns and Overall </a:t>
            </a:r>
            <a:r>
              <a:rPr lang="en-US" sz="4000" b="1" dirty="0">
                <a:solidFill>
                  <a:schemeClr val="accent5">
                    <a:lumMod val="50000"/>
                  </a:schemeClr>
                </a:solidFill>
                <a:highlight>
                  <a:srgbClr val="FFFFFF"/>
                </a:highlight>
                <a:latin typeface="Times New Roman" panose="02020603050405020304" pitchFamily="18" charset="0"/>
                <a:ea typeface="Cambria" panose="02040503050406030204" pitchFamily="18" charset="0"/>
                <a:cs typeface="Times New Roman" panose="02020603050405020304" pitchFamily="18" charset="0"/>
              </a:rPr>
              <a:t>E</a:t>
            </a:r>
            <a:r>
              <a:rPr lang="en-US" sz="4000"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conomic </a:t>
            </a:r>
            <a:r>
              <a:rPr lang="en-US" sz="4000" b="1" dirty="0">
                <a:solidFill>
                  <a:schemeClr val="accent5">
                    <a:lumMod val="50000"/>
                  </a:schemeClr>
                </a:solidFill>
                <a:highlight>
                  <a:srgbClr val="FFFFFF"/>
                </a:highlight>
                <a:latin typeface="Times New Roman" panose="02020603050405020304" pitchFamily="18" charset="0"/>
                <a:ea typeface="Cambria" panose="02040503050406030204" pitchFamily="18" charset="0"/>
                <a:cs typeface="Times New Roman" panose="02020603050405020304" pitchFamily="18" charset="0"/>
              </a:rPr>
              <a:t>O</a:t>
            </a:r>
            <a:r>
              <a:rPr lang="en-US" sz="4000"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utput?</a:t>
            </a:r>
            <a:b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br>
            <a:endParaRPr lang="en-US" sz="40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88D710-D0D3-8BCB-56BC-CBDF8EF64D59}"/>
              </a:ext>
            </a:extLst>
          </p:cNvPr>
          <p:cNvSpPr>
            <a:spLocks noGrp="1"/>
          </p:cNvSpPr>
          <p:nvPr>
            <p:ph idx="1"/>
          </p:nvPr>
        </p:nvSpPr>
        <p:spPr>
          <a:xfrm>
            <a:off x="419041" y="2198055"/>
            <a:ext cx="11350869" cy="4196485"/>
          </a:xfrm>
        </p:spPr>
        <p:txBody>
          <a:bodyPr>
            <a:noAutofit/>
          </a:bodyPr>
          <a:lstStyle/>
          <a:p>
            <a:pPr>
              <a:lnSpc>
                <a:spcPct val="100000"/>
              </a:lnSpc>
            </a:pPr>
            <a:endPar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endParaRPr>
          </a:p>
          <a:p>
            <a:pPr>
              <a:lnSpc>
                <a:spcPct val="100000"/>
              </a:lnSpc>
            </a:pP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rPr>
              <a:t>The dip in gross output from 2001 to 2003 reflects the economic disruption caused by the dotcom bubble bursting which impacted the value of the production.</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Post-bubble burst, declining energy units indicate a shift to energy-efficient practices, while decreasing non-college labor units imply a reduced need for unskilled labor over the years.</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The firm has consistently required material and college labor over time, suggesting stable production needs and ongoing reliance on skilled personnel. This reflects the company's commitment to quality and innovation.</a:t>
            </a:r>
            <a:endParaRPr lang="en-US" sz="24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461D6E1B-0C85-78AA-A747-F984B1700238}"/>
              </a:ext>
            </a:extLst>
          </p:cNvPr>
          <p:cNvSpPr/>
          <p:nvPr/>
        </p:nvSpPr>
        <p:spPr>
          <a:xfrm>
            <a:off x="0" y="369277"/>
            <a:ext cx="342900" cy="10111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9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AC9620-A60C-760C-6320-052A4F0E4FC6}"/>
              </a:ext>
            </a:extLst>
          </p:cNvPr>
          <p:cNvSpPr>
            <a:spLocks noGrp="1"/>
          </p:cNvSpPr>
          <p:nvPr>
            <p:ph type="title"/>
          </p:nvPr>
        </p:nvSpPr>
        <p:spPr>
          <a:xfrm>
            <a:off x="900684" y="494239"/>
            <a:ext cx="10515600" cy="1405362"/>
          </a:xfrm>
        </p:spPr>
        <p:txBody>
          <a:bodyPr>
            <a:normAutofit fontScale="90000"/>
          </a:bodyPr>
          <a:lstStyle/>
          <a:p>
            <a:pPr algn="ctr"/>
            <a:r>
              <a:rPr lang="en-US"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What is the Correlation </a:t>
            </a:r>
            <a:r>
              <a:rPr lang="en-US" b="1" dirty="0">
                <a:solidFill>
                  <a:schemeClr val="accent5">
                    <a:lumMod val="50000"/>
                  </a:schemeClr>
                </a:solidFill>
                <a:highlight>
                  <a:srgbClr val="FFFFFF"/>
                </a:highlight>
                <a:latin typeface="Times New Roman" panose="02020603050405020304" pitchFamily="18" charset="0"/>
                <a:ea typeface="Cambria" panose="02040503050406030204" pitchFamily="18" charset="0"/>
                <a:cs typeface="Times New Roman" panose="02020603050405020304" pitchFamily="18" charset="0"/>
              </a:rPr>
              <a:t>A</a:t>
            </a:r>
            <a:r>
              <a:rPr lang="en-US" b="1" i="0" dirty="0">
                <a:solidFill>
                  <a:schemeClr val="accent5">
                    <a:lumMod val="50000"/>
                  </a:schemeClr>
                </a:solidFill>
                <a:effectLst/>
                <a:highlight>
                  <a:srgbClr val="FFFFFF"/>
                </a:highlight>
                <a:latin typeface="Times New Roman" panose="02020603050405020304" pitchFamily="18" charset="0"/>
                <a:ea typeface="Cambria" panose="02040503050406030204" pitchFamily="18" charset="0"/>
                <a:cs typeface="Times New Roman" panose="02020603050405020304" pitchFamily="18" charset="0"/>
              </a:rPr>
              <a:t>nalysis between Gross Output and Input Dynamics?</a:t>
            </a:r>
            <a:br>
              <a:rPr lang="en-US" sz="2800" i="0" dirty="0">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br>
            <a:endParaRPr lang="en-US" sz="2800"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32EFDC6-60F5-D02C-670E-73E3F37690FE}"/>
              </a:ext>
            </a:extLst>
          </p:cNvPr>
          <p:cNvSpPr>
            <a:spLocks noGrp="1"/>
          </p:cNvSpPr>
          <p:nvPr>
            <p:ph idx="1"/>
          </p:nvPr>
        </p:nvSpPr>
        <p:spPr>
          <a:xfrm>
            <a:off x="555322" y="2346987"/>
            <a:ext cx="11206324" cy="4045869"/>
          </a:xfrm>
        </p:spPr>
        <p:txBody>
          <a:bodyPr>
            <a:noAutofit/>
          </a:bodyPr>
          <a:lstStyle/>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Gross output has a negative correlation with all production factors, indicating that decreased consumption often leading to higher output.</a:t>
            </a:r>
          </a:p>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As anticipated, non-college labor shows a significant negative correlation with gross output, reflecting its reduced need for unskilled labor over the years.</a:t>
            </a:r>
          </a:p>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On the other hand, the remaining units show a weaker negative correlation, indicating that fluctuations in these factors align with the principle of economies of scale, wherein mass production results in decreased input costs.</a:t>
            </a:r>
          </a:p>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This negative correlation also indicate improved resource efficiency over time.</a:t>
            </a:r>
          </a:p>
        </p:txBody>
      </p:sp>
      <p:sp>
        <p:nvSpPr>
          <p:cNvPr id="4" name="Rectangle 3">
            <a:extLst>
              <a:ext uri="{FF2B5EF4-FFF2-40B4-BE49-F238E27FC236}">
                <a16:creationId xmlns:a16="http://schemas.microsoft.com/office/drawing/2014/main" id="{28E597E1-91EC-36F0-E412-AE8E8AC18889}"/>
              </a:ext>
            </a:extLst>
          </p:cNvPr>
          <p:cNvSpPr/>
          <p:nvPr/>
        </p:nvSpPr>
        <p:spPr>
          <a:xfrm>
            <a:off x="0" y="360485"/>
            <a:ext cx="228600" cy="9319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517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F8AEC-6C58-C30E-B1EB-B5E8CB581628}"/>
              </a:ext>
            </a:extLst>
          </p:cNvPr>
          <p:cNvSpPr>
            <a:spLocks noGrp="1"/>
          </p:cNvSpPr>
          <p:nvPr>
            <p:ph type="title"/>
          </p:nvPr>
        </p:nvSpPr>
        <p:spPr>
          <a:xfrm>
            <a:off x="838200" y="455620"/>
            <a:ext cx="10515600" cy="1273233"/>
          </a:xfrm>
        </p:spPr>
        <p:txBody>
          <a:bodyPr>
            <a:normAutofit/>
          </a:bodyPr>
          <a:lstStyle/>
          <a:p>
            <a:pPr algn="ctr"/>
            <a:r>
              <a:rPr lang="en-US" sz="4000" b="1" dirty="0">
                <a:solidFill>
                  <a:schemeClr val="accent5">
                    <a:lumMod val="50000"/>
                  </a:schemeClr>
                </a:solidFill>
                <a:effectLst/>
                <a:latin typeface="Times New Roman" panose="02020603050405020304" pitchFamily="18" charset="0"/>
                <a:ea typeface="Cambria" panose="02040503050406030204" pitchFamily="18" charset="0"/>
                <a:cs typeface="Times New Roman" panose="02020603050405020304" pitchFamily="18" charset="0"/>
              </a:rPr>
              <a:t>What is the yearly Financial </a:t>
            </a:r>
            <a:r>
              <a:rPr lang="en-US" sz="4000" b="1" dirty="0">
                <a:solidFill>
                  <a:schemeClr val="accent5">
                    <a:lumMod val="50000"/>
                  </a:schemeClr>
                </a:solidFill>
                <a:latin typeface="Times New Roman" panose="02020603050405020304" pitchFamily="18" charset="0"/>
                <a:ea typeface="Cambria" panose="02040503050406030204" pitchFamily="18" charset="0"/>
                <a:cs typeface="Times New Roman" panose="02020603050405020304" pitchFamily="18" charset="0"/>
              </a:rPr>
              <a:t>P</a:t>
            </a:r>
            <a:r>
              <a:rPr lang="en-US" sz="4000" b="1" dirty="0">
                <a:solidFill>
                  <a:schemeClr val="accent5">
                    <a:lumMod val="50000"/>
                  </a:schemeClr>
                </a:solidFill>
                <a:effectLst/>
                <a:latin typeface="Times New Roman" panose="02020603050405020304" pitchFamily="18" charset="0"/>
                <a:ea typeface="Cambria" panose="02040503050406030204" pitchFamily="18" charset="0"/>
                <a:cs typeface="Times New Roman" panose="02020603050405020304" pitchFamily="18" charset="0"/>
              </a:rPr>
              <a:t>erformance of the Industry?</a:t>
            </a:r>
            <a:endParaRPr lang="en-US" sz="6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9EB889-88AE-A57C-8F26-AC4610A529C1}"/>
              </a:ext>
            </a:extLst>
          </p:cNvPr>
          <p:cNvSpPr>
            <a:spLocks noGrp="1"/>
          </p:cNvSpPr>
          <p:nvPr>
            <p:ph idx="1"/>
          </p:nvPr>
        </p:nvSpPr>
        <p:spPr>
          <a:xfrm>
            <a:off x="480587" y="2346342"/>
            <a:ext cx="11227777" cy="3987727"/>
          </a:xfrm>
        </p:spPr>
        <p:txBody>
          <a:bodyPr>
            <a:normAutofit/>
          </a:bodyPr>
          <a:lstStyle/>
          <a:p>
            <a:pPr>
              <a:lnSpc>
                <a:spcPct val="100000"/>
              </a:lnSpc>
            </a:pPr>
            <a:r>
              <a:rPr lang="en-US" sz="2400" dirty="0">
                <a:solidFill>
                  <a:schemeClr val="tx1">
                    <a:lumMod val="75000"/>
                    <a:lumOff val="25000"/>
                  </a:schemeClr>
                </a:solidFill>
                <a:latin typeface="Cambria" panose="02040503050406030204" pitchFamily="18" charset="0"/>
                <a:ea typeface="Cambria" panose="02040503050406030204" pitchFamily="18" charset="0"/>
              </a:rPr>
              <a:t>In the first decade, the company embraced adaptive strategies and process optimizations, leading to a consistent growth in gross output value.</a:t>
            </a:r>
          </a:p>
          <a:p>
            <a:pPr>
              <a:lnSpc>
                <a:spcPct val="100000"/>
              </a:lnSpc>
            </a:pPr>
            <a:r>
              <a:rPr lang="en-US" sz="2400" dirty="0">
                <a:solidFill>
                  <a:schemeClr val="tx1">
                    <a:lumMod val="75000"/>
                    <a:lumOff val="25000"/>
                  </a:schemeClr>
                </a:solidFill>
                <a:latin typeface="Cambria" panose="02040503050406030204" pitchFamily="18" charset="0"/>
                <a:ea typeface="Cambria" panose="02040503050406030204" pitchFamily="18" charset="0"/>
              </a:rPr>
              <a:t>The burst of the bubble sparked a surge in demand for output products, raising market competition and causing a temporary dip in gross output value.</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Following the bubble burst, the company refined operations and strategically invested in inputs, leading to improved output value and efficiency. </a:t>
            </a:r>
          </a:p>
          <a:p>
            <a:pPr>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We can also observe through increased investment in college labor for innovation and a gradual decrease in material units for enhanced resource efficiency over time.</a:t>
            </a:r>
            <a:endParaRPr lang="en-US" sz="24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3E15EDB9-81AF-A059-C00E-8816349979E5}"/>
              </a:ext>
            </a:extLst>
          </p:cNvPr>
          <p:cNvSpPr/>
          <p:nvPr/>
        </p:nvSpPr>
        <p:spPr>
          <a:xfrm>
            <a:off x="0" y="378069"/>
            <a:ext cx="254977" cy="9935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506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6BE537-2219-6F39-92C0-844464972A86}"/>
              </a:ext>
            </a:extLst>
          </p:cNvPr>
          <p:cNvSpPr>
            <a:spLocks noGrp="1"/>
          </p:cNvSpPr>
          <p:nvPr>
            <p:ph type="title"/>
          </p:nvPr>
        </p:nvSpPr>
        <p:spPr>
          <a:xfrm>
            <a:off x="838200" y="358818"/>
            <a:ext cx="10515600" cy="1273233"/>
          </a:xfrm>
        </p:spPr>
        <p:txBody>
          <a:bodyPr>
            <a:no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Project Significance and Stakeholder Benefits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E8F6D57-0B59-6175-F198-EC0278E1F750}"/>
              </a:ext>
            </a:extLst>
          </p:cNvPr>
          <p:cNvSpPr>
            <a:spLocks noGrp="1"/>
          </p:cNvSpPr>
          <p:nvPr>
            <p:ph idx="1"/>
          </p:nvPr>
        </p:nvSpPr>
        <p:spPr>
          <a:xfrm>
            <a:off x="506964" y="2434063"/>
            <a:ext cx="11175023" cy="3694176"/>
          </a:xfrm>
        </p:spPr>
        <p:txBody>
          <a:bodyPr>
            <a:normAutofit/>
          </a:bodyPr>
          <a:lstStyle/>
          <a:p>
            <a:pPr>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Profitability: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Stakeholders may see increased profits due to higher gross output values.</a:t>
            </a:r>
          </a:p>
          <a:p>
            <a:pPr algn="l">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Efficiency: </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Operational efficiency is improved by optimizing investment in production factors leading to cost reductions and increased returns.</a:t>
            </a:r>
            <a:endPar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endParaRPr>
          </a:p>
          <a:p>
            <a:pPr>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Market Competitiveness: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Effective management of production factors and output optimization can enhance the company's competitiveness, potentially resulting in increased market share and profitability for stakeholders.</a:t>
            </a:r>
          </a:p>
          <a:p>
            <a:pPr algn="l">
              <a:lnSpc>
                <a:spcPct val="100000"/>
              </a:lnSpc>
            </a:pPr>
            <a:endPar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5BE04E2-A468-91E7-3770-F538E7EF1779}"/>
              </a:ext>
            </a:extLst>
          </p:cNvPr>
          <p:cNvSpPr/>
          <p:nvPr/>
        </p:nvSpPr>
        <p:spPr>
          <a:xfrm>
            <a:off x="0" y="351692"/>
            <a:ext cx="281354" cy="11749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913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4D8D46-5F13-FD78-DBD3-B3DD4C7AA2C2}"/>
              </a:ext>
            </a:extLst>
          </p:cNvPr>
          <p:cNvSpPr>
            <a:spLocks noGrp="1"/>
          </p:cNvSpPr>
          <p:nvPr>
            <p:ph type="title"/>
          </p:nvPr>
        </p:nvSpPr>
        <p:spPr>
          <a:xfrm>
            <a:off x="835152" y="435443"/>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Limitations </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B45007A-6893-5823-0753-7D24A240E21C}"/>
              </a:ext>
            </a:extLst>
          </p:cNvPr>
          <p:cNvSpPr>
            <a:spLocks noGrp="1"/>
          </p:cNvSpPr>
          <p:nvPr>
            <p:ph idx="1"/>
          </p:nvPr>
        </p:nvSpPr>
        <p:spPr>
          <a:xfrm>
            <a:off x="465991" y="2478024"/>
            <a:ext cx="11175023" cy="3694176"/>
          </a:xfrm>
        </p:spPr>
        <p:txBody>
          <a:bodyPr>
            <a:normAutofit/>
          </a:bodyPr>
          <a:lstStyle/>
          <a:p>
            <a:pPr algn="l">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Limited Predictive Capability: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The dataset primarily covers manufacturing specifics like production volumes and resource utilization, limiting its ability to forecast future profitability or industry trends accurately. </a:t>
            </a:r>
          </a:p>
          <a:p>
            <a:pPr algn="l">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Insufficient Data: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Although the data offers insights into the manufacturing firm, it still doesn't directly capture its contribution to economic growth stimulated by the gross domestic product (GDP) through production and sales activities.</a:t>
            </a:r>
            <a:endParaRPr lang="en-US" sz="24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0DBA2700-F65F-A82A-4FCA-F58299AC8C47}"/>
              </a:ext>
            </a:extLst>
          </p:cNvPr>
          <p:cNvSpPr/>
          <p:nvPr/>
        </p:nvSpPr>
        <p:spPr>
          <a:xfrm>
            <a:off x="-3048" y="404446"/>
            <a:ext cx="131064" cy="9056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0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4A654A-382A-162C-E08C-548694430C95}"/>
              </a:ext>
            </a:extLst>
          </p:cNvPr>
          <p:cNvSpPr>
            <a:spLocks noGrp="1"/>
          </p:cNvSpPr>
          <p:nvPr>
            <p:ph type="title"/>
          </p:nvPr>
        </p:nvSpPr>
        <p:spPr>
          <a:xfrm>
            <a:off x="900684" y="518991"/>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Conclusion</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EFC443-C5C0-59F6-0B46-60BA65E208A0}"/>
              </a:ext>
            </a:extLst>
          </p:cNvPr>
          <p:cNvSpPr>
            <a:spLocks noGrp="1"/>
          </p:cNvSpPr>
          <p:nvPr>
            <p:ph idx="1"/>
          </p:nvPr>
        </p:nvSpPr>
        <p:spPr>
          <a:xfrm>
            <a:off x="564114" y="2536152"/>
            <a:ext cx="11060723" cy="3694176"/>
          </a:xfrm>
        </p:spPr>
        <p:txBody>
          <a:bodyPr>
            <a:noAutofit/>
          </a:bodyPr>
          <a:lstStyle/>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Upon analyzing the firm's data, we gain understanding of its performance trajectory over time and its ability to effectively navigate changes in technology and the market.</a:t>
            </a:r>
          </a:p>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This highlights the significance of allocation and making smart choices about resource placement, which have been crucial to the firm’s development.</a:t>
            </a:r>
          </a:p>
          <a:p>
            <a:pPr algn="l">
              <a:lnSpc>
                <a:spcPct val="100000"/>
              </a:lnSpc>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Adaptability is extremely important for any firm to grow and improve over time.</a:t>
            </a:r>
          </a:p>
        </p:txBody>
      </p:sp>
      <p:sp>
        <p:nvSpPr>
          <p:cNvPr id="4" name="Rectangle 3">
            <a:extLst>
              <a:ext uri="{FF2B5EF4-FFF2-40B4-BE49-F238E27FC236}">
                <a16:creationId xmlns:a16="http://schemas.microsoft.com/office/drawing/2014/main" id="{F81C4B72-ED28-2D62-A49F-9056EEEA7908}"/>
              </a:ext>
            </a:extLst>
          </p:cNvPr>
          <p:cNvSpPr/>
          <p:nvPr/>
        </p:nvSpPr>
        <p:spPr>
          <a:xfrm>
            <a:off x="-3048" y="430823"/>
            <a:ext cx="240440" cy="9056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2402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3EAD14-A227-8FFD-468D-25951EE8C411}"/>
              </a:ext>
            </a:extLst>
          </p:cNvPr>
          <p:cNvSpPr>
            <a:spLocks noGrp="1"/>
          </p:cNvSpPr>
          <p:nvPr>
            <p:ph type="title"/>
          </p:nvPr>
        </p:nvSpPr>
        <p:spPr>
          <a:xfrm>
            <a:off x="838200" y="564735"/>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Recommendations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B4DBF59-2C40-AA8F-0B19-87B8FE20C51A}"/>
              </a:ext>
            </a:extLst>
          </p:cNvPr>
          <p:cNvSpPr>
            <a:spLocks noGrp="1"/>
          </p:cNvSpPr>
          <p:nvPr>
            <p:ph idx="1"/>
          </p:nvPr>
        </p:nvSpPr>
        <p:spPr>
          <a:xfrm>
            <a:off x="509953" y="2844809"/>
            <a:ext cx="11016761" cy="3694176"/>
          </a:xfrm>
        </p:spPr>
        <p:txBody>
          <a:bodyPr>
            <a:normAutofit/>
          </a:bodyPr>
          <a:lstStyle/>
          <a:p>
            <a:pPr>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Continuous Improvement: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Regularly evaluating and improving manufacturing processes using feedback and performance metrics ensures competitiveness. </a:t>
            </a:r>
          </a:p>
          <a:p>
            <a:pPr>
              <a:lnSpc>
                <a:spcPct val="100000"/>
              </a:lnSpc>
            </a:pPr>
            <a:r>
              <a:rPr lang="en-US" sz="2400" b="1"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Diversification Strategy: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Exploring new product or market opportunities through thorough research minimizes risks and maximizes growth potential by identifying untapped segments and meeting evolving customer demands.</a:t>
            </a:r>
            <a:endParaRPr lang="en-US" sz="24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C13BDFFC-C992-4BFF-9D96-F4D3CA72675D}"/>
              </a:ext>
            </a:extLst>
          </p:cNvPr>
          <p:cNvSpPr/>
          <p:nvPr/>
        </p:nvSpPr>
        <p:spPr>
          <a:xfrm>
            <a:off x="0" y="334108"/>
            <a:ext cx="360485" cy="8945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3500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146" name="Picture 2" descr="Computer Monitor Digital Art by Bigalbaloo Stock - Pixels">
            <a:extLst>
              <a:ext uri="{FF2B5EF4-FFF2-40B4-BE49-F238E27FC236}">
                <a16:creationId xmlns:a16="http://schemas.microsoft.com/office/drawing/2014/main" id="{75B096DC-3EBA-1F2E-5A22-3DDFE80894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67" b="11442"/>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F8C3F1D-D7F8-CCC4-C6F2-2EFE5D3FE2BC}"/>
              </a:ext>
            </a:extLst>
          </p:cNvPr>
          <p:cNvSpPr txBox="1"/>
          <p:nvPr/>
        </p:nvSpPr>
        <p:spPr>
          <a:xfrm>
            <a:off x="2083777" y="2461846"/>
            <a:ext cx="8282354" cy="1569660"/>
          </a:xfrm>
          <a:prstGeom prst="rect">
            <a:avLst/>
          </a:prstGeom>
          <a:noFill/>
        </p:spPr>
        <p:txBody>
          <a:bodyPr wrap="square" rtlCol="0">
            <a:spAutoFit/>
          </a:bodyPr>
          <a:lstStyle/>
          <a:p>
            <a:pPr algn="ctr"/>
            <a:r>
              <a:rPr lang="en-US" sz="9600" b="1" dirty="0">
                <a:solidFill>
                  <a:schemeClr val="tx1">
                    <a:lumMod val="75000"/>
                    <a:lumOff val="2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2982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EC50BA-12F1-6587-C046-B89CDF830170}"/>
              </a:ext>
            </a:extLst>
          </p:cNvPr>
          <p:cNvSpPr>
            <a:spLocks noGrp="1"/>
          </p:cNvSpPr>
          <p:nvPr>
            <p:ph type="title"/>
          </p:nvPr>
        </p:nvSpPr>
        <p:spPr>
          <a:xfrm>
            <a:off x="1731995" y="876566"/>
            <a:ext cx="10515600" cy="1273233"/>
          </a:xfrm>
        </p:spPr>
        <p:txBody>
          <a:bodyPr>
            <a:noAutofit/>
          </a:bodyPr>
          <a:lstStyle/>
          <a:p>
            <a:r>
              <a:rPr lang="en-US" sz="48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t>Motivation for Industry Selection</a:t>
            </a:r>
            <a:br>
              <a:rPr lang="en-US" sz="4800" b="1" i="0" dirty="0">
                <a:solidFill>
                  <a:schemeClr val="tx1">
                    <a:lumMod val="75000"/>
                    <a:lumOff val="25000"/>
                  </a:schemeClr>
                </a:solidFill>
                <a:effectLst/>
                <a:highlight>
                  <a:srgbClr val="FFFFFF"/>
                </a:highlight>
                <a:latin typeface="Times New Roman" panose="02020603050405020304" pitchFamily="18" charset="0"/>
                <a:cs typeface="Times New Roman" panose="02020603050405020304" pitchFamily="18" charset="0"/>
              </a:rPr>
            </a:br>
            <a:endParaRPr lang="en-US" sz="4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453EC9-0EC8-0980-90C6-2CEBA713FC98}"/>
              </a:ext>
            </a:extLst>
          </p:cNvPr>
          <p:cNvSpPr>
            <a:spLocks noGrp="1"/>
          </p:cNvSpPr>
          <p:nvPr>
            <p:ph idx="1"/>
          </p:nvPr>
        </p:nvSpPr>
        <p:spPr>
          <a:xfrm>
            <a:off x="451280" y="2292125"/>
            <a:ext cx="11286392" cy="3923152"/>
          </a:xfrm>
        </p:spPr>
        <p:txBody>
          <a:bodyPr>
            <a:normAutofit/>
          </a:bodyPr>
          <a:lstStyle/>
          <a:p>
            <a:pPr>
              <a:lnSpc>
                <a:spcPct val="100000"/>
              </a:lnSpc>
              <a:buFont typeface="Wingdings" panose="05000000000000000000" pitchFamily="2" charset="2"/>
              <a:buChar char="§"/>
            </a:pP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How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rPr>
              <a:t>important </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are technological devices in our daily activities?</a:t>
            </a:r>
          </a:p>
          <a:p>
            <a:pPr>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As analytics students, we understand the significance of computers and smartphones in our academic pursuits, as they facilitate research and communication.</a:t>
            </a:r>
          </a:p>
          <a:p>
            <a:pPr>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Apart from academic tasks, our daily activities are also heavily reliant on electronic devices.</a:t>
            </a:r>
          </a:p>
          <a:p>
            <a:pPr>
              <a:lnSpc>
                <a:spcPct val="100000"/>
              </a:lnSpc>
              <a:buFont typeface="Wingdings" panose="05000000000000000000" pitchFamily="2" charset="2"/>
              <a:buChar char="§"/>
            </a:pPr>
            <a:r>
              <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Intrigued by the evolution of technology, we aim to understand how  the manufacturing firms have adapted changes over the past 34 years.</a:t>
            </a:r>
          </a:p>
        </p:txBody>
      </p:sp>
      <p:sp>
        <p:nvSpPr>
          <p:cNvPr id="4" name="Rectangle 3">
            <a:extLst>
              <a:ext uri="{FF2B5EF4-FFF2-40B4-BE49-F238E27FC236}">
                <a16:creationId xmlns:a16="http://schemas.microsoft.com/office/drawing/2014/main" id="{CD021CFE-6F40-4904-5D30-AD40BBFCD3AA}"/>
              </a:ext>
            </a:extLst>
          </p:cNvPr>
          <p:cNvSpPr/>
          <p:nvPr/>
        </p:nvSpPr>
        <p:spPr>
          <a:xfrm>
            <a:off x="-1" y="332652"/>
            <a:ext cx="245303" cy="10886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3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372BAA-EB74-7A84-7DA0-17808095C0F8}"/>
              </a:ext>
            </a:extLst>
          </p:cNvPr>
          <p:cNvSpPr>
            <a:spLocks noGrp="1"/>
          </p:cNvSpPr>
          <p:nvPr>
            <p:ph type="title"/>
          </p:nvPr>
        </p:nvSpPr>
        <p:spPr>
          <a:xfrm>
            <a:off x="358191" y="533314"/>
            <a:ext cx="12060935" cy="1273233"/>
          </a:xfrm>
        </p:spPr>
        <p:txBody>
          <a:bodyPr>
            <a:normAutofit fontScale="90000"/>
          </a:bodyPr>
          <a:lstStyle/>
          <a:p>
            <a:br>
              <a:rPr lang="en-US" sz="40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br>
            <a:r>
              <a:rPr lang="en-US" sz="53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t>Reasons </a:t>
            </a:r>
            <a:r>
              <a:rPr lang="en-US" sz="49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t>Behind</a:t>
            </a:r>
            <a:r>
              <a:rPr lang="en-US" sz="53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t> Selecting the Key Variables</a:t>
            </a:r>
            <a:br>
              <a:rPr lang="en-US" sz="4000" b="1" i="0" kern="1200" dirty="0">
                <a:solidFill>
                  <a:schemeClr val="accent5">
                    <a:lumMod val="50000"/>
                  </a:schemeClr>
                </a:solidFill>
                <a:effectLst/>
                <a:highlight>
                  <a:srgbClr val="FFFFFF"/>
                </a:highlight>
                <a:latin typeface="Times New Roman" panose="02020603050405020304" pitchFamily="18" charset="0"/>
                <a:cs typeface="Times New Roman" panose="02020603050405020304" pitchFamily="18" charset="0"/>
              </a:rPr>
            </a:br>
            <a:br>
              <a:rPr lang="en-US" sz="1400" b="1" i="0" dirty="0">
                <a:solidFill>
                  <a:schemeClr val="tx1">
                    <a:lumMod val="75000"/>
                    <a:lumOff val="25000"/>
                  </a:schemeClr>
                </a:solidFill>
                <a:effectLst/>
                <a:highlight>
                  <a:srgbClr val="FFFFFF"/>
                </a:highlight>
                <a:latin typeface="Times New Roman" panose="02020603050405020304" pitchFamily="18" charset="0"/>
                <a:cs typeface="Times New Roman" panose="02020603050405020304" pitchFamily="18" charset="0"/>
              </a:rPr>
            </a:br>
            <a:endParaRPr lang="en-US" sz="4000" dirty="0"/>
          </a:p>
        </p:txBody>
      </p:sp>
      <p:sp>
        <p:nvSpPr>
          <p:cNvPr id="21" name="Rectangle 20">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D0A2CAC-FD9B-D13A-C021-CC09A73580B1}"/>
              </a:ext>
            </a:extLst>
          </p:cNvPr>
          <p:cNvSpPr>
            <a:spLocks noGrp="1"/>
          </p:cNvSpPr>
          <p:nvPr>
            <p:ph idx="1"/>
          </p:nvPr>
        </p:nvSpPr>
        <p:spPr>
          <a:xfrm>
            <a:off x="459753" y="2596565"/>
            <a:ext cx="11410122" cy="4024419"/>
          </a:xfrm>
        </p:spPr>
        <p:txBody>
          <a:bodyPr>
            <a:normAutofit/>
          </a:bodyPr>
          <a:lstStyle/>
          <a:p>
            <a:pPr algn="l">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Our analysis prioritizes on understanding how manufacturing operations allocate resources and achieve strategic effectiveness.</a:t>
            </a:r>
          </a:p>
          <a:p>
            <a:pPr algn="l">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When considering resources in a manufacturing firm, the first aspect that comes to mind is its utilization of factors of production, such as Material, College Labor, Non-college Labor, and Energy.</a:t>
            </a:r>
          </a:p>
          <a:p>
            <a:pPr algn="l">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The production process also involves determining the value of goods produced, which is represented by the gross output.</a:t>
            </a:r>
          </a:p>
          <a:p>
            <a:pPr marL="0" indent="0" algn="l">
              <a:lnSpc>
                <a:spcPct val="100000"/>
              </a:lnSpc>
              <a:buNone/>
            </a:pPr>
            <a:endPar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A90A3F19-DA9B-23A2-FE04-D3E1BCA9C9AD}"/>
              </a:ext>
            </a:extLst>
          </p:cNvPr>
          <p:cNvSpPr/>
          <p:nvPr/>
        </p:nvSpPr>
        <p:spPr>
          <a:xfrm>
            <a:off x="0" y="407504"/>
            <a:ext cx="208722" cy="10137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1110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F5C16E7-4BDF-A3F4-B2CC-887861169CF6}"/>
              </a:ext>
            </a:extLst>
          </p:cNvPr>
          <p:cNvSpPr/>
          <p:nvPr/>
        </p:nvSpPr>
        <p:spPr>
          <a:xfrm>
            <a:off x="4287702" y="2628235"/>
            <a:ext cx="3298130" cy="2048365"/>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772" b="1" kern="1200">
                <a:solidFill>
                  <a:schemeClr val="tx1">
                    <a:lumMod val="85000"/>
                    <a:lumOff val="15000"/>
                  </a:schemeClr>
                </a:solidFill>
                <a:latin typeface="Times New Roman" panose="02020603050405020304" pitchFamily="18" charset="0"/>
                <a:ea typeface="+mn-ea"/>
                <a:cs typeface="Times New Roman" panose="02020603050405020304" pitchFamily="18" charset="0"/>
              </a:rPr>
              <a:t>KEY VARIABLES</a:t>
            </a:r>
            <a:endParaRPr lang="en-US" sz="2800" b="1">
              <a:solidFill>
                <a:schemeClr val="tx1">
                  <a:lumMod val="85000"/>
                  <a:lumOff val="15000"/>
                </a:schemeClr>
              </a:solidFill>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B14643DC-E8BD-975E-93BC-B28E5B18C029}"/>
              </a:ext>
            </a:extLst>
          </p:cNvPr>
          <p:cNvCxnSpPr>
            <a:cxnSpLocks/>
          </p:cNvCxnSpPr>
          <p:nvPr/>
        </p:nvCxnSpPr>
        <p:spPr>
          <a:xfrm flipV="1">
            <a:off x="7585832" y="2628235"/>
            <a:ext cx="762000" cy="4025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Rectangle: Rounded Corners 5">
            <a:extLst>
              <a:ext uri="{FF2B5EF4-FFF2-40B4-BE49-F238E27FC236}">
                <a16:creationId xmlns:a16="http://schemas.microsoft.com/office/drawing/2014/main" id="{CA95144E-80CC-07D0-363D-A57788AD0E04}"/>
              </a:ext>
            </a:extLst>
          </p:cNvPr>
          <p:cNvSpPr/>
          <p:nvPr/>
        </p:nvSpPr>
        <p:spPr>
          <a:xfrm>
            <a:off x="8887347" y="1850781"/>
            <a:ext cx="2661186" cy="1202806"/>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Energy</a:t>
            </a:r>
          </a:p>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(Units &amp; Millions)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D3010172-4885-4014-2CF5-BABBBD1E5AFB}"/>
              </a:ext>
            </a:extLst>
          </p:cNvPr>
          <p:cNvCxnSpPr>
            <a:cxnSpLocks/>
          </p:cNvCxnSpPr>
          <p:nvPr/>
        </p:nvCxnSpPr>
        <p:spPr>
          <a:xfrm>
            <a:off x="7248453" y="4585040"/>
            <a:ext cx="917603" cy="395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Rectangle: Rounded Corners 10">
            <a:extLst>
              <a:ext uri="{FF2B5EF4-FFF2-40B4-BE49-F238E27FC236}">
                <a16:creationId xmlns:a16="http://schemas.microsoft.com/office/drawing/2014/main" id="{3595C110-F581-1B4F-99C7-DFF1F6C3268B}"/>
              </a:ext>
            </a:extLst>
          </p:cNvPr>
          <p:cNvSpPr/>
          <p:nvPr/>
        </p:nvSpPr>
        <p:spPr>
          <a:xfrm>
            <a:off x="8535238" y="4839623"/>
            <a:ext cx="2875143" cy="1202806"/>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Non-College Labor</a:t>
            </a:r>
          </a:p>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(Units &amp; Millions)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BA6FB31-BA6B-05E6-5799-D49B9C78132B}"/>
              </a:ext>
            </a:extLst>
          </p:cNvPr>
          <p:cNvCxnSpPr>
            <a:cxnSpLocks/>
          </p:cNvCxnSpPr>
          <p:nvPr/>
        </p:nvCxnSpPr>
        <p:spPr>
          <a:xfrm flipH="1">
            <a:off x="3861139" y="4635247"/>
            <a:ext cx="767766" cy="4622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Rounded Corners 14">
            <a:extLst>
              <a:ext uri="{FF2B5EF4-FFF2-40B4-BE49-F238E27FC236}">
                <a16:creationId xmlns:a16="http://schemas.microsoft.com/office/drawing/2014/main" id="{863F4D6E-F5AC-BB6B-BD88-1E0FF5F6E7D3}"/>
              </a:ext>
            </a:extLst>
          </p:cNvPr>
          <p:cNvSpPr/>
          <p:nvPr/>
        </p:nvSpPr>
        <p:spPr>
          <a:xfrm>
            <a:off x="643467" y="4822665"/>
            <a:ext cx="3030607" cy="1219764"/>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College Labor</a:t>
            </a:r>
          </a:p>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(Units &amp; Millions)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48CFAF10-C7C7-231A-6715-D6C1B3B90FCB}"/>
              </a:ext>
            </a:extLst>
          </p:cNvPr>
          <p:cNvCxnSpPr>
            <a:cxnSpLocks/>
          </p:cNvCxnSpPr>
          <p:nvPr/>
        </p:nvCxnSpPr>
        <p:spPr>
          <a:xfrm flipH="1" flipV="1">
            <a:off x="3626031" y="2598844"/>
            <a:ext cx="844491" cy="3551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Rectangle: Rounded Corners 17">
            <a:extLst>
              <a:ext uri="{FF2B5EF4-FFF2-40B4-BE49-F238E27FC236}">
                <a16:creationId xmlns:a16="http://schemas.microsoft.com/office/drawing/2014/main" id="{0BE0BE2D-4D87-A2D3-C303-8BB9481F66E7}"/>
              </a:ext>
            </a:extLst>
          </p:cNvPr>
          <p:cNvSpPr/>
          <p:nvPr/>
        </p:nvSpPr>
        <p:spPr>
          <a:xfrm>
            <a:off x="745278" y="1850781"/>
            <a:ext cx="2661178" cy="107435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Material</a:t>
            </a:r>
          </a:p>
          <a:p>
            <a:pPr algn="ctr" defTabSz="452628"/>
            <a:r>
              <a:rPr lang="en-US" sz="2400" kern="1200" dirty="0">
                <a:solidFill>
                  <a:schemeClr val="tx1">
                    <a:lumMod val="95000"/>
                    <a:lumOff val="5000"/>
                  </a:schemeClr>
                </a:solidFill>
                <a:latin typeface="Times New Roman" panose="02020603050405020304" pitchFamily="18" charset="0"/>
                <a:cs typeface="Times New Roman" panose="02020603050405020304" pitchFamily="18" charset="0"/>
              </a:rPr>
              <a:t>(Units &amp; Millions)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4A574826-522D-67A1-4A87-D2BBF66537B8}"/>
              </a:ext>
            </a:extLst>
          </p:cNvPr>
          <p:cNvCxnSpPr/>
          <p:nvPr/>
        </p:nvCxnSpPr>
        <p:spPr>
          <a:xfrm flipV="1">
            <a:off x="5936766" y="1850781"/>
            <a:ext cx="0" cy="5876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Rounded Corners 23">
            <a:extLst>
              <a:ext uri="{FF2B5EF4-FFF2-40B4-BE49-F238E27FC236}">
                <a16:creationId xmlns:a16="http://schemas.microsoft.com/office/drawing/2014/main" id="{F4F8A78D-F545-96B4-2806-662BDA3D575D}"/>
              </a:ext>
            </a:extLst>
          </p:cNvPr>
          <p:cNvSpPr/>
          <p:nvPr/>
        </p:nvSpPr>
        <p:spPr>
          <a:xfrm>
            <a:off x="4587264" y="815570"/>
            <a:ext cx="2661189" cy="93469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2628"/>
            <a:r>
              <a:rPr lang="en-US" sz="2376"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Gross Output</a:t>
            </a:r>
          </a:p>
          <a:p>
            <a:pPr algn="ctr" defTabSz="452628"/>
            <a:r>
              <a:rPr lang="en-US" sz="2376" kern="1200" dirty="0">
                <a:solidFill>
                  <a:schemeClr val="tx1">
                    <a:lumMod val="95000"/>
                    <a:lumOff val="5000"/>
                  </a:schemeClr>
                </a:solidFill>
                <a:latin typeface="Times New Roman" panose="02020603050405020304" pitchFamily="18" charset="0"/>
                <a:ea typeface="+mn-ea"/>
                <a:cs typeface="Times New Roman" panose="02020603050405020304" pitchFamily="18" charset="0"/>
              </a:rPr>
              <a:t>(Units &amp; Millions)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421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B27A3EE-96CA-8CB5-6525-1D95AECD5E43}"/>
              </a:ext>
            </a:extLst>
          </p:cNvPr>
          <p:cNvSpPr>
            <a:spLocks noGrp="1"/>
          </p:cNvSpPr>
          <p:nvPr>
            <p:ph type="title"/>
          </p:nvPr>
        </p:nvSpPr>
        <p:spPr>
          <a:xfrm>
            <a:off x="741485" y="518991"/>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Overview</a:t>
            </a:r>
            <a:r>
              <a:rPr lang="en-US" sz="4800" b="1" dirty="0">
                <a:solidFill>
                  <a:schemeClr val="accent5">
                    <a:lumMod val="50000"/>
                  </a:schemeClr>
                </a:solidFill>
                <a:latin typeface="Times New Roman" panose="02020603050405020304" pitchFamily="18" charset="0"/>
                <a:cs typeface="Times New Roman" panose="02020603050405020304" pitchFamily="18" charset="0"/>
              </a:rPr>
              <a:t> of the Variables</a:t>
            </a:r>
          </a:p>
        </p:txBody>
      </p:sp>
      <p:sp>
        <p:nvSpPr>
          <p:cNvPr id="28" name="Rectangle 2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47CB01B-5E12-FAF5-D319-03FFC3669BF7}"/>
              </a:ext>
            </a:extLst>
          </p:cNvPr>
          <p:cNvSpPr>
            <a:spLocks noGrp="1"/>
          </p:cNvSpPr>
          <p:nvPr>
            <p:ph idx="1"/>
          </p:nvPr>
        </p:nvSpPr>
        <p:spPr>
          <a:xfrm>
            <a:off x="550925" y="2514875"/>
            <a:ext cx="11210193" cy="4343125"/>
          </a:xfrm>
        </p:spPr>
        <p:txBody>
          <a:bodyPr>
            <a:noAutofit/>
          </a:bodyPr>
          <a:lstStyle/>
          <a:p>
            <a:pPr algn="just">
              <a:lnSpc>
                <a:spcPct val="100000"/>
              </a:lnSpc>
              <a:buFont typeface="Wingdings" panose="05000000000000000000" pitchFamily="2" charset="2"/>
              <a:buChar char="§"/>
            </a:pPr>
            <a:r>
              <a:rPr lang="en-US" sz="2400" b="1"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Gross Output: </a:t>
            </a:r>
            <a:r>
              <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Gross output is the total worth of products and services manufactured by a firm within a specific timeframe, indicating the efficiency of resource utilization in generating these outputs.</a:t>
            </a:r>
          </a:p>
          <a:p>
            <a:pPr algn="just">
              <a:lnSpc>
                <a:spcPct val="100000"/>
              </a:lnSpc>
              <a:buFont typeface="Wingdings" panose="05000000000000000000" pitchFamily="2" charset="2"/>
              <a:buChar char="§"/>
            </a:pPr>
            <a:r>
              <a:rPr lang="en-US" sz="2400" b="1"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Material: </a:t>
            </a:r>
            <a:r>
              <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Material denotes the resources utilized in the production process including  raw materials and components essential for manufacturing.</a:t>
            </a:r>
          </a:p>
          <a:p>
            <a:pPr algn="just">
              <a:lnSpc>
                <a:spcPct val="100000"/>
              </a:lnSpc>
              <a:buFont typeface="Wingdings" panose="05000000000000000000" pitchFamily="2" charset="2"/>
              <a:buChar char="§"/>
            </a:pPr>
            <a:r>
              <a:rPr lang="en-US" sz="2400" b="1"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Energy: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Energy pertains to the power sources consumed during production activities comprising electricity, fuel, and other forms of energy.</a:t>
            </a:r>
          </a:p>
        </p:txBody>
      </p:sp>
      <p:sp>
        <p:nvSpPr>
          <p:cNvPr id="5" name="Rectangle 4">
            <a:extLst>
              <a:ext uri="{FF2B5EF4-FFF2-40B4-BE49-F238E27FC236}">
                <a16:creationId xmlns:a16="http://schemas.microsoft.com/office/drawing/2014/main" id="{E83A2A05-90B3-D5B5-5E0F-8CC7A657C3EA}"/>
              </a:ext>
            </a:extLst>
          </p:cNvPr>
          <p:cNvSpPr/>
          <p:nvPr/>
        </p:nvSpPr>
        <p:spPr>
          <a:xfrm>
            <a:off x="0" y="395654"/>
            <a:ext cx="219808" cy="100232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456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93D5E9-CA7F-A9FA-71EC-365BC71EF099}"/>
              </a:ext>
            </a:extLst>
          </p:cNvPr>
          <p:cNvSpPr>
            <a:spLocks noGrp="1"/>
          </p:cNvSpPr>
          <p:nvPr>
            <p:ph type="title"/>
          </p:nvPr>
        </p:nvSpPr>
        <p:spPr>
          <a:xfrm>
            <a:off x="836676" y="524522"/>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Overview</a:t>
            </a:r>
            <a:r>
              <a:rPr lang="en-US" sz="4800" b="1" dirty="0">
                <a:solidFill>
                  <a:schemeClr val="accent5">
                    <a:lumMod val="50000"/>
                  </a:schemeClr>
                </a:solidFill>
                <a:latin typeface="Times New Roman" panose="02020603050405020304" pitchFamily="18" charset="0"/>
                <a:cs typeface="Times New Roman" panose="02020603050405020304" pitchFamily="18" charset="0"/>
              </a:rPr>
              <a:t> of the Variables</a:t>
            </a:r>
            <a:endParaRPr lang="en-US" sz="4800" dirty="0">
              <a:solidFill>
                <a:schemeClr val="accent5">
                  <a:lumMod val="50000"/>
                </a:schemeClr>
              </a:solidFill>
            </a:endParaRPr>
          </a:p>
        </p:txBody>
      </p:sp>
      <p:sp>
        <p:nvSpPr>
          <p:cNvPr id="25" name="Rectangle 24">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367955A-4A2C-7828-F940-AD12BF5BB9EB}"/>
              </a:ext>
            </a:extLst>
          </p:cNvPr>
          <p:cNvSpPr>
            <a:spLocks noGrp="1"/>
          </p:cNvSpPr>
          <p:nvPr>
            <p:ph idx="1"/>
          </p:nvPr>
        </p:nvSpPr>
        <p:spPr>
          <a:xfrm>
            <a:off x="836676" y="2322277"/>
            <a:ext cx="10515600" cy="3694176"/>
          </a:xfrm>
        </p:spPr>
        <p:txBody>
          <a:bodyPr>
            <a:normAutofit/>
          </a:bodyPr>
          <a:lstStyle/>
          <a:p>
            <a:pPr algn="just">
              <a:lnSpc>
                <a:spcPct val="100000"/>
              </a:lnSpc>
              <a:buFont typeface="Wingdings" panose="05000000000000000000" pitchFamily="2" charset="2"/>
              <a:buChar char="§"/>
            </a:pPr>
            <a:r>
              <a:rPr lang="en-US" sz="2400" b="1"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College Labor: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College labor comprises individuals with advanced education and specialized training often acquired from colleges or universities. Their expertise in analytical thinking, problem-solving and technical knowledge enhances efficiency, innovation and quality in manufacturing processes.</a:t>
            </a:r>
          </a:p>
          <a:p>
            <a:pPr algn="just">
              <a:lnSpc>
                <a:spcPct val="100000"/>
              </a:lnSpc>
              <a:buFont typeface="Wingdings" panose="05000000000000000000" pitchFamily="2" charset="2"/>
              <a:buChar char="§"/>
            </a:pPr>
            <a:r>
              <a:rPr lang="en-US" sz="2400" b="1"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Non-College Labor: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Non-college labor comprises workers without advanced education, undertaking manual tasks in the production process such as packaging, cleaning, maintenance, basic equipment operation, material handling etc</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a:t>
            </a:r>
            <a:endPar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00000"/>
              </a:lnSpc>
              <a:buNone/>
            </a:pPr>
            <a:endParaRPr lang="en-US" sz="2400" dirty="0">
              <a:solidFill>
                <a:schemeClr val="tx1">
                  <a:lumMod val="75000"/>
                  <a:lumOff val="25000"/>
                </a:schemeClr>
              </a:solidFill>
              <a:latin typeface="Cambria" panose="02040503050406030204" pitchFamily="18" charset="0"/>
              <a:ea typeface="Cambria" panose="02040503050406030204" pitchFamily="18" charset="0"/>
            </a:endParaRPr>
          </a:p>
        </p:txBody>
      </p:sp>
      <p:sp>
        <p:nvSpPr>
          <p:cNvPr id="4" name="Rectangle 3">
            <a:extLst>
              <a:ext uri="{FF2B5EF4-FFF2-40B4-BE49-F238E27FC236}">
                <a16:creationId xmlns:a16="http://schemas.microsoft.com/office/drawing/2014/main" id="{D09C469A-DEFA-25D3-3371-547919284512}"/>
              </a:ext>
            </a:extLst>
          </p:cNvPr>
          <p:cNvSpPr/>
          <p:nvPr/>
        </p:nvSpPr>
        <p:spPr>
          <a:xfrm>
            <a:off x="-3048" y="357809"/>
            <a:ext cx="131064" cy="11688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701179-18B2-92EB-F338-D932FA5AF786}"/>
              </a:ext>
            </a:extLst>
          </p:cNvPr>
          <p:cNvSpPr>
            <a:spLocks noGrp="1"/>
          </p:cNvSpPr>
          <p:nvPr>
            <p:ph type="title"/>
          </p:nvPr>
        </p:nvSpPr>
        <p:spPr>
          <a:xfrm>
            <a:off x="679939" y="453028"/>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OBJECTIVE</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ABE084D-EB15-1097-1DCB-3E4D8E54BE75}"/>
              </a:ext>
            </a:extLst>
          </p:cNvPr>
          <p:cNvSpPr>
            <a:spLocks noGrp="1"/>
          </p:cNvSpPr>
          <p:nvPr>
            <p:ph idx="1"/>
          </p:nvPr>
        </p:nvSpPr>
        <p:spPr>
          <a:xfrm>
            <a:off x="397565" y="2396590"/>
            <a:ext cx="11559208" cy="3694176"/>
          </a:xfrm>
        </p:spPr>
        <p:txBody>
          <a:bodyPr>
            <a:normAutofit/>
          </a:bodyPr>
          <a:lstStyle/>
          <a:p>
            <a:pPr marL="0" indent="0" algn="just">
              <a:lnSpc>
                <a:spcPct val="100000"/>
              </a:lnSpc>
              <a:buNone/>
            </a:pP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The aim is to analyze the data of the Computer and Electronic Devices Manufacturing Industry to address the following four questions:</a:t>
            </a:r>
          </a:p>
          <a:p>
            <a:pPr algn="just">
              <a:lnSpc>
                <a:spcPct val="100000"/>
              </a:lnSpc>
              <a:buFont typeface="Wingdings" panose="05000000000000000000" pitchFamily="2" charset="2"/>
              <a:buChar char="q"/>
            </a:pP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 </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What Trends and Fluctuations are observed in the units of Factors of Production?</a:t>
            </a:r>
            <a:endPar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endParaRPr>
          </a:p>
          <a:p>
            <a:pPr algn="just">
              <a:lnSpc>
                <a:spcPct val="100000"/>
              </a:lnSpc>
              <a:buFont typeface="Wingdings" panose="05000000000000000000" pitchFamily="2" charset="2"/>
              <a:buChar char="q"/>
            </a:pP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What alignment is observed in trends between Investment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P</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atterns and Overall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E</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conomic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O</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utput?</a:t>
            </a:r>
          </a:p>
          <a:p>
            <a:pPr algn="just">
              <a:lnSpc>
                <a:spcPct val="100000"/>
              </a:lnSpc>
              <a:buFont typeface="Wingdings" panose="05000000000000000000" pitchFamily="2" charset="2"/>
              <a:buChar char="q"/>
            </a:pP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What is the Correlation </a:t>
            </a:r>
            <a:r>
              <a:rPr lang="en-US" sz="2400" dirty="0">
                <a:solidFill>
                  <a:schemeClr val="tx1">
                    <a:lumMod val="75000"/>
                    <a:lumOff val="25000"/>
                  </a:schemeClr>
                </a:solidFill>
                <a:highlight>
                  <a:srgbClr val="FFFFFF"/>
                </a:highlight>
                <a:latin typeface="Cambria" panose="02040503050406030204" pitchFamily="18" charset="0"/>
                <a:ea typeface="Cambria" panose="02040503050406030204" pitchFamily="18" charset="0"/>
                <a:cs typeface="Times New Roman" panose="02020603050405020304" pitchFamily="18" charset="0"/>
              </a:rPr>
              <a:t>A</a:t>
            </a:r>
            <a:r>
              <a:rPr lang="en-US" sz="240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cs typeface="Times New Roman" panose="02020603050405020304" pitchFamily="18" charset="0"/>
              </a:rPr>
              <a:t>nalysis between Gross Output and Input Dynamics?</a:t>
            </a:r>
          </a:p>
          <a:p>
            <a:pPr algn="just">
              <a:lnSpc>
                <a:spcPct val="100000"/>
              </a:lnSpc>
              <a:buFont typeface="Wingdings" panose="05000000000000000000" pitchFamily="2" charset="2"/>
              <a:buChar char="q"/>
            </a:pPr>
            <a:r>
              <a:rPr lang="en-US" sz="2400" dirty="0">
                <a:solidFill>
                  <a:schemeClr val="tx1">
                    <a:lumMod val="75000"/>
                    <a:lumOff val="25000"/>
                  </a:schemeClr>
                </a:solidFill>
                <a:effectLst/>
                <a:latin typeface="Cambria" panose="02040503050406030204" pitchFamily="18" charset="0"/>
                <a:ea typeface="Cambria" panose="02040503050406030204" pitchFamily="18" charset="0"/>
                <a:cs typeface="Times New Roman" panose="02020603050405020304" pitchFamily="18" charset="0"/>
              </a:rPr>
              <a:t>What is the yearly Financial </a:t>
            </a:r>
            <a:r>
              <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P</a:t>
            </a:r>
            <a:r>
              <a:rPr lang="en-US" sz="2400" dirty="0">
                <a:solidFill>
                  <a:schemeClr val="tx1">
                    <a:lumMod val="75000"/>
                    <a:lumOff val="25000"/>
                  </a:schemeClr>
                </a:solidFill>
                <a:effectLst/>
                <a:latin typeface="Cambria" panose="02040503050406030204" pitchFamily="18" charset="0"/>
                <a:ea typeface="Cambria" panose="02040503050406030204" pitchFamily="18" charset="0"/>
                <a:cs typeface="Times New Roman" panose="02020603050405020304" pitchFamily="18" charset="0"/>
              </a:rPr>
              <a:t>erformance of the industry?</a:t>
            </a:r>
            <a:endPar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834111BF-B6B7-24A6-7FE7-E65685205481}"/>
              </a:ext>
            </a:extLst>
          </p:cNvPr>
          <p:cNvSpPr/>
          <p:nvPr/>
        </p:nvSpPr>
        <p:spPr>
          <a:xfrm>
            <a:off x="0" y="387626"/>
            <a:ext cx="288235" cy="1273233"/>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31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7FA6A2-0C7C-B70B-BE03-6A028E8D63E9}"/>
              </a:ext>
            </a:extLst>
          </p:cNvPr>
          <p:cNvSpPr>
            <a:spLocks noGrp="1"/>
          </p:cNvSpPr>
          <p:nvPr>
            <p:ph type="title"/>
          </p:nvPr>
        </p:nvSpPr>
        <p:spPr>
          <a:xfrm>
            <a:off x="955945" y="591993"/>
            <a:ext cx="10515600" cy="1273233"/>
          </a:xfrm>
        </p:spPr>
        <p:txBody>
          <a:bodyPr>
            <a:normAutofit/>
          </a:bodyPr>
          <a:lstStyle/>
          <a:p>
            <a:pPr algn="ctr"/>
            <a:r>
              <a:rPr lang="en-US" b="1" dirty="0">
                <a:solidFill>
                  <a:schemeClr val="accent5">
                    <a:lumMod val="50000"/>
                  </a:schemeClr>
                </a:solidFill>
                <a:latin typeface="Times New Roman" panose="02020603050405020304" pitchFamily="18" charset="0"/>
                <a:cs typeface="Times New Roman" panose="02020603050405020304" pitchFamily="18" charset="0"/>
              </a:rPr>
              <a:t>APPROACH</a:t>
            </a:r>
            <a:endParaRPr lang="en-US" sz="4800" b="1"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FB2F40B-AE9D-EF28-E503-6E9E93A6E020}"/>
              </a:ext>
            </a:extLst>
          </p:cNvPr>
          <p:cNvSpPr>
            <a:spLocks noGrp="1"/>
          </p:cNvSpPr>
          <p:nvPr>
            <p:ph idx="1"/>
          </p:nvPr>
        </p:nvSpPr>
        <p:spPr>
          <a:xfrm>
            <a:off x="613045" y="2641858"/>
            <a:ext cx="11201400" cy="3694176"/>
          </a:xfrm>
        </p:spPr>
        <p:txBody>
          <a:bodyPr>
            <a:normAutofit/>
          </a:bodyPr>
          <a:lstStyle/>
          <a:p>
            <a:pPr algn="l">
              <a:lnSpc>
                <a:spcPct val="100000"/>
              </a:lnSpc>
              <a:buFont typeface="Wingdings" panose="05000000000000000000" pitchFamily="2" charset="2"/>
              <a:buChar char="§"/>
            </a:pPr>
            <a:r>
              <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rPr>
              <a:t>To address the questions outlined in the preceding slide, we will </a:t>
            </a: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systematically use various data visualization techniques suited to specific needs.</a:t>
            </a:r>
          </a:p>
          <a:p>
            <a:pPr algn="l">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This involves using diverse visualization tools like line charts, scatter plots, and bar graphs, chosen for relevance.</a:t>
            </a:r>
          </a:p>
          <a:p>
            <a:pPr algn="l">
              <a:lnSpc>
                <a:spcPct val="100000"/>
              </a:lnSpc>
              <a:buFont typeface="Wingdings" panose="05000000000000000000" pitchFamily="2" charset="2"/>
              <a:buChar char="§"/>
            </a:pPr>
            <a:r>
              <a:rPr lang="en-US" sz="2400" b="0" i="0" dirty="0">
                <a:solidFill>
                  <a:schemeClr val="tx1">
                    <a:lumMod val="75000"/>
                    <a:lumOff val="25000"/>
                  </a:schemeClr>
                </a:solidFill>
                <a:effectLst/>
                <a:highlight>
                  <a:srgbClr val="FFFFFF"/>
                </a:highlight>
                <a:latin typeface="Cambria" panose="02040503050406030204" pitchFamily="18" charset="0"/>
                <a:ea typeface="Cambria" panose="02040503050406030204" pitchFamily="18" charset="0"/>
              </a:rPr>
              <a:t>Our goal is to extract actionable insights for enhancing our understanding of underlying patterns and trends.</a:t>
            </a:r>
          </a:p>
          <a:p>
            <a:pPr algn="just">
              <a:lnSpc>
                <a:spcPct val="100000"/>
              </a:lnSpc>
              <a:buFont typeface="Wingdings" panose="05000000000000000000" pitchFamily="2" charset="2"/>
              <a:buChar char="§"/>
            </a:pPr>
            <a:endParaRPr lang="en-US" sz="2400" dirty="0">
              <a:solidFill>
                <a:schemeClr val="tx1">
                  <a:lumMod val="75000"/>
                  <a:lumOff val="25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9A09438-D082-6234-682E-F88372F9C28A}"/>
              </a:ext>
            </a:extLst>
          </p:cNvPr>
          <p:cNvSpPr/>
          <p:nvPr/>
        </p:nvSpPr>
        <p:spPr>
          <a:xfrm>
            <a:off x="0" y="308113"/>
            <a:ext cx="238539" cy="12523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5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FF09A30-D372-8231-CE77-19797E14F206}"/>
              </a:ext>
            </a:extLst>
          </p:cNvPr>
          <p:cNvSpPr/>
          <p:nvPr/>
        </p:nvSpPr>
        <p:spPr>
          <a:xfrm>
            <a:off x="2319640" y="1367204"/>
            <a:ext cx="7798778" cy="346856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6000" dirty="0">
                <a:solidFill>
                  <a:schemeClr val="accent5">
                    <a:lumMod val="75000"/>
                  </a:schemeClr>
                </a:solidFill>
                <a:latin typeface="Times New Roman" panose="02020603050405020304" pitchFamily="18" charset="0"/>
                <a:cs typeface="Times New Roman" panose="02020603050405020304" pitchFamily="18" charset="0"/>
              </a:rPr>
              <a:t>DASHBOARDS</a:t>
            </a:r>
          </a:p>
        </p:txBody>
      </p:sp>
      <p:pic>
        <p:nvPicPr>
          <p:cNvPr id="4102" name="Picture 6" descr="Increasing stocks icon. growing graph. bar chart. 19045387 PNG">
            <a:extLst>
              <a:ext uri="{FF2B5EF4-FFF2-40B4-BE49-F238E27FC236}">
                <a16:creationId xmlns:a16="http://schemas.microsoft.com/office/drawing/2014/main" id="{4FAE0262-77F9-D6BD-58E9-824C97C59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860" y="3550204"/>
            <a:ext cx="3772140" cy="330779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ie3D Function In R R CHARTS, 43% OFF">
            <a:extLst>
              <a:ext uri="{FF2B5EF4-FFF2-40B4-BE49-F238E27FC236}">
                <a16:creationId xmlns:a16="http://schemas.microsoft.com/office/drawing/2014/main" id="{60DA1C69-EED2-B762-4933-1430DEE17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 y="2097818"/>
            <a:ext cx="3316467" cy="22398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AC3FF0A-9FB7-17C6-5A8F-19B817A5659D}"/>
              </a:ext>
            </a:extLst>
          </p:cNvPr>
          <p:cNvPicPr>
            <a:picLocks noChangeAspect="1"/>
          </p:cNvPicPr>
          <p:nvPr/>
        </p:nvPicPr>
        <p:blipFill>
          <a:blip r:embed="rId4"/>
          <a:stretch>
            <a:fillRect/>
          </a:stretch>
        </p:blipFill>
        <p:spPr>
          <a:xfrm>
            <a:off x="10136595" y="0"/>
            <a:ext cx="2055405" cy="3321423"/>
          </a:xfrm>
          <a:prstGeom prst="rect">
            <a:avLst/>
          </a:prstGeom>
        </p:spPr>
      </p:pic>
      <p:pic>
        <p:nvPicPr>
          <p:cNvPr id="7" name="Picture 6">
            <a:extLst>
              <a:ext uri="{FF2B5EF4-FFF2-40B4-BE49-F238E27FC236}">
                <a16:creationId xmlns:a16="http://schemas.microsoft.com/office/drawing/2014/main" id="{A90E1CBB-9307-46CC-1131-1D7C8EB1C43D}"/>
              </a:ext>
            </a:extLst>
          </p:cNvPr>
          <p:cNvPicPr>
            <a:picLocks noChangeAspect="1"/>
          </p:cNvPicPr>
          <p:nvPr/>
        </p:nvPicPr>
        <p:blipFill>
          <a:blip r:embed="rId5"/>
          <a:stretch>
            <a:fillRect/>
          </a:stretch>
        </p:blipFill>
        <p:spPr>
          <a:xfrm>
            <a:off x="7185878" y="263347"/>
            <a:ext cx="2872792" cy="2183000"/>
          </a:xfrm>
          <a:prstGeom prst="rect">
            <a:avLst/>
          </a:prstGeom>
        </p:spPr>
      </p:pic>
      <p:pic>
        <p:nvPicPr>
          <p:cNvPr id="9" name="Picture 8">
            <a:extLst>
              <a:ext uri="{FF2B5EF4-FFF2-40B4-BE49-F238E27FC236}">
                <a16:creationId xmlns:a16="http://schemas.microsoft.com/office/drawing/2014/main" id="{96DD1A34-6340-D4AD-F4A0-E098560D9A52}"/>
              </a:ext>
            </a:extLst>
          </p:cNvPr>
          <p:cNvPicPr>
            <a:picLocks noChangeAspect="1"/>
          </p:cNvPicPr>
          <p:nvPr/>
        </p:nvPicPr>
        <p:blipFill>
          <a:blip r:embed="rId6"/>
          <a:stretch>
            <a:fillRect/>
          </a:stretch>
        </p:blipFill>
        <p:spPr>
          <a:xfrm>
            <a:off x="9150" y="4245708"/>
            <a:ext cx="4216422" cy="2584378"/>
          </a:xfrm>
          <a:prstGeom prst="rect">
            <a:avLst/>
          </a:prstGeom>
        </p:spPr>
      </p:pic>
      <p:sp>
        <p:nvSpPr>
          <p:cNvPr id="12" name="Rectangle 11">
            <a:extLst>
              <a:ext uri="{FF2B5EF4-FFF2-40B4-BE49-F238E27FC236}">
                <a16:creationId xmlns:a16="http://schemas.microsoft.com/office/drawing/2014/main" id="{E9945382-AA73-CE6C-C8AC-B0B162AF2ED7}"/>
              </a:ext>
            </a:extLst>
          </p:cNvPr>
          <p:cNvSpPr/>
          <p:nvPr/>
        </p:nvSpPr>
        <p:spPr>
          <a:xfrm>
            <a:off x="3846443" y="6459819"/>
            <a:ext cx="248479" cy="3981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B4E0E5-7F1F-00DA-D473-53F8929DAA61}"/>
              </a:ext>
            </a:extLst>
          </p:cNvPr>
          <p:cNvPicPr>
            <a:picLocks noChangeAspect="1"/>
          </p:cNvPicPr>
          <p:nvPr/>
        </p:nvPicPr>
        <p:blipFill>
          <a:blip r:embed="rId7"/>
          <a:stretch>
            <a:fillRect/>
          </a:stretch>
        </p:blipFill>
        <p:spPr>
          <a:xfrm>
            <a:off x="4244249" y="4064017"/>
            <a:ext cx="4340627" cy="2766069"/>
          </a:xfrm>
          <a:prstGeom prst="rect">
            <a:avLst/>
          </a:prstGeom>
        </p:spPr>
      </p:pic>
      <p:pic>
        <p:nvPicPr>
          <p:cNvPr id="18" name="Picture 17">
            <a:extLst>
              <a:ext uri="{FF2B5EF4-FFF2-40B4-BE49-F238E27FC236}">
                <a16:creationId xmlns:a16="http://schemas.microsoft.com/office/drawing/2014/main" id="{AB833EB9-0D0E-BC2F-DE67-39AE7DE9F728}"/>
              </a:ext>
            </a:extLst>
          </p:cNvPr>
          <p:cNvPicPr>
            <a:picLocks noChangeAspect="1"/>
          </p:cNvPicPr>
          <p:nvPr/>
        </p:nvPicPr>
        <p:blipFill>
          <a:blip r:embed="rId8"/>
          <a:stretch>
            <a:fillRect/>
          </a:stretch>
        </p:blipFill>
        <p:spPr>
          <a:xfrm>
            <a:off x="-1" y="67530"/>
            <a:ext cx="3921370" cy="2239888"/>
          </a:xfrm>
          <a:prstGeom prst="rect">
            <a:avLst/>
          </a:prstGeom>
        </p:spPr>
      </p:pic>
      <p:pic>
        <p:nvPicPr>
          <p:cNvPr id="20" name="Picture 19">
            <a:extLst>
              <a:ext uri="{FF2B5EF4-FFF2-40B4-BE49-F238E27FC236}">
                <a16:creationId xmlns:a16="http://schemas.microsoft.com/office/drawing/2014/main" id="{70D5A4B0-6D51-0267-7BD2-7335CA9600E7}"/>
              </a:ext>
            </a:extLst>
          </p:cNvPr>
          <p:cNvPicPr>
            <a:picLocks noChangeAspect="1"/>
          </p:cNvPicPr>
          <p:nvPr/>
        </p:nvPicPr>
        <p:blipFill>
          <a:blip r:embed="rId9"/>
          <a:stretch>
            <a:fillRect/>
          </a:stretch>
        </p:blipFill>
        <p:spPr>
          <a:xfrm>
            <a:off x="3411415" y="11706"/>
            <a:ext cx="3756286" cy="2086111"/>
          </a:xfrm>
          <a:prstGeom prst="rect">
            <a:avLst/>
          </a:prstGeom>
        </p:spPr>
      </p:pic>
    </p:spTree>
    <p:extLst>
      <p:ext uri="{BB962C8B-B14F-4D97-AF65-F5344CB8AC3E}">
        <p14:creationId xmlns:p14="http://schemas.microsoft.com/office/powerpoint/2010/main" val="13910226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5113</TotalTime>
  <Words>1182</Words>
  <Application>Microsoft Office PowerPoint</Application>
  <PresentationFormat>Widescreen</PresentationFormat>
  <Paragraphs>74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Cambria</vt:lpstr>
      <vt:lpstr>Times New Roman</vt:lpstr>
      <vt:lpstr>Wingdings</vt:lpstr>
      <vt:lpstr>Office Theme</vt:lpstr>
      <vt:lpstr>PowerPoint Presentation</vt:lpstr>
      <vt:lpstr>Motivation for Industry Selection </vt:lpstr>
      <vt:lpstr> Reasons Behind Selecting the Key Variables  </vt:lpstr>
      <vt:lpstr>PowerPoint Presentation</vt:lpstr>
      <vt:lpstr>Overview of the Variables</vt:lpstr>
      <vt:lpstr>Overview of the Variables</vt:lpstr>
      <vt:lpstr>OBJECTIVE</vt:lpstr>
      <vt:lpstr>APPROACH</vt:lpstr>
      <vt:lpstr>PowerPoint Presentation</vt:lpstr>
      <vt:lpstr> What Trends and Fluctuations are observed in the units of Factors of Production? </vt:lpstr>
      <vt:lpstr>What alignment is observed in trends between Investment Patterns and Overall Economic Output? </vt:lpstr>
      <vt:lpstr>What is the Correlation Analysis between Gross Output and Input Dynamics? </vt:lpstr>
      <vt:lpstr>What is the yearly Financial Performance of the Industry?</vt:lpstr>
      <vt:lpstr>Project Significance and Stakeholder Benefits</vt:lpstr>
      <vt:lpstr>Limitations </vt:lpstr>
      <vt:lpstr>Conclusion</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Spandana Sodadasi</dc:creator>
  <cp:lastModifiedBy>Spandana Sodadasi</cp:lastModifiedBy>
  <cp:revision>17</cp:revision>
  <dcterms:created xsi:type="dcterms:W3CDTF">2024-05-05T01:51:38Z</dcterms:created>
  <dcterms:modified xsi:type="dcterms:W3CDTF">2024-05-08T15:05:29Z</dcterms:modified>
</cp:coreProperties>
</file>