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528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08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202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7440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824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8372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962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869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83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962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954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615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424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874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617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423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52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249344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544C-2588-FE89-7259-29C00D9BD0C0}"/>
              </a:ext>
            </a:extLst>
          </p:cNvPr>
          <p:cNvSpPr>
            <a:spLocks noGrp="1"/>
          </p:cNvSpPr>
          <p:nvPr>
            <p:ph type="ctrTitle"/>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KUBEAI</a:t>
            </a:r>
          </a:p>
        </p:txBody>
      </p:sp>
      <p:sp>
        <p:nvSpPr>
          <p:cNvPr id="3" name="Subtitle 2">
            <a:extLst>
              <a:ext uri="{FF2B5EF4-FFF2-40B4-BE49-F238E27FC236}">
                <a16:creationId xmlns:a16="http://schemas.microsoft.com/office/drawing/2014/main" id="{D444490F-3569-2613-6649-A8BACB95BAB9}"/>
              </a:ext>
            </a:extLst>
          </p:cNvPr>
          <p:cNvSpPr>
            <a:spLocks noGrp="1"/>
          </p:cNvSpPr>
          <p:nvPr>
            <p:ph type="subTitle" idx="1"/>
          </p:nvPr>
        </p:nvSpPr>
        <p:spPr/>
        <p:txBody>
          <a:bodyPr>
            <a:normAutofit/>
          </a:bodyPr>
          <a:lstStyle/>
          <a:p>
            <a:pPr algn="just"/>
            <a:r>
              <a:rPr lang="en-US" sz="1800" dirty="0">
                <a:solidFill>
                  <a:schemeClr val="tx1"/>
                </a:solidFill>
                <a:effectLst/>
                <a:latin typeface="Times New Roman" panose="02020603050405020304" pitchFamily="18" charset="0"/>
                <a:ea typeface="Calibri" panose="020F0502020204030204" pitchFamily="34" charset="0"/>
              </a:rPr>
              <a:t>Smart Remediation, Seamless Clusters</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80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27DC-B266-B2B6-F59B-DFA1AD9A396A}"/>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TECHNOLOGIES USED</a:t>
            </a:r>
          </a:p>
        </p:txBody>
      </p:sp>
      <p:sp>
        <p:nvSpPr>
          <p:cNvPr id="3" name="Text Placeholder 2">
            <a:extLst>
              <a:ext uri="{FF2B5EF4-FFF2-40B4-BE49-F238E27FC236}">
                <a16:creationId xmlns:a16="http://schemas.microsoft.com/office/drawing/2014/main" id="{7E238A3F-E0D1-7F75-08D0-7F4EAA9A85DE}"/>
              </a:ext>
            </a:extLst>
          </p:cNvPr>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Frontend</a:t>
            </a:r>
          </a:p>
        </p:txBody>
      </p:sp>
      <p:sp>
        <p:nvSpPr>
          <p:cNvPr id="9" name="Rectangle 1">
            <a:extLst>
              <a:ext uri="{FF2B5EF4-FFF2-40B4-BE49-F238E27FC236}">
                <a16:creationId xmlns:a16="http://schemas.microsoft.com/office/drawing/2014/main" id="{B887A13A-341F-3C62-60BB-49071655BD24}"/>
              </a:ext>
            </a:extLst>
          </p:cNvPr>
          <p:cNvSpPr>
            <a:spLocks noGrp="1" noChangeArrowheads="1"/>
          </p:cNvSpPr>
          <p:nvPr>
            <p:ph type="body" sz="half" idx="15"/>
          </p:nvPr>
        </p:nvSpPr>
        <p:spPr bwMode="auto">
          <a:xfrm>
            <a:off x="1127918" y="3698568"/>
            <a:ext cx="166904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Tailwind CSS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Recharts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Router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Framer Motion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Fetch API</a:t>
            </a:r>
          </a:p>
        </p:txBody>
      </p:sp>
      <p:sp>
        <p:nvSpPr>
          <p:cNvPr id="5" name="Text Placeholder 4">
            <a:extLst>
              <a:ext uri="{FF2B5EF4-FFF2-40B4-BE49-F238E27FC236}">
                <a16:creationId xmlns:a16="http://schemas.microsoft.com/office/drawing/2014/main" id="{291E456B-7EEB-7C88-7C19-ABA7993C6475}"/>
              </a:ext>
            </a:extLst>
          </p:cNvPr>
          <p:cNvSpPr>
            <a:spLocks noGrp="1"/>
          </p:cNvSpPr>
          <p:nvPr>
            <p:ph type="body" sz="quarter" idx="3"/>
          </p:nvPr>
        </p:nvSpPr>
        <p:spPr/>
        <p:txBody>
          <a:bodyPr/>
          <a:lstStyle/>
          <a:p>
            <a:r>
              <a:rPr lang="en-GB" dirty="0">
                <a:latin typeface="Times New Roman" panose="02020603050405020304" pitchFamily="18" charset="0"/>
                <a:cs typeface="Times New Roman" panose="02020603050405020304" pitchFamily="18" charset="0"/>
              </a:rPr>
              <a:t>Backend</a:t>
            </a:r>
          </a:p>
        </p:txBody>
      </p:sp>
      <p:sp>
        <p:nvSpPr>
          <p:cNvPr id="10" name="Rectangle 2">
            <a:extLst>
              <a:ext uri="{FF2B5EF4-FFF2-40B4-BE49-F238E27FC236}">
                <a16:creationId xmlns:a16="http://schemas.microsoft.com/office/drawing/2014/main" id="{F3710AB2-456C-8005-8B8F-9E8973343169}"/>
              </a:ext>
            </a:extLst>
          </p:cNvPr>
          <p:cNvSpPr>
            <a:spLocks noGrp="1" noChangeArrowheads="1"/>
          </p:cNvSpPr>
          <p:nvPr>
            <p:ph type="body" sz="half" idx="16"/>
          </p:nvPr>
        </p:nvSpPr>
        <p:spPr bwMode="auto">
          <a:xfrm>
            <a:off x="4504213" y="3563240"/>
            <a:ext cx="144462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Flask-CORS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nbformat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JSON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7E62D7BE-0C12-0F5B-9833-A7378C46A134}"/>
              </a:ext>
            </a:extLst>
          </p:cNvPr>
          <p:cNvSpPr>
            <a:spLocks noGrp="1"/>
          </p:cNvSpPr>
          <p:nvPr>
            <p:ph type="body" sz="quarter" idx="13"/>
          </p:nvPr>
        </p:nvSpPr>
        <p:spPr/>
        <p:txBody>
          <a:bodyPr/>
          <a:lstStyle/>
          <a:p>
            <a:r>
              <a:rPr lang="en-GB" dirty="0">
                <a:latin typeface="Times New Roman" panose="02020603050405020304" pitchFamily="18" charset="0"/>
                <a:cs typeface="Times New Roman" panose="02020603050405020304" pitchFamily="18" charset="0"/>
              </a:rPr>
              <a:t>Other Tech</a:t>
            </a:r>
          </a:p>
        </p:txBody>
      </p:sp>
      <p:sp>
        <p:nvSpPr>
          <p:cNvPr id="11" name="Rectangle 3">
            <a:extLst>
              <a:ext uri="{FF2B5EF4-FFF2-40B4-BE49-F238E27FC236}">
                <a16:creationId xmlns:a16="http://schemas.microsoft.com/office/drawing/2014/main" id="{DE05B515-8EC0-26C1-4F4A-0E313DDA3F6B}"/>
              </a:ext>
            </a:extLst>
          </p:cNvPr>
          <p:cNvSpPr>
            <a:spLocks noGrp="1" noChangeArrowheads="1"/>
          </p:cNvSpPr>
          <p:nvPr>
            <p:ph type="body" sz="half" idx="17"/>
          </p:nvPr>
        </p:nvSpPr>
        <p:spPr bwMode="auto">
          <a:xfrm>
            <a:off x="7852442" y="3421569"/>
            <a:ext cx="325281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(Scikit-learn)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 &amp; GitHub</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7" name="Picture 5" descr="Flask SVG and transparent PNG icons | TechIcons">
            <a:extLst>
              <a:ext uri="{FF2B5EF4-FFF2-40B4-BE49-F238E27FC236}">
                <a16:creationId xmlns:a16="http://schemas.microsoft.com/office/drawing/2014/main" id="{52D703A5-28EA-93F7-24C2-AC50C48A9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203" y="881743"/>
            <a:ext cx="1695989" cy="1695989"/>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react&quot; Icon - Download for free – Iconduck">
            <a:extLst>
              <a:ext uri="{FF2B5EF4-FFF2-40B4-BE49-F238E27FC236}">
                <a16:creationId xmlns:a16="http://schemas.microsoft.com/office/drawing/2014/main" id="{F78C3674-BE59-2CF8-DF81-40EDB984F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660" y="694282"/>
            <a:ext cx="2070909" cy="2070909"/>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ramer Motion. Everything for a new or existing React web build | TSH.io">
            <a:extLst>
              <a:ext uri="{FF2B5EF4-FFF2-40B4-BE49-F238E27FC236}">
                <a16:creationId xmlns:a16="http://schemas.microsoft.com/office/drawing/2014/main" id="{D3A58C09-E677-8422-A092-BA130687FC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7157" y="4800600"/>
            <a:ext cx="2450429" cy="165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539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EB29-52EF-FF25-6AD3-26409134C03B}"/>
              </a:ext>
            </a:extLst>
          </p:cNvPr>
          <p:cNvSpPr>
            <a:spLocks noGrp="1"/>
          </p:cNvSpPr>
          <p:nvPr>
            <p:ph type="title"/>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implementation</a:t>
            </a:r>
          </a:p>
        </p:txBody>
      </p:sp>
      <p:pic>
        <p:nvPicPr>
          <p:cNvPr id="5" name="Content Placeholder 4">
            <a:extLst>
              <a:ext uri="{FF2B5EF4-FFF2-40B4-BE49-F238E27FC236}">
                <a16:creationId xmlns:a16="http://schemas.microsoft.com/office/drawing/2014/main" id="{EF0A5132-F7E1-A34B-9426-14C2FB071731}"/>
              </a:ext>
            </a:extLst>
          </p:cNvPr>
          <p:cNvPicPr>
            <a:picLocks noGrp="1" noChangeAspect="1"/>
          </p:cNvPicPr>
          <p:nvPr>
            <p:ph idx="1"/>
          </p:nvPr>
        </p:nvPicPr>
        <p:blipFill>
          <a:blip r:embed="rId2"/>
          <a:stretch>
            <a:fillRect/>
          </a:stretch>
        </p:blipFill>
        <p:spPr>
          <a:xfrm>
            <a:off x="1687286" y="1706602"/>
            <a:ext cx="7780186" cy="4084598"/>
          </a:xfrm>
        </p:spPr>
      </p:pic>
    </p:spTree>
    <p:extLst>
      <p:ext uri="{BB962C8B-B14F-4D97-AF65-F5344CB8AC3E}">
        <p14:creationId xmlns:p14="http://schemas.microsoft.com/office/powerpoint/2010/main" val="351141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4B8C-2749-69A5-5342-73E9E3992FA2}"/>
              </a:ext>
            </a:extLst>
          </p:cNvPr>
          <p:cNvSpPr>
            <a:spLocks noGrp="1"/>
          </p:cNvSpPr>
          <p:nvPr>
            <p:ph type="title"/>
          </p:nvPr>
        </p:nvSpPr>
        <p:spPr>
          <a:xfrm>
            <a:off x="793070" y="-99939"/>
            <a:ext cx="9905998" cy="1478570"/>
          </a:xfrm>
        </p:spPr>
        <p:txBody>
          <a:bodyPr>
            <a:normAutofit/>
          </a:bodyPr>
          <a:lstStyle/>
          <a:p>
            <a:pPr algn="just"/>
            <a:r>
              <a:rPr lang="en-GB" sz="2400" dirty="0">
                <a:latin typeface="Times New Roman" panose="02020603050405020304" pitchFamily="18" charset="0"/>
                <a:cs typeface="Times New Roman" panose="02020603050405020304" pitchFamily="18" charset="0"/>
              </a:rPr>
              <a:t>ARCHITECTURE DIAGRAM</a:t>
            </a:r>
          </a:p>
        </p:txBody>
      </p:sp>
      <p:pic>
        <p:nvPicPr>
          <p:cNvPr id="4" name="Content Placeholder 3">
            <a:extLst>
              <a:ext uri="{FF2B5EF4-FFF2-40B4-BE49-F238E27FC236}">
                <a16:creationId xmlns:a16="http://schemas.microsoft.com/office/drawing/2014/main" id="{EDFE3A0C-8956-2AD1-753F-0B12CFA4CF4F}"/>
              </a:ext>
            </a:extLst>
          </p:cNvPr>
          <p:cNvPicPr>
            <a:picLocks noGrp="1" noChangeAspect="1"/>
          </p:cNvPicPr>
          <p:nvPr>
            <p:ph idx="1"/>
          </p:nvPr>
        </p:nvPicPr>
        <p:blipFill>
          <a:blip r:embed="rId2"/>
          <a:stretch>
            <a:fillRect/>
          </a:stretch>
        </p:blipFill>
        <p:spPr>
          <a:xfrm>
            <a:off x="1839686" y="1002914"/>
            <a:ext cx="7641771" cy="5670029"/>
          </a:xfrm>
          <a:prstGeom prst="rect">
            <a:avLst/>
          </a:prstGeom>
        </p:spPr>
      </p:pic>
    </p:spTree>
    <p:extLst>
      <p:ext uri="{BB962C8B-B14F-4D97-AF65-F5344CB8AC3E}">
        <p14:creationId xmlns:p14="http://schemas.microsoft.com/office/powerpoint/2010/main" val="128123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F555-39C3-B63C-8B30-C77031CECCD0}"/>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90032570-9331-D4E5-686B-DF89E9A237F2}"/>
              </a:ext>
            </a:extLst>
          </p:cNvPr>
          <p:cNvPicPr>
            <a:picLocks noGrp="1" noChangeAspect="1"/>
          </p:cNvPicPr>
          <p:nvPr>
            <p:ph idx="1"/>
          </p:nvPr>
        </p:nvPicPr>
        <p:blipFill>
          <a:blip r:embed="rId2"/>
          <a:stretch>
            <a:fillRect/>
          </a:stretch>
        </p:blipFill>
        <p:spPr>
          <a:xfrm>
            <a:off x="1839686" y="1786612"/>
            <a:ext cx="7627786" cy="4004588"/>
          </a:xfrm>
        </p:spPr>
      </p:pic>
    </p:spTree>
    <p:extLst>
      <p:ext uri="{BB962C8B-B14F-4D97-AF65-F5344CB8AC3E}">
        <p14:creationId xmlns:p14="http://schemas.microsoft.com/office/powerpoint/2010/main" val="134781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FE23-D725-3CC0-058F-AD293B263854}"/>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7229296-4017-DFD8-5B53-EEC4B3E938FF}"/>
              </a:ext>
            </a:extLst>
          </p:cNvPr>
          <p:cNvSpPr>
            <a:spLocks noGrp="1"/>
          </p:cNvSpPr>
          <p:nvPr>
            <p:ph idx="1"/>
          </p:nvPr>
        </p:nvSpPr>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Modern IT infrastructures are increasingly complex, making them vulnerable to unexpected failures caused by resource exhaustion, such as CPU and RAM overutilization. These failures can lead to significant downtime, performance degradation, and financial losses. Traditional monitoring systems often fail to predict such failures in advance, resulting in reactive troubleshooting rather than proactive prevention. This project addresses the issue by leveraging AI-driven predictive analytics to detect potential system failures before they occur. By </a:t>
            </a:r>
            <a:r>
              <a:rPr lang="en-GB" sz="1800" dirty="0" err="1">
                <a:latin typeface="Times New Roman" panose="02020603050405020304" pitchFamily="18" charset="0"/>
                <a:cs typeface="Times New Roman" panose="02020603050405020304" pitchFamily="18" charset="0"/>
              </a:rPr>
              <a:t>analyzing</a:t>
            </a:r>
            <a:r>
              <a:rPr lang="en-GB" sz="1800" dirty="0">
                <a:latin typeface="Times New Roman" panose="02020603050405020304" pitchFamily="18" charset="0"/>
                <a:cs typeface="Times New Roman" panose="02020603050405020304" pitchFamily="18" charset="0"/>
              </a:rPr>
              <a:t> historical data and real-time metrics, the model forecasts critical risk levels and failure types with high accuracy. The results are presented through an interactive dashboard, enabling IT teams to take timely preventive actions, optimize resource allocation, and enhance overall system reliability.</a:t>
            </a:r>
          </a:p>
        </p:txBody>
      </p:sp>
    </p:spTree>
    <p:extLst>
      <p:ext uri="{BB962C8B-B14F-4D97-AF65-F5344CB8AC3E}">
        <p14:creationId xmlns:p14="http://schemas.microsoft.com/office/powerpoint/2010/main" val="247385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6FCB-95B7-7690-A5C1-95B08DFD4553}"/>
              </a:ext>
            </a:extLst>
          </p:cNvPr>
          <p:cNvSpPr>
            <a:spLocks noGrp="1"/>
          </p:cNvSpPr>
          <p:nvPr>
            <p:ph type="title"/>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E64729CB-B324-579A-4834-1FCC5A9A664A}"/>
              </a:ext>
            </a:extLst>
          </p:cNvPr>
          <p:cNvSpPr>
            <a:spLocks noGrp="1"/>
          </p:cNvSpPr>
          <p:nvPr>
            <p:ph idx="1"/>
          </p:nvPr>
        </p:nvSpPr>
        <p:spPr>
          <a:xfrm>
            <a:off x="1141413" y="1879372"/>
            <a:ext cx="9905999" cy="4608513"/>
          </a:xfrm>
        </p:spPr>
        <p:txBody>
          <a:bodyPr>
            <a:noAutofit/>
          </a:bodyPr>
          <a:lstStyle/>
          <a:p>
            <a:pPr marL="0" indent="0" algn="just">
              <a:buNone/>
            </a:pPr>
            <a:r>
              <a:rPr lang="en-GB" sz="1800" dirty="0">
                <a:latin typeface="Times New Roman" panose="02020603050405020304" pitchFamily="18" charset="0"/>
                <a:cs typeface="Times New Roman" panose="02020603050405020304" pitchFamily="18" charset="0"/>
              </a:rPr>
              <a:t>In order to address the above problem faced in our laptops, we have developed an AI-driven predictive analytics system designed to detect and prevent IT infrastructure failures caused by resource exhaustion, such as CPU and RAM overutilization. Our approach involves training a machine learning model on historical system performance data to accurately forecast potential failures before they occur. By leveraging AI, we </a:t>
            </a:r>
            <a:r>
              <a:rPr lang="en-GB" sz="1800" dirty="0" err="1">
                <a:latin typeface="Times New Roman" panose="02020603050405020304" pitchFamily="18" charset="0"/>
                <a:cs typeface="Times New Roman" panose="02020603050405020304" pitchFamily="18" charset="0"/>
              </a:rPr>
              <a:t>analyze</a:t>
            </a:r>
            <a:r>
              <a:rPr lang="en-GB" sz="1800" dirty="0">
                <a:latin typeface="Times New Roman" panose="02020603050405020304" pitchFamily="18" charset="0"/>
                <a:cs typeface="Times New Roman" panose="02020603050405020304" pitchFamily="18" charset="0"/>
              </a:rPr>
              <a:t> patterns in system </a:t>
            </a:r>
            <a:r>
              <a:rPr lang="en-GB" sz="1800" dirty="0" err="1">
                <a:latin typeface="Times New Roman" panose="02020603050405020304" pitchFamily="18" charset="0"/>
                <a:cs typeface="Times New Roman" panose="02020603050405020304" pitchFamily="18" charset="0"/>
              </a:rPr>
              <a:t>behavior</a:t>
            </a:r>
            <a:r>
              <a:rPr lang="en-GB" sz="1800" dirty="0">
                <a:latin typeface="Times New Roman" panose="02020603050405020304" pitchFamily="18" charset="0"/>
                <a:cs typeface="Times New Roman" panose="02020603050405020304" pitchFamily="18" charset="0"/>
              </a:rPr>
              <a:t>, identify anomalies, and provide early warnings of critical failures. The results, including predicted risk levels and failure types, are presented through an interactive dashboard that offers real-time insights. This dashboard enables IT teams to take proactive measures, optimize resource allocation, and prevent downtime, ultimately enhancing system reliability and efficiency. Our solution bridges the gap between traditional reactive troubleshooting and modern AI-powered predictive maintenance, ensuring seamless and uninterrupted operations in complex IT environments.</a:t>
            </a:r>
          </a:p>
        </p:txBody>
      </p:sp>
    </p:spTree>
    <p:extLst>
      <p:ext uri="{BB962C8B-B14F-4D97-AF65-F5344CB8AC3E}">
        <p14:creationId xmlns:p14="http://schemas.microsoft.com/office/powerpoint/2010/main" val="204334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FD8B-EAFC-C34C-8D92-0A2E82C493E4}"/>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4910F8C2-753B-3803-FCD4-7363EB6B1C1A}"/>
              </a:ext>
            </a:extLst>
          </p:cNvPr>
          <p:cNvSpPr>
            <a:spLocks noGrp="1"/>
          </p:cNvSpPr>
          <p:nvPr>
            <p:ph idx="1"/>
          </p:nvPr>
        </p:nvSpPr>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Our AI-driven predictive analytics system offers several key advantages in IT infrastructure management. By proactively detecting potential failures before they occur, it minimizes downtime, reduces operational disruptions, and enhances overall system reliability. The use of machine learning enables accurate forecasting of resource exhaustion issues, allowing IT teams to take preventive measures rather than reacting to failures. The interactive dashboard provides real-time insights, making it easier to monitor system health and optimize resource allocation efficiently. Additionally, the automation of failure detection reduces the need for constant manual monitoring, improving productivity and cost-effectiveness. This solution ensures seamless operations, enhances decision-making, and strengthens the overall resilience of IT systems.</a:t>
            </a:r>
          </a:p>
        </p:txBody>
      </p:sp>
    </p:spTree>
    <p:extLst>
      <p:ext uri="{BB962C8B-B14F-4D97-AF65-F5344CB8AC3E}">
        <p14:creationId xmlns:p14="http://schemas.microsoft.com/office/powerpoint/2010/main" val="383444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2679-C4CD-D479-8101-EAED64BE5EA0}"/>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9EBF2C4B-703D-C648-D861-EA2792F5B503}"/>
              </a:ext>
            </a:extLst>
          </p:cNvPr>
          <p:cNvSpPr>
            <a:spLocks noGrp="1"/>
          </p:cNvSpPr>
          <p:nvPr>
            <p:ph idx="1"/>
          </p:nvPr>
        </p:nvSpPr>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While our AI-driven predictive analytics system offers numerous benefits, it also comes with certain challenges. One of the key disadvantages is the dependency on high-quality historical data for accurate predictions—poor or insufficient data can lead to unreliable results. Additionally, the system requires continuous model training and fine-tuning to adapt to changing infrastructure conditions, which can be resource-intensive. Implementing AI-based failure prediction also involves an initial investment in computational resources and integration with existing IT systems. Furthermore, false positives or inaccurate predictions may lead to unnecessary interventions, potentially disrupting operations. Lastly, organizations may require skilled personnel to interpret AI-driven insights and take appropriate actions, adding to the overall implementation complexity.</a:t>
            </a:r>
          </a:p>
        </p:txBody>
      </p:sp>
    </p:spTree>
    <p:extLst>
      <p:ext uri="{BB962C8B-B14F-4D97-AF65-F5344CB8AC3E}">
        <p14:creationId xmlns:p14="http://schemas.microsoft.com/office/powerpoint/2010/main" val="147143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D7BF-4F19-43FE-6D41-4A324F8D99A7}"/>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Problems Solved</a:t>
            </a:r>
          </a:p>
        </p:txBody>
      </p:sp>
      <p:sp>
        <p:nvSpPr>
          <p:cNvPr id="3" name="Content Placeholder 2">
            <a:extLst>
              <a:ext uri="{FF2B5EF4-FFF2-40B4-BE49-F238E27FC236}">
                <a16:creationId xmlns:a16="http://schemas.microsoft.com/office/drawing/2014/main" id="{01A61741-5BE2-91E5-7CFF-7A6D0CC30936}"/>
              </a:ext>
            </a:extLst>
          </p:cNvPr>
          <p:cNvSpPr>
            <a:spLocks noGrp="1"/>
          </p:cNvSpPr>
          <p:nvPr>
            <p:ph idx="1"/>
          </p:nvPr>
        </p:nvSpPr>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Our AI-driven predictive analytics system addresses several critical challenges in IT infrastructure management. It solves the problem of unexpected system failures caused by resource exhaustion, such as CPU and RAM overutilization, by providing early warnings and accurate failure predictions. Traditional monitoring tools often react to issues after they occur, leading to downtime and performance degradation; our solution shifts this approach to proactive failure prevention. By automating failure detection and risk assessment, it reduces the need for manual monitoring, optimizing resource allocation and improving operational efficiency. Additionally, the interactive dashboard provides real-time insights, enabling IT teams to make data-driven decisions, minimize disruptions, and enhance overall system reliability.</a:t>
            </a:r>
          </a:p>
        </p:txBody>
      </p:sp>
    </p:spTree>
    <p:extLst>
      <p:ext uri="{BB962C8B-B14F-4D97-AF65-F5344CB8AC3E}">
        <p14:creationId xmlns:p14="http://schemas.microsoft.com/office/powerpoint/2010/main" val="61940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06E0-3884-6925-C325-858BAB4AFAE1}"/>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Challenges faced</a:t>
            </a:r>
          </a:p>
        </p:txBody>
      </p:sp>
      <p:sp>
        <p:nvSpPr>
          <p:cNvPr id="3" name="Content Placeholder 2">
            <a:extLst>
              <a:ext uri="{FF2B5EF4-FFF2-40B4-BE49-F238E27FC236}">
                <a16:creationId xmlns:a16="http://schemas.microsoft.com/office/drawing/2014/main" id="{3FD669FC-CEC8-97F5-5781-611BA7A8D9A9}"/>
              </a:ext>
            </a:extLst>
          </p:cNvPr>
          <p:cNvSpPr>
            <a:spLocks noGrp="1"/>
          </p:cNvSpPr>
          <p:nvPr>
            <p:ph idx="1"/>
          </p:nvPr>
        </p:nvSpPr>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During the development of our AI-driven predictive analytics system, we encountered several challenges. One major hurdle was ensuring the availability and quality of historical system performance data, as inaccurate or incomplete data could lead to unreliable predictions. Fine-tuning the machine learning model to achieve high accuracy while minimizing false positives required extensive experimentation and optimization. Integrating the system with existing IT infrastructure posed compatibility challenges, requiring careful API development and seamless data flow management. Additionally, real-time processing of system metrics demanded efficient computational resource allocation to prevent performance bottlenecks. Another challenge was designing an intuitive and user-friendly dashboard that effectively visualizes complex predictive analytics for IT teams. Lastly, handling security concerns, such as protecting sensitive infrastructure data, was crucial to ensuring safe and reliable implementation.</a:t>
            </a:r>
          </a:p>
        </p:txBody>
      </p:sp>
    </p:spTree>
    <p:extLst>
      <p:ext uri="{BB962C8B-B14F-4D97-AF65-F5344CB8AC3E}">
        <p14:creationId xmlns:p14="http://schemas.microsoft.com/office/powerpoint/2010/main" val="63948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826D-1464-C703-B5BA-58D5C59E8417}"/>
              </a:ext>
            </a:extLst>
          </p:cNvPr>
          <p:cNvSpPr>
            <a:spLocks noGrp="1"/>
          </p:cNvSpPr>
          <p:nvPr>
            <p:ph type="title"/>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E20A78F1-2654-C98E-2B31-AA988470AC4B}"/>
              </a:ext>
            </a:extLst>
          </p:cNvPr>
          <p:cNvSpPr>
            <a:spLocks noGrp="1"/>
          </p:cNvSpPr>
          <p:nvPr>
            <p:ph idx="1"/>
          </p:nvPr>
        </p:nvSpPr>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The future scope of this project includes expanding its capabilities to predict a wider range of system failures using advanced AI models and deep learning techniques. Integrating real-time cloud monitoring with platforms like AWS, Azure, or Google Cloud can enhance scalability and adaptability for large-scale IT infrastructures. The system can be further improved by incorporating anomaly detection algorithms and self-learning mechanisms to continuously refine predictions. Additionally, implementing automated remediation actions based on predictions can help minimize downtime without human intervention. Enhancing the dashboard with more detailed analytics, visualizations, and alerting mechanisms will provide IT teams with deeper insights and proactive decision-making tools.</a:t>
            </a:r>
          </a:p>
        </p:txBody>
      </p:sp>
    </p:spTree>
    <p:extLst>
      <p:ext uri="{BB962C8B-B14F-4D97-AF65-F5344CB8AC3E}">
        <p14:creationId xmlns:p14="http://schemas.microsoft.com/office/powerpoint/2010/main" val="320946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A476-EAE1-B766-BB8E-CC45DBF341FB}"/>
              </a:ext>
            </a:extLst>
          </p:cNvPr>
          <p:cNvSpPr>
            <a:spLocks noGrp="1"/>
          </p:cNvSpPr>
          <p:nvPr>
            <p:ph type="title"/>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Target audience</a:t>
            </a:r>
          </a:p>
        </p:txBody>
      </p:sp>
      <p:sp>
        <p:nvSpPr>
          <p:cNvPr id="4" name="Rectangle 1">
            <a:extLst>
              <a:ext uri="{FF2B5EF4-FFF2-40B4-BE49-F238E27FC236}">
                <a16:creationId xmlns:a16="http://schemas.microsoft.com/office/drawing/2014/main" id="{CBD20271-BD39-2ECC-5D95-8FF442C2BB68}"/>
              </a:ext>
            </a:extLst>
          </p:cNvPr>
          <p:cNvSpPr>
            <a:spLocks noGrp="1" noChangeArrowheads="1"/>
          </p:cNvSpPr>
          <p:nvPr>
            <p:ph idx="1"/>
          </p:nvPr>
        </p:nvSpPr>
        <p:spPr bwMode="auto">
          <a:xfrm>
            <a:off x="1141412" y="2589183"/>
            <a:ext cx="46891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Infrastructure Teams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DevOps Engineers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Administrators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Service Providers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Centers &amp; Network Operations Teams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Enterprises Managing Large-Scale IT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&amp; ML Researchers in Predictive Analytics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 for Risk Mitigation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180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38</TotalTime>
  <Words>994</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Circuit</vt:lpstr>
      <vt:lpstr>KUBEAI</vt:lpstr>
      <vt:lpstr>Problem statement</vt:lpstr>
      <vt:lpstr>Solution</vt:lpstr>
      <vt:lpstr>Advantages</vt:lpstr>
      <vt:lpstr>Disadvantages</vt:lpstr>
      <vt:lpstr>Problems Solved</vt:lpstr>
      <vt:lpstr>Challenges faced</vt:lpstr>
      <vt:lpstr>Future scope</vt:lpstr>
      <vt:lpstr>Target audience</vt:lpstr>
      <vt:lpstr>TECHNOLOGIES USED</vt:lpstr>
      <vt:lpstr>implementation</vt:lpstr>
      <vt:lpstr>ARCHITECTURE DIAGRAM</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Prafull Mishra</dc:creator>
  <cp:lastModifiedBy>Prafull Mishra</cp:lastModifiedBy>
  <cp:revision>3</cp:revision>
  <dcterms:created xsi:type="dcterms:W3CDTF">2025-03-25T06:12:41Z</dcterms:created>
  <dcterms:modified xsi:type="dcterms:W3CDTF">2025-03-25T06:50:48Z</dcterms:modified>
</cp:coreProperties>
</file>