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66" r:id="rId4"/>
    <p:sldId id="273" r:id="rId5"/>
    <p:sldId id="272" r:id="rId6"/>
    <p:sldId id="261" r:id="rId7"/>
    <p:sldId id="274" r:id="rId8"/>
    <p:sldId id="262" r:id="rId9"/>
    <p:sldId id="263" r:id="rId10"/>
    <p:sldId id="264" r:id="rId11"/>
    <p:sldId id="270" r:id="rId12"/>
    <p:sldId id="271" r:id="rId13"/>
    <p:sldId id="265" r:id="rId14"/>
    <p:sldId id="267" r:id="rId15"/>
    <p:sldId id="268" r:id="rId16"/>
    <p:sldId id="257" r:id="rId17"/>
    <p:sldId id="25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C6515-B04F-4870-A413-60A5DEF6A36A}" v="2473" dt="2021-06-24T09:22:19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63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2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3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9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97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4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9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4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4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3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9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cs typeface="Calibri Light"/>
              </a:rPr>
              <a:t>Sistem Web PWA </a:t>
            </a:r>
            <a:r>
              <a:rPr lang="en-US" sz="5400" dirty="0" err="1">
                <a:cs typeface="Calibri Light"/>
              </a:rPr>
              <a:t>pentru</a:t>
            </a:r>
            <a:r>
              <a:rPr lang="en-US" sz="5400" dirty="0">
                <a:cs typeface="Calibri Light"/>
              </a:rPr>
              <a:t> </a:t>
            </a:r>
            <a:r>
              <a:rPr lang="en-US" sz="5400" dirty="0" err="1">
                <a:cs typeface="Calibri Light"/>
              </a:rPr>
              <a:t>managementul</a:t>
            </a:r>
            <a:r>
              <a:rPr lang="en-US" sz="5400" dirty="0">
                <a:cs typeface="Calibri Light"/>
              </a:rPr>
              <a:t> </a:t>
            </a:r>
            <a:r>
              <a:rPr lang="en-US" sz="5400" dirty="0" err="1">
                <a:cs typeface="Calibri Light"/>
              </a:rPr>
              <a:t>sarcinilor</a:t>
            </a:r>
            <a:r>
              <a:rPr lang="en-US" sz="5400" dirty="0">
                <a:cs typeface="Calibri Light"/>
              </a:rPr>
              <a:t> </a:t>
            </a:r>
            <a:r>
              <a:rPr lang="en-US" sz="5400" dirty="0" err="1">
                <a:cs typeface="Calibri Light"/>
              </a:rPr>
              <a:t>unei</a:t>
            </a:r>
            <a:r>
              <a:rPr lang="en-US" sz="5400" dirty="0">
                <a:cs typeface="Calibri Light"/>
              </a:rPr>
              <a:t> </a:t>
            </a:r>
            <a:r>
              <a:rPr lang="en-US" sz="5400" dirty="0" err="1">
                <a:cs typeface="Calibri Light"/>
              </a:rPr>
              <a:t>echipe</a:t>
            </a:r>
            <a:r>
              <a:rPr lang="en-US" sz="5400" dirty="0">
                <a:cs typeface="Calibri Light"/>
              </a:rPr>
              <a:t> via </a:t>
            </a:r>
            <a:r>
              <a:rPr lang="en-US" sz="5400" dirty="0" err="1">
                <a:cs typeface="Calibri Light"/>
              </a:rPr>
              <a:t>GraphQL</a:t>
            </a:r>
            <a:endParaRPr lang="en-US" sz="5400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err="1">
                <a:cs typeface="Calibri Light"/>
              </a:rPr>
              <a:t>Propusă</a:t>
            </a:r>
            <a:r>
              <a:rPr lang="en-US">
                <a:cs typeface="Calibri Light"/>
              </a:rPr>
              <a:t> de</a:t>
            </a:r>
            <a:r>
              <a:rPr lang="en-US">
                <a:ea typeface="+mj-lt"/>
                <a:cs typeface="+mj-lt"/>
              </a:rPr>
              <a:t>:</a:t>
            </a:r>
            <a:r>
              <a:rPr lang="en-US">
                <a:cs typeface="Calibri Light"/>
              </a:rPr>
              <a:t> Spanțu</a:t>
            </a:r>
            <a:r>
              <a:rPr lang="en-US" dirty="0">
                <a:cs typeface="Calibri Light"/>
              </a:rPr>
              <a:t> Theodor-</a:t>
            </a:r>
            <a:r>
              <a:rPr lang="en-US" err="1">
                <a:cs typeface="Calibri Light"/>
              </a:rPr>
              <a:t>iOan</a:t>
            </a:r>
            <a:endParaRPr lang="en-US">
              <a:cs typeface="Calibri Light"/>
            </a:endParaRPr>
          </a:p>
          <a:p>
            <a:r>
              <a:rPr lang="en-US">
                <a:cs typeface="Calibri Light"/>
              </a:rPr>
              <a:t>Sesiunea</a:t>
            </a:r>
            <a:r>
              <a:rPr lang="en-US">
                <a:ea typeface="+mj-lt"/>
                <a:cs typeface="+mj-lt"/>
              </a:rPr>
              <a:t>:</a:t>
            </a:r>
            <a:r>
              <a:rPr lang="en-US">
                <a:cs typeface="Calibri Light"/>
              </a:rPr>
              <a:t> iunie/Iulie, 2021</a:t>
            </a:r>
          </a:p>
          <a:p>
            <a:r>
              <a:rPr lang="en-US">
                <a:cs typeface="Calibri Light"/>
              </a:rPr>
              <a:t>Coordonator ștințific</a:t>
            </a:r>
            <a:r>
              <a:rPr lang="en-US">
                <a:ea typeface="+mj-lt"/>
                <a:cs typeface="+mj-lt"/>
              </a:rPr>
              <a:t>:</a:t>
            </a:r>
            <a:r>
              <a:rPr lang="en-US">
                <a:cs typeface="Calibri Light"/>
              </a:rPr>
              <a:t> buraga</a:t>
            </a:r>
            <a:r>
              <a:rPr lang="en-US" dirty="0">
                <a:cs typeface="Calibri Light"/>
              </a:rPr>
              <a:t> </a:t>
            </a:r>
            <a:r>
              <a:rPr lang="en-US" err="1">
                <a:cs typeface="Calibri Light"/>
              </a:rPr>
              <a:t>sabin-corneliu</a:t>
            </a:r>
            <a:endParaRPr lang="en-US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020A6-7A91-4CB7-A739-5900FE4535C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D3F9-9F6C-487B-AD39-5F0EC0F7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Ce </a:t>
            </a:r>
            <a:r>
              <a:rPr lang="en-US" dirty="0" err="1">
                <a:cs typeface="Calibri Light"/>
              </a:rPr>
              <a:t>aduce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în</a:t>
            </a:r>
            <a:r>
              <a:rPr lang="en-US" dirty="0">
                <a:cs typeface="Calibri Light"/>
              </a:rPr>
              <a:t> plus </a:t>
            </a:r>
            <a:r>
              <a:rPr lang="en-US" dirty="0" err="1">
                <a:cs typeface="Calibri Light"/>
              </a:rPr>
              <a:t>față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competitorii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săi</a:t>
            </a:r>
            <a:r>
              <a:rPr lang="en-US" dirty="0">
                <a:cs typeface="Calibri Ligh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EC0FA-D255-4B4E-BDC1-FC234EE45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3000" dirty="0" err="1">
                <a:cs typeface="Calibri"/>
              </a:rPr>
              <a:t>Funcționalitate</a:t>
            </a:r>
            <a:r>
              <a:rPr lang="en-US" sz="3000" dirty="0">
                <a:cs typeface="Calibri"/>
              </a:rPr>
              <a:t> offline </a:t>
            </a:r>
            <a:r>
              <a:rPr lang="en-US" sz="3000" dirty="0" err="1">
                <a:cs typeface="Calibri"/>
              </a:rPr>
              <a:t>fără</a:t>
            </a:r>
            <a:r>
              <a:rPr lang="en-US" sz="3000" dirty="0">
                <a:cs typeface="Calibri"/>
              </a:rPr>
              <a:t> a fi </a:t>
            </a:r>
            <a:r>
              <a:rPr lang="en-US" sz="3000" dirty="0" err="1">
                <a:cs typeface="Calibri"/>
              </a:rPr>
              <a:t>nevoit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să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descarci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aplicația</a:t>
            </a:r>
            <a:r>
              <a:rPr lang="en-US" sz="3000" dirty="0">
                <a:cs typeface="Calibri"/>
              </a:rPr>
              <a:t>.</a:t>
            </a:r>
          </a:p>
          <a:p>
            <a:endParaRPr lang="en-US" sz="3000" dirty="0">
              <a:cs typeface="Calibri"/>
            </a:endParaRPr>
          </a:p>
          <a:p>
            <a:r>
              <a:rPr lang="en-US" sz="3000" dirty="0" err="1">
                <a:cs typeface="Calibri"/>
              </a:rPr>
              <a:t>Spațiul</a:t>
            </a:r>
            <a:r>
              <a:rPr lang="en-US" sz="3000" dirty="0">
                <a:cs typeface="Calibri"/>
              </a:rPr>
              <a:t> de </a:t>
            </a:r>
            <a:r>
              <a:rPr lang="en-US" sz="3000" dirty="0" err="1">
                <a:cs typeface="Calibri"/>
              </a:rPr>
              <a:t>stocare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ocupat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este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considerabil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mai</a:t>
            </a:r>
            <a:r>
              <a:rPr lang="en-US" sz="3000" dirty="0">
                <a:cs typeface="Calibri"/>
              </a:rPr>
              <a:t> mic.</a:t>
            </a:r>
          </a:p>
          <a:p>
            <a:endParaRPr lang="en-US" sz="3000" dirty="0">
              <a:cs typeface="Calibri"/>
            </a:endParaRPr>
          </a:p>
          <a:p>
            <a:r>
              <a:rPr lang="en-US" sz="3000" dirty="0" err="1">
                <a:cs typeface="Calibri"/>
              </a:rPr>
              <a:t>Structura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puțin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 smtClean="0">
                <a:cs typeface="Calibri"/>
              </a:rPr>
              <a:t>schimbată</a:t>
            </a:r>
            <a:r>
              <a:rPr lang="ro-RO" sz="3000" dirty="0" smtClean="0">
                <a:cs typeface="Calibri"/>
              </a:rPr>
              <a:t> a tablelor</a:t>
            </a:r>
            <a:r>
              <a:rPr lang="en-US" sz="3000" dirty="0" smtClean="0">
                <a:cs typeface="Calibri"/>
              </a:rPr>
              <a:t>.</a:t>
            </a:r>
            <a:endParaRPr lang="en-US" sz="3000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753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Ce </a:t>
            </a:r>
            <a:r>
              <a:rPr lang="en-US" dirty="0" err="1">
                <a:cs typeface="Calibri Light"/>
              </a:rPr>
              <a:t>aduce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în</a:t>
            </a:r>
            <a:r>
              <a:rPr lang="en-US" dirty="0">
                <a:cs typeface="Calibri Light"/>
              </a:rPr>
              <a:t> plus </a:t>
            </a:r>
            <a:r>
              <a:rPr lang="en-US" dirty="0" err="1">
                <a:cs typeface="Calibri Light"/>
              </a:rPr>
              <a:t>față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competitorii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săi</a:t>
            </a:r>
            <a:r>
              <a:rPr lang="en-US" dirty="0">
                <a:cs typeface="Calibri Light"/>
              </a:rPr>
              <a:t>?</a:t>
            </a:r>
            <a:endParaRPr lang="en-US" dirty="0"/>
          </a:p>
        </p:txBody>
      </p:sp>
      <p:pic>
        <p:nvPicPr>
          <p:cNvPr id="3" name="Content Placeholder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21" y="2346385"/>
            <a:ext cx="9098917" cy="317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Ce </a:t>
            </a:r>
            <a:r>
              <a:rPr lang="en-US" dirty="0" err="1">
                <a:cs typeface="Calibri Light"/>
              </a:rPr>
              <a:t>aduce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în</a:t>
            </a:r>
            <a:r>
              <a:rPr lang="en-US" dirty="0">
                <a:cs typeface="Calibri Light"/>
              </a:rPr>
              <a:t> plus </a:t>
            </a:r>
            <a:r>
              <a:rPr lang="en-US" dirty="0" err="1">
                <a:cs typeface="Calibri Light"/>
              </a:rPr>
              <a:t>față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competitorii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săi</a:t>
            </a:r>
            <a:r>
              <a:rPr lang="en-US" dirty="0">
                <a:cs typeface="Calibri Light"/>
              </a:rPr>
              <a:t>?</a:t>
            </a:r>
            <a:endParaRPr lang="en-US" dirty="0"/>
          </a:p>
        </p:txBody>
      </p:sp>
      <p:pic>
        <p:nvPicPr>
          <p:cNvPr id="3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135" y="2062860"/>
            <a:ext cx="6692690" cy="39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115-446B-4F65-8E81-DDBD76A2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Tehnologii folosite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08FB2-106B-40D0-B9BF-765B70B0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React</a:t>
            </a:r>
          </a:p>
          <a:p>
            <a:r>
              <a:rPr lang="en-US" sz="3200" dirty="0">
                <a:ea typeface="+mn-lt"/>
                <a:cs typeface="+mn-lt"/>
              </a:rPr>
              <a:t>Node.js</a:t>
            </a:r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Express</a:t>
            </a:r>
          </a:p>
          <a:p>
            <a:r>
              <a:rPr lang="en-US" sz="3200" dirty="0" err="1">
                <a:cs typeface="Calibri"/>
              </a:rPr>
              <a:t>GraphQL</a:t>
            </a:r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114698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115-446B-4F65-8E81-DDBD76A2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Tehnologii folosite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08FB2-106B-40D0-B9BF-765B70B0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3200">
                <a:cs typeface="Calibri"/>
              </a:rPr>
              <a:t>React</a:t>
            </a:r>
            <a:endParaRPr lang="en-US" sz="3200" dirty="0">
              <a:cs typeface="Calibri"/>
            </a:endParaRPr>
          </a:p>
          <a:p>
            <a:r>
              <a:rPr lang="en-US" sz="32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Node.js</a:t>
            </a:r>
            <a:endParaRPr lang="en-US" sz="320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r>
              <a:rPr lang="en-US" sz="3200">
                <a:solidFill>
                  <a:schemeClr val="bg1">
                    <a:lumMod val="85000"/>
                  </a:schemeClr>
                </a:solidFill>
                <a:cs typeface="Calibri"/>
              </a:rPr>
              <a:t>Express</a:t>
            </a:r>
          </a:p>
          <a:p>
            <a:r>
              <a:rPr lang="en-US" sz="3200">
                <a:solidFill>
                  <a:schemeClr val="bg1">
                    <a:lumMod val="85000"/>
                  </a:schemeClr>
                </a:solidFill>
                <a:cs typeface="Calibri"/>
              </a:rPr>
              <a:t>GraphQL</a:t>
            </a:r>
          </a:p>
          <a:p>
            <a:r>
              <a:rPr lang="en-US" sz="3200">
                <a:solidFill>
                  <a:schemeClr val="bg1">
                    <a:lumMod val="85000"/>
                  </a:schemeClr>
                </a:solidFill>
                <a:cs typeface="Calibri"/>
              </a:rPr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13851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115-446B-4F65-8E81-DDBD76A2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Tehnologii folosite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08FB2-106B-40D0-B9BF-765B70B0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3200">
                <a:solidFill>
                  <a:schemeClr val="bg1">
                    <a:lumMod val="85000"/>
                  </a:schemeClr>
                </a:solidFill>
                <a:cs typeface="Calibri"/>
              </a:rPr>
              <a:t>React</a:t>
            </a:r>
            <a:endParaRPr lang="en-US" sz="3200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r>
              <a:rPr lang="en-US" sz="32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Node.js</a:t>
            </a:r>
            <a:endParaRPr lang="en-US" sz="320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r>
              <a:rPr lang="en-US" sz="3200">
                <a:solidFill>
                  <a:schemeClr val="bg1">
                    <a:lumMod val="85000"/>
                  </a:schemeClr>
                </a:solidFill>
                <a:cs typeface="Calibri"/>
              </a:rPr>
              <a:t>Express</a:t>
            </a:r>
          </a:p>
          <a:p>
            <a:r>
              <a:rPr lang="en-US" sz="3200">
                <a:solidFill>
                  <a:schemeClr val="tx1"/>
                </a:solidFill>
                <a:cs typeface="Calibri"/>
              </a:rPr>
              <a:t>GraphQL</a:t>
            </a:r>
          </a:p>
          <a:p>
            <a:r>
              <a:rPr lang="en-US" sz="3200">
                <a:solidFill>
                  <a:schemeClr val="bg1">
                    <a:lumMod val="85000"/>
                  </a:schemeClr>
                </a:solidFill>
                <a:cs typeface="Calibri"/>
              </a:rPr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2162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3225-E0A3-458F-8ACE-0228945E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Demonstrație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717B-75A0-4064-A36A-85039A2CF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21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808C-EDCF-4D5C-99DD-21D00CEA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Direcții de viitor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BC99-C3F0-4B6B-A3EA-1DD5D7972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/>
          </a:bodyPr>
          <a:lstStyle/>
          <a:p>
            <a:r>
              <a:rPr lang="ro" sz="3000" dirty="0">
                <a:ea typeface="+mn-lt"/>
                <a:cs typeface="+mn-lt"/>
              </a:rPr>
              <a:t>Implementarea de statistici pentru a putea vizualiza dacă abordarea aleasă pentru dezvoltarea unui anumit proiect este optimă.</a:t>
            </a:r>
            <a:endParaRPr lang="en-US" sz="3000" dirty="0">
              <a:cs typeface="Calibri" panose="020F0502020204030204"/>
            </a:endParaRPr>
          </a:p>
          <a:p>
            <a:endParaRPr lang="ro" sz="3000" dirty="0">
              <a:ea typeface="+mn-lt"/>
              <a:cs typeface="+mn-lt"/>
            </a:endParaRPr>
          </a:p>
          <a:p>
            <a:r>
              <a:rPr lang="ro" sz="3000" dirty="0">
                <a:ea typeface="+mn-lt"/>
                <a:cs typeface="+mn-lt"/>
              </a:rPr>
              <a:t>Implementarea posibilității de a viziona sarcinile într-o manieră orientată mai mult în jurul intervalelor de timp.</a:t>
            </a:r>
            <a:endParaRPr lang="ro" sz="3000" dirty="0">
              <a:cs typeface="Calibri"/>
            </a:endParaRPr>
          </a:p>
          <a:p>
            <a:endParaRPr lang="ro" sz="3000" dirty="0">
              <a:cs typeface="Calibri"/>
            </a:endParaRPr>
          </a:p>
          <a:p>
            <a:pPr>
              <a:buFont typeface="Calibri"/>
              <a:buChar char=" "/>
            </a:pPr>
            <a:r>
              <a:rPr lang="ro" sz="3000" dirty="0">
                <a:ea typeface="+mn-lt"/>
                <a:cs typeface="+mn-lt"/>
              </a:rPr>
              <a:t>Implementarea listelor de verificare la nivelul sarcinilor. Folosite pentru a împarți sarcina în mai multe partiții.</a:t>
            </a:r>
            <a:endParaRPr lang="ro" dirty="0"/>
          </a:p>
          <a:p>
            <a:pPr marL="0" indent="0">
              <a:buNone/>
            </a:pPr>
            <a:endParaRPr lang="ro" sz="30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810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115-446B-4F65-8E81-DDBD76A2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Concluzii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08FB2-106B-40D0-B9BF-765B70B0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ro" sz="3200" dirty="0">
                <a:ea typeface="+mn-lt"/>
                <a:cs typeface="+mn-lt"/>
              </a:rPr>
              <a:t>Aplicația permite utilizatorilor săi să administreze sarcinile unei echipe într-un mod interactiv și ușor de înțeles.</a:t>
            </a:r>
          </a:p>
          <a:p>
            <a:endParaRPr lang="ro" sz="3200" dirty="0">
              <a:ea typeface="+mn-lt"/>
              <a:cs typeface="+mn-lt"/>
            </a:endParaRPr>
          </a:p>
          <a:p>
            <a:r>
              <a:rPr lang="ro" sz="3200" dirty="0">
                <a:ea typeface="+mn-lt"/>
                <a:cs typeface="+mn-lt"/>
              </a:rPr>
              <a:t>Aplicația încearcă pe cât posibil să însumeze toate calitățile competitorilor săi.</a:t>
            </a:r>
            <a:endParaRPr lang="ro" sz="3200" dirty="0">
              <a:cs typeface="Calibri"/>
            </a:endParaRPr>
          </a:p>
          <a:p>
            <a:endParaRPr lang="ro" sz="3200" dirty="0">
              <a:ea typeface="+mn-lt"/>
              <a:cs typeface="+mn-lt"/>
            </a:endParaRPr>
          </a:p>
          <a:p>
            <a:r>
              <a:rPr lang="ro" sz="3200" dirty="0">
                <a:ea typeface="+mn-lt"/>
                <a:cs typeface="+mn-lt"/>
              </a:rPr>
              <a:t> În plus aceasta reușește să aducă funcționalitate nouă produselor deja existente.</a:t>
            </a:r>
            <a:endParaRPr lang="ro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436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5638-AE9E-43A1-BFFB-F2FE2C58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Cuprins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2720A-EC94-4B02-A6D8-47F406FC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Ce face </a:t>
            </a:r>
            <a:r>
              <a:rPr lang="en-US" dirty="0" err="1">
                <a:cs typeface="Calibri"/>
              </a:rPr>
              <a:t>aplicația</a:t>
            </a:r>
            <a:r>
              <a:rPr lang="en-US" dirty="0" smtClean="0">
                <a:cs typeface="Calibri"/>
              </a:rPr>
              <a:t>?</a:t>
            </a:r>
            <a:endParaRPr lang="ro-RO" dirty="0" smtClean="0">
              <a:cs typeface="Calibri"/>
            </a:endParaRPr>
          </a:p>
          <a:p>
            <a:r>
              <a:rPr lang="ro-RO" dirty="0" smtClean="0">
                <a:cs typeface="Calibri"/>
              </a:rPr>
              <a:t>Competitorii aplicației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Ce </a:t>
            </a:r>
            <a:r>
              <a:rPr lang="en-US" dirty="0" err="1">
                <a:cs typeface="Calibri"/>
              </a:rPr>
              <a:t>aduce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plus </a:t>
            </a:r>
            <a:r>
              <a:rPr lang="en-US" dirty="0" err="1">
                <a:cs typeface="Calibri"/>
              </a:rPr>
              <a:t>față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competitorii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săi</a:t>
            </a:r>
            <a:r>
              <a:rPr lang="en-US" dirty="0">
                <a:cs typeface="Calibri"/>
              </a:rPr>
              <a:t>?</a:t>
            </a:r>
          </a:p>
          <a:p>
            <a:r>
              <a:rPr lang="en-US" dirty="0" err="1">
                <a:ea typeface="+mn-lt"/>
                <a:cs typeface="+mn-lt"/>
              </a:rPr>
              <a:t>Tehnologii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folosite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Demonstrație</a:t>
            </a:r>
            <a:endParaRPr lang="en-US" dirty="0"/>
          </a:p>
          <a:p>
            <a:r>
              <a:rPr lang="en-US" dirty="0" err="1">
                <a:cs typeface="Calibri"/>
              </a:rPr>
              <a:t>Direcții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viitor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Concluzii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904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AF61-7D4A-4587-BB37-DF7FAA6A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Ce face aplicația?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0FBE-A8BB-4475-B9F2-0E153213E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2800" dirty="0" err="1">
                <a:cs typeface="Calibri"/>
              </a:rPr>
              <a:t>Aplicația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este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smtClean="0">
                <a:cs typeface="Calibri"/>
              </a:rPr>
              <a:t>g</a:t>
            </a:r>
            <a:r>
              <a:rPr lang="ro-RO" sz="2800" dirty="0" smtClean="0">
                <a:cs typeface="Calibri"/>
              </a:rPr>
              <a:t>â</a:t>
            </a:r>
            <a:r>
              <a:rPr lang="en-US" sz="2800" dirty="0" err="1" smtClean="0">
                <a:cs typeface="Calibri"/>
              </a:rPr>
              <a:t>ndită</a:t>
            </a:r>
            <a:r>
              <a:rPr lang="en-US" sz="2800" dirty="0" smtClean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pentru</a:t>
            </a:r>
            <a:r>
              <a:rPr lang="en-US" sz="2800" dirty="0">
                <a:cs typeface="Calibri"/>
              </a:rPr>
              <a:t> a </a:t>
            </a:r>
            <a:r>
              <a:rPr lang="en-US" sz="2800" dirty="0" err="1">
                <a:cs typeface="Calibri"/>
              </a:rPr>
              <a:t>facilita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administrarea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sarcinilor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unei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echipe</a:t>
            </a:r>
            <a:r>
              <a:rPr lang="en-US" sz="2800" dirty="0">
                <a:cs typeface="Calibri"/>
              </a:rPr>
              <a:t>.</a:t>
            </a:r>
          </a:p>
          <a:p>
            <a:endParaRPr lang="en-US" sz="2600" dirty="0">
              <a:cs typeface="Calibri"/>
            </a:endParaRPr>
          </a:p>
          <a:p>
            <a:r>
              <a:rPr lang="ro-RO" sz="2600" dirty="0" smtClean="0">
                <a:cs typeface="Calibri"/>
              </a:rPr>
              <a:t>Acest</a:t>
            </a:r>
            <a:r>
              <a:rPr lang="en-US" sz="2600" dirty="0" smtClean="0">
                <a:cs typeface="Calibri"/>
              </a:rPr>
              <a:t> </a:t>
            </a:r>
            <a:r>
              <a:rPr lang="en-US" sz="2600" dirty="0" err="1">
                <a:cs typeface="Calibri"/>
              </a:rPr>
              <a:t>lucru</a:t>
            </a:r>
            <a:r>
              <a:rPr lang="en-US" sz="2600" dirty="0">
                <a:cs typeface="Calibri"/>
              </a:rPr>
              <a:t> </a:t>
            </a:r>
            <a:r>
              <a:rPr lang="ro-RO" sz="2600" dirty="0" smtClean="0">
                <a:cs typeface="Calibri"/>
              </a:rPr>
              <a:t>este realizat </a:t>
            </a:r>
            <a:r>
              <a:rPr lang="en-US" sz="2600" dirty="0" err="1" smtClean="0">
                <a:cs typeface="Calibri"/>
              </a:rPr>
              <a:t>oferind</a:t>
            </a:r>
            <a:r>
              <a:rPr lang="en-US" sz="2600" dirty="0" smtClean="0">
                <a:cs typeface="Calibri"/>
              </a:rPr>
              <a:t> </a:t>
            </a:r>
            <a:r>
              <a:rPr lang="en-US" sz="2600" dirty="0" err="1">
                <a:cs typeface="Calibri"/>
              </a:rPr>
              <a:t>funcționalitate</a:t>
            </a:r>
            <a:r>
              <a:rPr lang="en-US" sz="2600" dirty="0">
                <a:cs typeface="Calibri"/>
              </a:rPr>
              <a:t> </a:t>
            </a:r>
            <a:r>
              <a:rPr lang="en-US" sz="2600" dirty="0" err="1">
                <a:cs typeface="Calibri"/>
              </a:rPr>
              <a:t>utilizatorilor</a:t>
            </a:r>
            <a:r>
              <a:rPr lang="en-US" sz="2600" dirty="0">
                <a:cs typeface="Calibri"/>
              </a:rPr>
              <a:t> </a:t>
            </a:r>
            <a:r>
              <a:rPr lang="en-US" sz="2600" dirty="0" err="1">
                <a:cs typeface="Calibri"/>
              </a:rPr>
              <a:t>pentru</a:t>
            </a:r>
            <a:r>
              <a:rPr lang="en-US" sz="2600" dirty="0">
                <a:cs typeface="Calibri"/>
              </a:rPr>
              <a:t> </a:t>
            </a:r>
            <a:r>
              <a:rPr lang="en-US" sz="2600" dirty="0" err="1" smtClean="0">
                <a:cs typeface="Calibri"/>
              </a:rPr>
              <a:t>urm</a:t>
            </a:r>
            <a:r>
              <a:rPr lang="ro-RO" sz="2600" dirty="0" smtClean="0">
                <a:cs typeface="Calibri"/>
              </a:rPr>
              <a:t>ă</a:t>
            </a:r>
            <a:r>
              <a:rPr lang="en-US" sz="2600" dirty="0" err="1" smtClean="0">
                <a:cs typeface="Calibri"/>
              </a:rPr>
              <a:t>toarele</a:t>
            </a:r>
            <a:r>
              <a:rPr lang="en-US" sz="2600" dirty="0" smtClean="0">
                <a:cs typeface="Calibri"/>
              </a:rPr>
              <a:t> </a:t>
            </a:r>
            <a:r>
              <a:rPr lang="en-US" sz="2600" dirty="0" err="1">
                <a:cs typeface="Calibri"/>
              </a:rPr>
              <a:t>operații</a:t>
            </a:r>
            <a:r>
              <a:rPr lang="en-US" sz="2600" dirty="0">
                <a:cs typeface="Calibri"/>
              </a:rPr>
              <a:t> </a:t>
            </a:r>
            <a:r>
              <a:rPr lang="en-US" sz="2600" dirty="0" err="1">
                <a:cs typeface="Calibri"/>
              </a:rPr>
              <a:t>și</a:t>
            </a:r>
            <a:r>
              <a:rPr lang="en-US" sz="2600" dirty="0">
                <a:cs typeface="Calibri"/>
              </a:rPr>
              <a:t> nu </a:t>
            </a:r>
            <a:r>
              <a:rPr lang="en-US" sz="2600" dirty="0" err="1">
                <a:cs typeface="Calibri"/>
              </a:rPr>
              <a:t>numai</a:t>
            </a:r>
            <a:r>
              <a:rPr lang="en-US" sz="2600" dirty="0">
                <a:ea typeface="+mn-lt"/>
                <a:cs typeface="+mn-lt"/>
              </a:rPr>
              <a:t>:</a:t>
            </a:r>
            <a:endParaRPr lang="en-US" dirty="0"/>
          </a:p>
          <a:p>
            <a:pPr marL="932180" lvl="4">
              <a:buFont typeface="Arial"/>
              <a:buChar char="•"/>
            </a:pPr>
            <a:r>
              <a:rPr lang="en-US" sz="2200" dirty="0" err="1">
                <a:cs typeface="Calibri"/>
              </a:rPr>
              <a:t>Crearea</a:t>
            </a:r>
            <a:r>
              <a:rPr lang="en-US" sz="2200" dirty="0">
                <a:cs typeface="Calibri"/>
              </a:rPr>
              <a:t> de </a:t>
            </a:r>
            <a:r>
              <a:rPr lang="en-US" sz="2200" dirty="0" err="1">
                <a:cs typeface="Calibri"/>
              </a:rPr>
              <a:t>noi</a:t>
            </a:r>
            <a:r>
              <a:rPr lang="en-US" sz="2200" dirty="0">
                <a:cs typeface="Calibri"/>
              </a:rPr>
              <a:t> table </a:t>
            </a:r>
            <a:r>
              <a:rPr lang="en-US" sz="2200" dirty="0" err="1">
                <a:cs typeface="Calibri"/>
              </a:rPr>
              <a:t>pe</a:t>
            </a:r>
            <a:r>
              <a:rPr lang="en-US" sz="2200" dirty="0">
                <a:cs typeface="Calibri"/>
              </a:rPr>
              <a:t> care </a:t>
            </a:r>
            <a:r>
              <a:rPr lang="en-US" sz="2200" dirty="0" err="1">
                <a:cs typeface="Calibri"/>
              </a:rPr>
              <a:t>să</a:t>
            </a:r>
            <a:r>
              <a:rPr lang="en-US" sz="2200" dirty="0">
                <a:cs typeface="Calibri"/>
              </a:rPr>
              <a:t> </a:t>
            </a:r>
            <a:r>
              <a:rPr lang="ro-RO" sz="2200" smtClean="0">
                <a:cs typeface="Calibri"/>
              </a:rPr>
              <a:t>expună</a:t>
            </a:r>
            <a:r>
              <a:rPr lang="en-US" sz="2200" smtClean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sarcinile</a:t>
            </a:r>
            <a:r>
              <a:rPr lang="en-US" sz="2200" dirty="0">
                <a:cs typeface="Calibri"/>
              </a:rPr>
              <a:t>.</a:t>
            </a:r>
          </a:p>
          <a:p>
            <a:pPr marL="932180" lvl="4">
              <a:buFont typeface="Arial" panose="020F0502020204030204" pitchFamily="34" charset="0"/>
              <a:buChar char="•"/>
            </a:pPr>
            <a:r>
              <a:rPr lang="en-US" sz="2200" dirty="0" err="1">
                <a:cs typeface="Calibri"/>
              </a:rPr>
              <a:t>Asignarea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sarcinilor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între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membrii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echipei</a:t>
            </a:r>
            <a:r>
              <a:rPr lang="en-US" sz="2200" dirty="0">
                <a:cs typeface="Calibri"/>
              </a:rPr>
              <a:t>.</a:t>
            </a:r>
          </a:p>
          <a:p>
            <a:pPr marL="932180" lvl="4">
              <a:buFont typeface="Arial" panose="020F0502020204030204" pitchFamily="34" charset="0"/>
              <a:buChar char="•"/>
            </a:pPr>
            <a:r>
              <a:rPr lang="en-US" sz="2200" dirty="0" err="1">
                <a:cs typeface="Calibri"/>
              </a:rPr>
              <a:t>Schimbarea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stării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în</a:t>
            </a:r>
            <a:r>
              <a:rPr lang="en-US" sz="2200" dirty="0">
                <a:cs typeface="Calibri"/>
              </a:rPr>
              <a:t> care se </a:t>
            </a:r>
            <a:r>
              <a:rPr lang="en-US" sz="2200" dirty="0" err="1">
                <a:cs typeface="Calibri"/>
              </a:rPr>
              <a:t>află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sarcinile</a:t>
            </a:r>
            <a:r>
              <a:rPr lang="en-US" sz="2200" dirty="0">
                <a:cs typeface="Calibri"/>
              </a:rPr>
              <a:t>.</a:t>
            </a:r>
          </a:p>
          <a:p>
            <a:pPr marL="0" indent="0">
              <a:buNone/>
            </a:pPr>
            <a:endParaRPr lang="en-US" sz="2800" dirty="0">
              <a:cs typeface="Calibri"/>
            </a:endParaRPr>
          </a:p>
          <a:p>
            <a:pPr marL="0" indent="0">
              <a:buNone/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98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AF61-7D4A-4587-BB37-DF7FAA6A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cs typeface="Calibri Light"/>
              </a:rPr>
              <a:t>Competitorii aplicației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31" y="4097311"/>
            <a:ext cx="2628743" cy="1030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90" y="2491325"/>
            <a:ext cx="2617365" cy="732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89" y="3673929"/>
            <a:ext cx="2133424" cy="2133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46" y="2101744"/>
            <a:ext cx="3367584" cy="18709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008" y="1235317"/>
            <a:ext cx="5154685" cy="34364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274" y="4337108"/>
            <a:ext cx="3672151" cy="80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Ce </a:t>
            </a:r>
            <a:r>
              <a:rPr lang="en-US" dirty="0" err="1">
                <a:cs typeface="Calibri Light"/>
              </a:rPr>
              <a:t>aduce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în</a:t>
            </a:r>
            <a:r>
              <a:rPr lang="en-US" dirty="0">
                <a:cs typeface="Calibri Light"/>
              </a:rPr>
              <a:t> plus </a:t>
            </a:r>
            <a:r>
              <a:rPr lang="en-US" dirty="0" err="1">
                <a:cs typeface="Calibri Light"/>
              </a:rPr>
              <a:t>față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competitorii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săi</a:t>
            </a:r>
            <a:r>
              <a:rPr lang="en-US" dirty="0">
                <a:cs typeface="Calibri Light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D3F9-9F6C-487B-AD39-5F0EC0F7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Ce </a:t>
            </a:r>
            <a:r>
              <a:rPr lang="en-US" dirty="0" err="1">
                <a:cs typeface="Calibri Light"/>
              </a:rPr>
              <a:t>aduce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în</a:t>
            </a:r>
            <a:r>
              <a:rPr lang="en-US" dirty="0">
                <a:cs typeface="Calibri Light"/>
              </a:rPr>
              <a:t> plus </a:t>
            </a:r>
            <a:r>
              <a:rPr lang="en-US" dirty="0" err="1">
                <a:cs typeface="Calibri Light"/>
              </a:rPr>
              <a:t>față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competitorii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săi</a:t>
            </a:r>
            <a:r>
              <a:rPr lang="en-US" dirty="0">
                <a:cs typeface="Calibri Ligh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EC0FA-D255-4B4E-BDC1-FC234EE45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3000" dirty="0" err="1">
                <a:cs typeface="Calibri"/>
              </a:rPr>
              <a:t>Funcționalitate</a:t>
            </a:r>
            <a:r>
              <a:rPr lang="en-US" sz="3000" dirty="0">
                <a:cs typeface="Calibri"/>
              </a:rPr>
              <a:t> offline </a:t>
            </a:r>
            <a:r>
              <a:rPr lang="en-US" sz="3000" dirty="0" err="1">
                <a:cs typeface="Calibri"/>
              </a:rPr>
              <a:t>fără</a:t>
            </a:r>
            <a:r>
              <a:rPr lang="en-US" sz="3000" dirty="0">
                <a:cs typeface="Calibri"/>
              </a:rPr>
              <a:t> a fi </a:t>
            </a:r>
            <a:r>
              <a:rPr lang="en-US" sz="3000" dirty="0" err="1">
                <a:cs typeface="Calibri"/>
              </a:rPr>
              <a:t>nevoit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să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descarci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aplicația</a:t>
            </a:r>
            <a:r>
              <a:rPr lang="en-US" sz="3000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7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Ce </a:t>
            </a:r>
            <a:r>
              <a:rPr lang="en-US" dirty="0" err="1">
                <a:cs typeface="Calibri Light"/>
              </a:rPr>
              <a:t>aduce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în</a:t>
            </a:r>
            <a:r>
              <a:rPr lang="en-US" dirty="0">
                <a:cs typeface="Calibri Light"/>
              </a:rPr>
              <a:t> plus </a:t>
            </a:r>
            <a:r>
              <a:rPr lang="en-US" dirty="0" err="1">
                <a:cs typeface="Calibri Light"/>
              </a:rPr>
              <a:t>față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competitorii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săi</a:t>
            </a:r>
            <a:r>
              <a:rPr lang="en-US" dirty="0">
                <a:cs typeface="Calibri Light"/>
              </a:rPr>
              <a:t>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349147"/>
              </p:ext>
            </p:extLst>
          </p:nvPr>
        </p:nvGraphicFramePr>
        <p:xfrm>
          <a:off x="1096963" y="2262860"/>
          <a:ext cx="10058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848">
                  <a:extLst>
                    <a:ext uri="{9D8B030D-6E8A-4147-A177-3AD203B41FA5}">
                      <a16:colId xmlns:a16="http://schemas.microsoft.com/office/drawing/2014/main" val="3648945938"/>
                    </a:ext>
                  </a:extLst>
                </a:gridCol>
                <a:gridCol w="1241571">
                  <a:extLst>
                    <a:ext uri="{9D8B030D-6E8A-4147-A177-3AD203B41FA5}">
                      <a16:colId xmlns:a16="http://schemas.microsoft.com/office/drawing/2014/main" val="1720043299"/>
                    </a:ext>
                  </a:extLst>
                </a:gridCol>
                <a:gridCol w="1501629">
                  <a:extLst>
                    <a:ext uri="{9D8B030D-6E8A-4147-A177-3AD203B41FA5}">
                      <a16:colId xmlns:a16="http://schemas.microsoft.com/office/drawing/2014/main" val="1765482912"/>
                    </a:ext>
                  </a:extLst>
                </a:gridCol>
                <a:gridCol w="1366608">
                  <a:extLst>
                    <a:ext uri="{9D8B030D-6E8A-4147-A177-3AD203B41FA5}">
                      <a16:colId xmlns:a16="http://schemas.microsoft.com/office/drawing/2014/main" val="301063028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07376828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83314789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830849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 smtClean="0"/>
                        <a:t>Trello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Monday.com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 smtClean="0"/>
                        <a:t>ClickUp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 smtClean="0"/>
                        <a:t>Todoist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 smtClean="0"/>
                        <a:t>Workzone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 smtClean="0"/>
                        <a:t>Jira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1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Site web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1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Aplicație nativă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293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96964" y="3900881"/>
            <a:ext cx="10058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Site web</a:t>
            </a:r>
            <a:r>
              <a:rPr lang="ro-RO" sz="2400" dirty="0" smtClean="0"/>
              <a:t> – nu oferă funcționalitate fără conexiune la internet</a:t>
            </a:r>
          </a:p>
          <a:p>
            <a:r>
              <a:rPr lang="ro-RO" sz="2400" b="1" dirty="0" smtClean="0"/>
              <a:t>Aplicație nativă</a:t>
            </a:r>
            <a:r>
              <a:rPr lang="ro-RO" sz="2400" dirty="0" smtClean="0"/>
              <a:t> – oferă funcționalitate fără conexiune la internet, necesită a fi descărcată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64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D3F9-9F6C-487B-AD39-5F0EC0F7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Ce aduce în plus față de competitorii săi?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EC0FA-D255-4B4E-BDC1-FC234EE45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3000" dirty="0" err="1">
                <a:cs typeface="Calibri"/>
              </a:rPr>
              <a:t>Funcționalitate</a:t>
            </a:r>
            <a:r>
              <a:rPr lang="en-US" sz="3000" dirty="0">
                <a:cs typeface="Calibri"/>
              </a:rPr>
              <a:t> offline </a:t>
            </a:r>
            <a:r>
              <a:rPr lang="en-US" sz="3000" dirty="0" err="1">
                <a:cs typeface="Calibri"/>
              </a:rPr>
              <a:t>fără</a:t>
            </a:r>
            <a:r>
              <a:rPr lang="en-US" sz="3000" dirty="0">
                <a:cs typeface="Calibri"/>
              </a:rPr>
              <a:t> a fi </a:t>
            </a:r>
            <a:r>
              <a:rPr lang="en-US" sz="3000" dirty="0" err="1">
                <a:cs typeface="Calibri"/>
              </a:rPr>
              <a:t>nevoit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să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descarci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aplicația</a:t>
            </a:r>
            <a:r>
              <a:rPr lang="en-US" sz="3000" dirty="0">
                <a:cs typeface="Calibri"/>
              </a:rPr>
              <a:t>.</a:t>
            </a:r>
          </a:p>
          <a:p>
            <a:endParaRPr lang="en-US" sz="3000" dirty="0">
              <a:cs typeface="Calibri"/>
            </a:endParaRPr>
          </a:p>
          <a:p>
            <a:r>
              <a:rPr lang="en-US" sz="3000" dirty="0" err="1">
                <a:cs typeface="Calibri"/>
              </a:rPr>
              <a:t>Spațiul</a:t>
            </a:r>
            <a:r>
              <a:rPr lang="en-US" sz="3000" dirty="0">
                <a:cs typeface="Calibri"/>
              </a:rPr>
              <a:t> de </a:t>
            </a:r>
            <a:r>
              <a:rPr lang="en-US" sz="3000" dirty="0" err="1">
                <a:cs typeface="Calibri"/>
              </a:rPr>
              <a:t>stocare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ocupat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este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considerabil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mai</a:t>
            </a:r>
            <a:r>
              <a:rPr lang="en-US" sz="3000" dirty="0">
                <a:cs typeface="Calibri"/>
              </a:rPr>
              <a:t> mic.</a:t>
            </a:r>
          </a:p>
          <a:p>
            <a:endParaRPr lang="en-US" sz="3000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513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54AC-629C-4A70-A9A1-2B984C38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Ce aduce în plus față de competitorii săi?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3E13E-B2FC-4CC1-931F-7653EC8BD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"/>
              </a:rPr>
              <a:t>Aplicația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propusă</a:t>
            </a:r>
            <a:endParaRPr lang="en-US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B46EC-5F25-4095-9A00-B6FA79A82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"/>
              </a:rPr>
              <a:t>Unul</a:t>
            </a:r>
            <a:r>
              <a:rPr lang="en-US" dirty="0">
                <a:cs typeface="Calibri"/>
              </a:rPr>
              <a:t> din </a:t>
            </a:r>
            <a:r>
              <a:rPr lang="en-US" dirty="0" err="1">
                <a:cs typeface="Calibri"/>
              </a:rPr>
              <a:t>competitorii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săi</a:t>
            </a:r>
            <a:endParaRPr lang="en-US" dirty="0">
              <a:cs typeface="Calibri"/>
            </a:endParaRPr>
          </a:p>
        </p:txBody>
      </p:sp>
      <p:pic>
        <p:nvPicPr>
          <p:cNvPr id="13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FF6D7D1-FCDE-49E4-A1B3-ACA7331583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37976" y="2882511"/>
            <a:ext cx="2856367" cy="2631883"/>
          </a:xfrm>
        </p:spPr>
      </p:pic>
      <p:pic>
        <p:nvPicPr>
          <p:cNvPr id="19" name="Picture 1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93B498A-6880-426E-BFF6-EE28D50CE1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03923" y="2882511"/>
            <a:ext cx="2765754" cy="2494454"/>
          </a:xfrm>
        </p:spPr>
      </p:pic>
    </p:spTree>
    <p:extLst>
      <p:ext uri="{BB962C8B-B14F-4D97-AF65-F5344CB8AC3E}">
        <p14:creationId xmlns:p14="http://schemas.microsoft.com/office/powerpoint/2010/main" val="185885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</TotalTime>
  <Words>336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Sistem Web PWA pentru managementul sarcinilor unei echipe via GraphQL</vt:lpstr>
      <vt:lpstr>Cuprins</vt:lpstr>
      <vt:lpstr>Ce face aplicația?</vt:lpstr>
      <vt:lpstr>Competitorii aplicației</vt:lpstr>
      <vt:lpstr>Ce aduce în plus față de competitorii săi?</vt:lpstr>
      <vt:lpstr>Ce aduce în plus față de competitorii săi?</vt:lpstr>
      <vt:lpstr>Ce aduce în plus față de competitorii săi?</vt:lpstr>
      <vt:lpstr>Ce aduce în plus față de competitorii săi?</vt:lpstr>
      <vt:lpstr>Ce aduce în plus față de competitorii săi?</vt:lpstr>
      <vt:lpstr>Ce aduce în plus față de competitorii săi?</vt:lpstr>
      <vt:lpstr>Ce aduce în plus față de competitorii săi?</vt:lpstr>
      <vt:lpstr>Ce aduce în plus față de competitorii săi?</vt:lpstr>
      <vt:lpstr>Tehnologii folosite</vt:lpstr>
      <vt:lpstr>Tehnologii folosite</vt:lpstr>
      <vt:lpstr>Tehnologii folosite</vt:lpstr>
      <vt:lpstr>Demonstrație</vt:lpstr>
      <vt:lpstr>Direcții de viitor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Teo</cp:lastModifiedBy>
  <cp:revision>359</cp:revision>
  <dcterms:created xsi:type="dcterms:W3CDTF">2021-06-23T21:11:58Z</dcterms:created>
  <dcterms:modified xsi:type="dcterms:W3CDTF">2021-06-30T19:37:26Z</dcterms:modified>
</cp:coreProperties>
</file>