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1" r:id="rId15"/>
    <p:sldId id="273" r:id="rId16"/>
    <p:sldId id="272" r:id="rId17"/>
    <p:sldId id="274" r:id="rId18"/>
    <p:sldId id="276" r:id="rId19"/>
    <p:sldId id="275" r:id="rId20"/>
    <p:sldId id="277" r:id="rId21"/>
    <p:sldId id="279" r:id="rId22"/>
    <p:sldId id="278" r:id="rId23"/>
    <p:sldId id="280" r:id="rId24"/>
    <p:sldId id="282" r:id="rId25"/>
    <p:sldId id="283" r:id="rId26"/>
    <p:sldId id="284" r:id="rId27"/>
    <p:sldId id="285" r:id="rId28"/>
    <p:sldId id="286" r:id="rId29"/>
    <p:sldId id="270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33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rdaRus/WithoutWebpack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github.com/SpardaRus/WithoutWebpack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Изучаем </a:t>
            </a:r>
            <a:r>
              <a:rPr lang="en-US" dirty="0" err="1" smtClean="0"/>
              <a:t>Webpack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07427"/>
            <a:ext cx="4418012" cy="4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Package-</a:t>
            </a:r>
            <a:r>
              <a:rPr lang="en-US" dirty="0" err="1" smtClean="0"/>
              <a:t>lock.json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554737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0A304A"/>
                </a:solidFill>
              </a:rPr>
              <a:t>package-</a:t>
            </a:r>
            <a:r>
              <a:rPr lang="en-US" sz="2400" u="sng" dirty="0" err="1" smtClean="0">
                <a:solidFill>
                  <a:srgbClr val="0A304A"/>
                </a:solidFill>
              </a:rPr>
              <a:t>lock.json</a:t>
            </a:r>
            <a:r>
              <a:rPr lang="en-US" sz="2000" dirty="0" smtClean="0">
                <a:solidFill>
                  <a:srgbClr val="0A304A"/>
                </a:solidFill>
              </a:rPr>
              <a:t> - </a:t>
            </a:r>
            <a:r>
              <a:rPr lang="ru-RU" sz="2000" dirty="0">
                <a:solidFill>
                  <a:srgbClr val="0A304A"/>
                </a:solidFill>
              </a:rPr>
              <a:t>файл </a:t>
            </a:r>
            <a:r>
              <a:rPr lang="ru-RU" sz="2000" dirty="0" smtClean="0">
                <a:solidFill>
                  <a:srgbClr val="0A304A"/>
                </a:solidFill>
              </a:rPr>
              <a:t>описывает точное дерево зависимостей.</a:t>
            </a:r>
          </a:p>
          <a:p>
            <a:endParaRPr lang="ru-RU" sz="2000" dirty="0">
              <a:solidFill>
                <a:srgbClr val="0A304A"/>
              </a:solidFill>
            </a:endParaRPr>
          </a:p>
          <a:p>
            <a:r>
              <a:rPr lang="ru-RU" sz="2000" dirty="0" smtClean="0">
                <a:solidFill>
                  <a:srgbClr val="0A304A"/>
                </a:solidFill>
              </a:rPr>
              <a:t>В </a:t>
            </a:r>
            <a:r>
              <a:rPr lang="en-US" sz="2000" dirty="0" err="1" smtClean="0">
                <a:solidFill>
                  <a:srgbClr val="0A304A"/>
                </a:solidFill>
              </a:rPr>
              <a:t>package.json</a:t>
            </a:r>
            <a:r>
              <a:rPr lang="en-US" sz="2000" dirty="0" smtClean="0">
                <a:solidFill>
                  <a:srgbClr val="0A304A"/>
                </a:solidFill>
              </a:rPr>
              <a:t> – </a:t>
            </a:r>
            <a:r>
              <a:rPr lang="ru-RU" sz="2000" dirty="0" smtClean="0">
                <a:solidFill>
                  <a:srgbClr val="0A304A"/>
                </a:solidFill>
              </a:rPr>
              <a:t>можно указывать не точные версии 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rgbClr val="0A304A"/>
                </a:solidFill>
              </a:rPr>
              <a:t>~version</a:t>
            </a:r>
            <a:r>
              <a:rPr lang="ru-RU" sz="2000" dirty="0" smtClean="0">
                <a:solidFill>
                  <a:srgbClr val="0A304A"/>
                </a:solidFill>
              </a:rPr>
              <a:t> Приблизительно </a:t>
            </a:r>
            <a:r>
              <a:rPr lang="ru-RU" sz="2000" dirty="0">
                <a:solidFill>
                  <a:srgbClr val="0A304A"/>
                </a:solidFill>
              </a:rPr>
              <a:t>эквивалентна </a:t>
            </a:r>
            <a:r>
              <a:rPr lang="ru-RU" sz="2000" dirty="0" smtClean="0">
                <a:solidFill>
                  <a:srgbClr val="0A304A"/>
                </a:solidFill>
              </a:rPr>
              <a:t>версии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rgbClr val="0A304A"/>
                </a:solidFill>
              </a:rPr>
              <a:t>^version</a:t>
            </a:r>
            <a:r>
              <a:rPr lang="ru-RU" sz="2000" dirty="0" smtClean="0">
                <a:solidFill>
                  <a:srgbClr val="0A304A"/>
                </a:solidFill>
              </a:rPr>
              <a:t> Совместимо </a:t>
            </a:r>
            <a:r>
              <a:rPr lang="ru-RU" sz="2000" dirty="0">
                <a:solidFill>
                  <a:srgbClr val="0A304A"/>
                </a:solidFill>
              </a:rPr>
              <a:t>с версией" </a:t>
            </a:r>
            <a:endParaRPr lang="ru-RU" sz="2000" dirty="0" smtClean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rgbClr val="0A304A"/>
                </a:solidFill>
              </a:rPr>
              <a:t>version</a:t>
            </a:r>
            <a:r>
              <a:rPr lang="en-US" sz="2000" dirty="0" smtClean="0">
                <a:solidFill>
                  <a:srgbClr val="0A304A"/>
                </a:solidFill>
              </a:rPr>
              <a:t> </a:t>
            </a:r>
            <a:r>
              <a:rPr lang="ru-RU" sz="2000" dirty="0">
                <a:solidFill>
                  <a:srgbClr val="0A304A"/>
                </a:solidFill>
              </a:rPr>
              <a:t>должна точно соответствовать версии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u="sng" dirty="0">
                <a:solidFill>
                  <a:srgbClr val="0A304A"/>
                </a:solidFill>
              </a:rPr>
              <a:t>&gt;</a:t>
            </a:r>
            <a:r>
              <a:rPr lang="en-US" sz="2000" u="sng" dirty="0">
                <a:solidFill>
                  <a:srgbClr val="0A304A"/>
                </a:solidFill>
              </a:rPr>
              <a:t>version</a:t>
            </a:r>
            <a:r>
              <a:rPr lang="en-US" sz="2000" dirty="0">
                <a:solidFill>
                  <a:srgbClr val="0A304A"/>
                </a:solidFill>
              </a:rPr>
              <a:t> </a:t>
            </a:r>
            <a:r>
              <a:rPr lang="ru-RU" sz="2000" dirty="0">
                <a:solidFill>
                  <a:srgbClr val="0A304A"/>
                </a:solidFill>
              </a:rPr>
              <a:t>должна быть больше версии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u="sng" dirty="0">
                <a:solidFill>
                  <a:srgbClr val="0A304A"/>
                </a:solidFill>
              </a:rPr>
              <a:t>&gt;=</a:t>
            </a:r>
            <a:r>
              <a:rPr lang="en-US" sz="2000" u="sng" dirty="0">
                <a:solidFill>
                  <a:srgbClr val="0A304A"/>
                </a:solidFill>
              </a:rPr>
              <a:t>version </a:t>
            </a:r>
            <a:r>
              <a:rPr lang="ru-RU" sz="2000" dirty="0">
                <a:solidFill>
                  <a:srgbClr val="0A304A"/>
                </a:solidFill>
              </a:rPr>
              <a:t>т.д</a:t>
            </a:r>
            <a:r>
              <a:rPr lang="ru-RU" sz="2000" dirty="0" smtClean="0">
                <a:solidFill>
                  <a:srgbClr val="0A304A"/>
                </a:solidFill>
              </a:rPr>
              <a:t>.</a:t>
            </a:r>
            <a:endParaRPr lang="en-US" sz="2400" u="sng" dirty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4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node_modules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1947333"/>
          </a:xfrm>
        </p:spPr>
        <p:txBody>
          <a:bodyPr/>
          <a:lstStyle/>
          <a:p>
            <a:r>
              <a:rPr lang="ru-RU" sz="2400" dirty="0">
                <a:solidFill>
                  <a:srgbClr val="0A304A"/>
                </a:solidFill>
              </a:rPr>
              <a:t>В эту папку скачиваются необходимые зависимости для </a:t>
            </a:r>
            <a:r>
              <a:rPr lang="ru-RU" sz="2400" dirty="0" smtClean="0">
                <a:solidFill>
                  <a:srgbClr val="0A304A"/>
                </a:solidFill>
              </a:rPr>
              <a:t>проекта.</a:t>
            </a:r>
            <a:endParaRPr lang="ru-RU" sz="2400" dirty="0">
              <a:solidFill>
                <a:srgbClr val="0A304A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580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webpack.config.js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8673545" cy="77838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A304A"/>
                </a:solidFill>
              </a:rPr>
              <a:t>webpack.config.js – </a:t>
            </a:r>
            <a:r>
              <a:rPr lang="ru-RU" sz="2400" dirty="0" smtClean="0">
                <a:solidFill>
                  <a:srgbClr val="0A304A"/>
                </a:solidFill>
              </a:rPr>
              <a:t>файл конфигурации </a:t>
            </a:r>
            <a:r>
              <a:rPr lang="en-US" sz="2400" dirty="0" err="1" smtClean="0">
                <a:solidFill>
                  <a:srgbClr val="0A304A"/>
                </a:solidFill>
              </a:rPr>
              <a:t>webpack</a:t>
            </a:r>
            <a:r>
              <a:rPr lang="en-US" sz="2400" dirty="0" smtClean="0">
                <a:solidFill>
                  <a:srgbClr val="0A304A"/>
                </a:solidFill>
              </a:rPr>
              <a:t/>
            </a:r>
            <a:br>
              <a:rPr lang="en-US" sz="2400" dirty="0" smtClean="0">
                <a:solidFill>
                  <a:srgbClr val="0A304A"/>
                </a:solidFill>
              </a:rPr>
            </a:br>
            <a:endParaRPr lang="en-US" sz="2400" dirty="0" smtClean="0">
              <a:solidFill>
                <a:srgbClr val="0A304A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8129" y="2728388"/>
            <a:ext cx="11910951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nodejs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module.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nodejs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production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optimization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'bundle.js'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42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Устанавливаем 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369732" cy="44478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A304A"/>
                </a:solidFill>
              </a:rPr>
              <a:t>“</a:t>
            </a:r>
            <a:r>
              <a:rPr lang="en-US" sz="2400" dirty="0" err="1" smtClean="0">
                <a:solidFill>
                  <a:srgbClr val="0A304A"/>
                </a:solidFill>
              </a:rPr>
              <a:t>npm</a:t>
            </a:r>
            <a:r>
              <a:rPr lang="en-US" sz="2400" dirty="0" smtClean="0">
                <a:solidFill>
                  <a:srgbClr val="0A304A"/>
                </a:solidFill>
              </a:rPr>
              <a:t> </a:t>
            </a:r>
            <a:r>
              <a:rPr lang="en-US" sz="2400" dirty="0" err="1">
                <a:solidFill>
                  <a:srgbClr val="0A304A"/>
                </a:solidFill>
              </a:rPr>
              <a:t>i</a:t>
            </a:r>
            <a:r>
              <a:rPr lang="en-US" sz="2400" dirty="0">
                <a:solidFill>
                  <a:srgbClr val="0A304A"/>
                </a:solidFill>
              </a:rPr>
              <a:t> -S </a:t>
            </a:r>
            <a:r>
              <a:rPr lang="en-US" sz="2400" dirty="0" err="1" smtClean="0">
                <a:solidFill>
                  <a:srgbClr val="0A304A"/>
                </a:solidFill>
              </a:rPr>
              <a:t>jquery</a:t>
            </a:r>
            <a:r>
              <a:rPr lang="en-US" sz="2400" dirty="0" smtClean="0">
                <a:solidFill>
                  <a:srgbClr val="0A304A"/>
                </a:solidFill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0A304A"/>
                </a:solidFill>
              </a:rPr>
              <a:t>npm</a:t>
            </a:r>
            <a:r>
              <a:rPr lang="en-US" sz="2400" u="sng" dirty="0">
                <a:solidFill>
                  <a:srgbClr val="0A304A"/>
                </a:solidFill>
              </a:rPr>
              <a:t> </a:t>
            </a:r>
            <a:r>
              <a:rPr lang="en-US" sz="2400" u="sng" dirty="0" smtClean="0">
                <a:solidFill>
                  <a:srgbClr val="0A304A"/>
                </a:solidFill>
              </a:rPr>
              <a:t>install = </a:t>
            </a:r>
            <a:r>
              <a:rPr lang="en-US" sz="2400" u="sng" dirty="0" err="1" smtClean="0">
                <a:solidFill>
                  <a:srgbClr val="0A304A"/>
                </a:solidFill>
              </a:rPr>
              <a:t>npm</a:t>
            </a:r>
            <a:r>
              <a:rPr lang="en-US" sz="2400" u="sng" dirty="0" smtClean="0">
                <a:solidFill>
                  <a:srgbClr val="0A304A"/>
                </a:solidFill>
              </a:rPr>
              <a:t> </a:t>
            </a:r>
            <a:r>
              <a:rPr lang="en-US" sz="2400" u="sng" dirty="0" err="1" smtClean="0">
                <a:solidFill>
                  <a:srgbClr val="0A304A"/>
                </a:solidFill>
              </a:rPr>
              <a:t>i</a:t>
            </a:r>
            <a:endParaRPr lang="ru-RU" sz="24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u="sng" dirty="0">
                <a:solidFill>
                  <a:srgbClr val="0A304A"/>
                </a:solidFill>
              </a:rPr>
              <a:t>Флаг </a:t>
            </a:r>
            <a:r>
              <a:rPr lang="ru-RU" sz="2400" u="sng" dirty="0" smtClean="0">
                <a:solidFill>
                  <a:srgbClr val="0A304A"/>
                </a:solidFill>
              </a:rPr>
              <a:t>-</a:t>
            </a:r>
            <a:r>
              <a:rPr lang="en-US" sz="2400" u="sng" dirty="0" smtClean="0">
                <a:solidFill>
                  <a:srgbClr val="0A304A"/>
                </a:solidFill>
              </a:rPr>
              <a:t>S</a:t>
            </a:r>
            <a:r>
              <a:rPr lang="ru-RU" sz="2400" dirty="0" smtClean="0">
                <a:solidFill>
                  <a:srgbClr val="0A304A"/>
                </a:solidFill>
              </a:rPr>
              <a:t> </a:t>
            </a:r>
            <a:r>
              <a:rPr lang="en-US" sz="2400" dirty="0">
                <a:solidFill>
                  <a:srgbClr val="0A304A"/>
                </a:solidFill>
              </a:rPr>
              <a:t>- </a:t>
            </a:r>
            <a:r>
              <a:rPr lang="ru-RU" sz="2400" dirty="0">
                <a:solidFill>
                  <a:srgbClr val="0A304A"/>
                </a:solidFill>
              </a:rPr>
              <a:t>указывает что добавляется зависимость которая войдет в финальный продукт. Пакет будет установлен локально, в папку </a:t>
            </a:r>
            <a:r>
              <a:rPr lang="ru-RU" sz="2400" dirty="0" err="1">
                <a:solidFill>
                  <a:srgbClr val="0A304A"/>
                </a:solidFill>
              </a:rPr>
              <a:t>node_modules</a:t>
            </a:r>
            <a:r>
              <a:rPr lang="ru-RU" sz="2400" dirty="0">
                <a:solidFill>
                  <a:srgbClr val="0A304A"/>
                </a:solidFill>
              </a:rPr>
              <a:t>, и будет добавлена запись в поле </a:t>
            </a:r>
            <a:r>
              <a:rPr lang="ru-RU" sz="2400" dirty="0" err="1">
                <a:solidFill>
                  <a:srgbClr val="0A304A"/>
                </a:solidFill>
              </a:rPr>
              <a:t>dependencies</a:t>
            </a:r>
            <a:r>
              <a:rPr lang="ru-RU" sz="2400" dirty="0">
                <a:solidFill>
                  <a:srgbClr val="0A304A"/>
                </a:solidFill>
              </a:rPr>
              <a:t> в </a:t>
            </a:r>
            <a:r>
              <a:rPr lang="ru-RU" sz="2400" dirty="0" err="1">
                <a:solidFill>
                  <a:srgbClr val="0A304A"/>
                </a:solidFill>
              </a:rPr>
              <a:t>package.json</a:t>
            </a:r>
            <a:r>
              <a:rPr lang="ru-RU" sz="2400" dirty="0">
                <a:solidFill>
                  <a:srgbClr val="0A304A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1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Модернизируем скрипты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369732" cy="444785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0A304A"/>
                </a:solidFill>
              </a:rPr>
              <a:t>В </a:t>
            </a:r>
            <a:r>
              <a:rPr lang="en-US" sz="2400" dirty="0" smtClean="0">
                <a:solidFill>
                  <a:srgbClr val="0A304A"/>
                </a:solidFill>
              </a:rPr>
              <a:t>index.js </a:t>
            </a:r>
            <a:r>
              <a:rPr lang="ru-RU" sz="2400" dirty="0" smtClean="0">
                <a:solidFill>
                  <a:srgbClr val="0A304A"/>
                </a:solidFill>
              </a:rPr>
              <a:t>указываем</a:t>
            </a:r>
            <a:r>
              <a:rPr lang="en-US" sz="2400" dirty="0" smtClean="0">
                <a:solidFill>
                  <a:srgbClr val="0A304A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0A304A"/>
                </a:solidFill>
              </a:rPr>
              <a:t>import </a:t>
            </a:r>
            <a:r>
              <a:rPr lang="en-US" sz="2400" u="sng" dirty="0">
                <a:solidFill>
                  <a:srgbClr val="0A304A"/>
                </a:solidFill>
              </a:rPr>
              <a:t>* as $ from </a:t>
            </a:r>
            <a:r>
              <a:rPr lang="en-US" sz="2400" u="sng" dirty="0" smtClean="0">
                <a:solidFill>
                  <a:srgbClr val="0A304A"/>
                </a:solidFill>
              </a:rPr>
              <a:t>'</a:t>
            </a:r>
            <a:r>
              <a:rPr lang="en-US" sz="2400" u="sng" dirty="0" err="1" smtClean="0">
                <a:solidFill>
                  <a:srgbClr val="0A304A"/>
                </a:solidFill>
              </a:rPr>
              <a:t>jquery</a:t>
            </a:r>
            <a:r>
              <a:rPr lang="en-US" sz="2400" u="sng" dirty="0" smtClean="0">
                <a:solidFill>
                  <a:srgbClr val="0A304A"/>
                </a:solidFill>
              </a:rPr>
              <a:t>‘</a:t>
            </a:r>
            <a:br>
              <a:rPr lang="en-US" sz="2400" u="sng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>Для импорта </a:t>
            </a:r>
            <a:r>
              <a:rPr lang="en-US" sz="2400" dirty="0" err="1" smtClean="0">
                <a:solidFill>
                  <a:srgbClr val="0A304A"/>
                </a:solidFill>
              </a:rPr>
              <a:t>jquery</a:t>
            </a:r>
            <a:endParaRPr lang="en-US" sz="2400" dirty="0" smtClean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A304A"/>
                </a:solidFill>
              </a:rPr>
              <a:t>import * as </a:t>
            </a:r>
            <a:r>
              <a:rPr lang="en-US" sz="2400" u="sng" dirty="0" err="1">
                <a:solidFill>
                  <a:srgbClr val="0A304A"/>
                </a:solidFill>
              </a:rPr>
              <a:t>dateUtils</a:t>
            </a:r>
            <a:r>
              <a:rPr lang="en-US" sz="2400" u="sng" dirty="0">
                <a:solidFill>
                  <a:srgbClr val="0A304A"/>
                </a:solidFill>
              </a:rPr>
              <a:t> from './</a:t>
            </a:r>
            <a:r>
              <a:rPr lang="en-US" sz="2400" u="sng" dirty="0" err="1" smtClean="0">
                <a:solidFill>
                  <a:srgbClr val="0A304A"/>
                </a:solidFill>
              </a:rPr>
              <a:t>dateUtils</a:t>
            </a:r>
            <a:r>
              <a:rPr lang="en-US" sz="2400" u="sng" dirty="0" smtClean="0">
                <a:solidFill>
                  <a:srgbClr val="0A304A"/>
                </a:solidFill>
              </a:rPr>
              <a:t>‘</a:t>
            </a:r>
            <a:br>
              <a:rPr lang="en-US" sz="2400" u="sng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>Для импорта функции из другого скрипта</a:t>
            </a:r>
          </a:p>
          <a:p>
            <a:r>
              <a:rPr lang="ru-RU" sz="2400" dirty="0" smtClean="0">
                <a:solidFill>
                  <a:srgbClr val="0A304A"/>
                </a:solidFill>
              </a:rPr>
              <a:t>В</a:t>
            </a:r>
            <a:r>
              <a:rPr lang="en-US" sz="2400" u="sng" dirty="0">
                <a:solidFill>
                  <a:srgbClr val="0A304A"/>
                </a:solidFill>
              </a:rPr>
              <a:t> dateUtils</a:t>
            </a:r>
            <a:r>
              <a:rPr lang="en-US" sz="2400" dirty="0" smtClean="0">
                <a:solidFill>
                  <a:srgbClr val="0A304A"/>
                </a:solidFill>
              </a:rPr>
              <a:t>.js </a:t>
            </a:r>
            <a:r>
              <a:rPr lang="ru-RU" sz="2400" dirty="0">
                <a:solidFill>
                  <a:srgbClr val="0A304A"/>
                </a:solidFill>
              </a:rPr>
              <a:t>указываем</a:t>
            </a:r>
            <a:r>
              <a:rPr lang="en-US" sz="2400" dirty="0">
                <a:solidFill>
                  <a:srgbClr val="0A304A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A304A"/>
                </a:solidFill>
              </a:rPr>
              <a:t>export function </a:t>
            </a:r>
            <a:r>
              <a:rPr lang="en-US" sz="2400" u="sng" dirty="0" err="1">
                <a:solidFill>
                  <a:srgbClr val="0A304A"/>
                </a:solidFill>
              </a:rPr>
              <a:t>getCurrentDate</a:t>
            </a:r>
            <a:r>
              <a:rPr lang="en-US" sz="2400" u="sng" dirty="0" smtClean="0">
                <a:solidFill>
                  <a:srgbClr val="0A304A"/>
                </a:solidFill>
              </a:rPr>
              <a:t>()‘</a:t>
            </a:r>
            <a:r>
              <a:rPr lang="en-US" sz="2400" u="sng" dirty="0">
                <a:solidFill>
                  <a:srgbClr val="0A304A"/>
                </a:solidFill>
              </a:rPr>
              <a:t/>
            </a:r>
            <a:br>
              <a:rPr lang="en-US" sz="2400" u="sng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Для </a:t>
            </a:r>
            <a:r>
              <a:rPr lang="ru-RU" sz="2400" dirty="0" smtClean="0">
                <a:solidFill>
                  <a:srgbClr val="0A304A"/>
                </a:solidFill>
              </a:rPr>
              <a:t>экспорта </a:t>
            </a:r>
            <a:r>
              <a:rPr lang="ru-RU" sz="2400" dirty="0" smtClean="0">
                <a:solidFill>
                  <a:srgbClr val="0A304A"/>
                </a:solidFill>
              </a:rPr>
              <a:t>функции</a:t>
            </a:r>
            <a:endParaRPr lang="en-US" sz="2400" dirty="0" smtClean="0">
              <a:solidFill>
                <a:srgbClr val="0A304A"/>
              </a:solidFill>
            </a:endParaRPr>
          </a:p>
          <a:p>
            <a:endParaRPr lang="en-US" sz="2400" u="sng" dirty="0">
              <a:solidFill>
                <a:srgbClr val="0A304A"/>
              </a:solidFill>
            </a:endParaRPr>
          </a:p>
          <a:p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17754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Запускаем команду </a:t>
            </a:r>
            <a:r>
              <a:rPr lang="en-US" dirty="0" smtClean="0"/>
              <a:t>“</a:t>
            </a:r>
            <a:r>
              <a:rPr lang="en-US" dirty="0" err="1" smtClean="0"/>
              <a:t>webpack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1947333"/>
          </a:xfrm>
        </p:spPr>
        <p:txBody>
          <a:bodyPr/>
          <a:lstStyle/>
          <a:p>
            <a:r>
              <a:rPr lang="ru-RU" sz="2400" dirty="0">
                <a:solidFill>
                  <a:srgbClr val="0A304A"/>
                </a:solidFill>
              </a:rPr>
              <a:t>В </a:t>
            </a:r>
            <a:r>
              <a:rPr lang="ru-RU" sz="2400" dirty="0" smtClean="0">
                <a:solidFill>
                  <a:srgbClr val="0A304A"/>
                </a:solidFill>
              </a:rPr>
              <a:t>папке </a:t>
            </a:r>
            <a:r>
              <a:rPr lang="en-US" sz="2400" dirty="0" smtClean="0">
                <a:solidFill>
                  <a:srgbClr val="0A304A"/>
                </a:solidFill>
              </a:rPr>
              <a:t>“</a:t>
            </a:r>
            <a:r>
              <a:rPr lang="en-US" sz="2400" dirty="0" err="1" smtClean="0">
                <a:solidFill>
                  <a:srgbClr val="0A304A"/>
                </a:solidFill>
              </a:rPr>
              <a:t>dist</a:t>
            </a:r>
            <a:r>
              <a:rPr lang="en-US" sz="2400" dirty="0" smtClean="0">
                <a:solidFill>
                  <a:srgbClr val="0A304A"/>
                </a:solidFill>
              </a:rPr>
              <a:t>” </a:t>
            </a:r>
            <a:r>
              <a:rPr lang="ru-RU" sz="2400" dirty="0" smtClean="0">
                <a:solidFill>
                  <a:srgbClr val="0A304A"/>
                </a:solidFill>
              </a:rPr>
              <a:t>создался файл </a:t>
            </a:r>
            <a:r>
              <a:rPr lang="en-US" sz="2400" dirty="0" smtClean="0">
                <a:solidFill>
                  <a:srgbClr val="0A304A"/>
                </a:solidFill>
              </a:rPr>
              <a:t>“bundle.js”. </a:t>
            </a:r>
            <a:r>
              <a:rPr lang="ru-RU" sz="2400" dirty="0" smtClean="0">
                <a:solidFill>
                  <a:srgbClr val="0A304A"/>
                </a:solidFill>
              </a:rPr>
              <a:t>В нем содержаться скрипты, которые нужны для работы проекта.</a:t>
            </a:r>
            <a:br>
              <a:rPr lang="ru-RU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>(</a:t>
            </a:r>
            <a:r>
              <a:rPr lang="en-US" sz="2400" dirty="0" smtClean="0">
                <a:solidFill>
                  <a:srgbClr val="0A304A"/>
                </a:solidFill>
              </a:rPr>
              <a:t>index.js, dateUtils.js, </a:t>
            </a:r>
            <a:r>
              <a:rPr lang="en-US" sz="2400" dirty="0" err="1" smtClean="0">
                <a:solidFill>
                  <a:srgbClr val="0A304A"/>
                </a:solidFill>
              </a:rPr>
              <a:t>jquery</a:t>
            </a:r>
            <a:r>
              <a:rPr lang="ru-RU" sz="2400" dirty="0" smtClean="0">
                <a:solidFill>
                  <a:srgbClr val="0A304A"/>
                </a:solidFill>
              </a:rPr>
              <a:t>)</a:t>
            </a:r>
            <a:endParaRPr lang="ru-RU" sz="2400" dirty="0">
              <a:solidFill>
                <a:srgbClr val="0A304A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30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Модернизируем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369732" cy="44478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rgbClr val="0A304A"/>
                </a:solidFill>
              </a:rPr>
              <a:t>Копируем страницы </a:t>
            </a:r>
            <a:r>
              <a:rPr lang="en-US" sz="2400" dirty="0" smtClean="0">
                <a:solidFill>
                  <a:srgbClr val="0A304A"/>
                </a:solidFill>
              </a:rPr>
              <a:t>html </a:t>
            </a:r>
            <a:r>
              <a:rPr lang="ru-RU" sz="2400" dirty="0" smtClean="0">
                <a:solidFill>
                  <a:srgbClr val="0A304A"/>
                </a:solidFill>
              </a:rPr>
              <a:t>в папку </a:t>
            </a:r>
            <a:r>
              <a:rPr lang="en-US" sz="2400" dirty="0" smtClean="0">
                <a:solidFill>
                  <a:srgbClr val="0A304A"/>
                </a:solidFill>
              </a:rPr>
              <a:t>“</a:t>
            </a:r>
            <a:r>
              <a:rPr lang="en-US" sz="2400" dirty="0" err="1" smtClean="0">
                <a:solidFill>
                  <a:srgbClr val="0A304A"/>
                </a:solidFill>
              </a:rPr>
              <a:t>dist</a:t>
            </a:r>
            <a:r>
              <a:rPr lang="en-US" sz="2400" dirty="0" smtClean="0">
                <a:solidFill>
                  <a:srgbClr val="0A304A"/>
                </a:solidFill>
              </a:rPr>
              <a:t>”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rgbClr val="0A304A"/>
                </a:solidFill>
              </a:rPr>
              <a:t>Копируем папку </a:t>
            </a:r>
            <a:r>
              <a:rPr lang="en-US" sz="2400" dirty="0" err="1" smtClean="0">
                <a:solidFill>
                  <a:srgbClr val="0A304A"/>
                </a:solidFill>
              </a:rPr>
              <a:t>css</a:t>
            </a:r>
            <a:r>
              <a:rPr lang="en-US" sz="2400" dirty="0" smtClean="0">
                <a:solidFill>
                  <a:srgbClr val="0A304A"/>
                </a:solidFill>
              </a:rPr>
              <a:t> </a:t>
            </a:r>
            <a:r>
              <a:rPr lang="ru-RU" sz="2400" dirty="0" smtClean="0">
                <a:solidFill>
                  <a:srgbClr val="0A304A"/>
                </a:solidFill>
              </a:rPr>
              <a:t>в папку </a:t>
            </a:r>
            <a:r>
              <a:rPr lang="en-US" sz="2400" dirty="0" smtClean="0">
                <a:solidFill>
                  <a:srgbClr val="0A304A"/>
                </a:solidFill>
              </a:rPr>
              <a:t>“</a:t>
            </a:r>
            <a:r>
              <a:rPr lang="en-US" sz="2400" dirty="0" err="1" smtClean="0">
                <a:solidFill>
                  <a:srgbClr val="0A304A"/>
                </a:solidFill>
              </a:rPr>
              <a:t>dist</a:t>
            </a:r>
            <a:r>
              <a:rPr lang="en-US" sz="2400" dirty="0" smtClean="0">
                <a:solidFill>
                  <a:srgbClr val="0A304A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rgbClr val="0A304A"/>
                </a:solidFill>
              </a:rPr>
              <a:t>Заменяем импорты скриптов на </a:t>
            </a:r>
            <a:r>
              <a:rPr lang="en-US" sz="2400" dirty="0">
                <a:solidFill>
                  <a:srgbClr val="0A304A"/>
                </a:solidFill>
              </a:rPr>
              <a:t>“&lt;script </a:t>
            </a:r>
            <a:r>
              <a:rPr lang="en-US" sz="2400" dirty="0" err="1">
                <a:solidFill>
                  <a:srgbClr val="0A304A"/>
                </a:solidFill>
              </a:rPr>
              <a:t>src</a:t>
            </a:r>
            <a:r>
              <a:rPr lang="en-US" sz="2400" dirty="0" smtClean="0">
                <a:solidFill>
                  <a:srgbClr val="0A304A"/>
                </a:solidFill>
              </a:rPr>
              <a:t>='bundle.js</a:t>
            </a:r>
            <a:r>
              <a:rPr lang="en-US" sz="2400" dirty="0">
                <a:solidFill>
                  <a:srgbClr val="0A304A"/>
                </a:solidFill>
              </a:rPr>
              <a:t>'&gt;&lt;/script</a:t>
            </a:r>
            <a:r>
              <a:rPr lang="en-US" sz="2400" dirty="0" smtClean="0">
                <a:solidFill>
                  <a:srgbClr val="0A304A"/>
                </a:solidFill>
              </a:rPr>
              <a:t>&gt;”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rgbClr val="0A304A"/>
                </a:solidFill>
              </a:rPr>
              <a:t>Правим импорт стилей</a:t>
            </a:r>
            <a:endParaRPr lang="en-US" sz="2400" dirty="0" smtClean="0">
              <a:solidFill>
                <a:srgbClr val="0A304A"/>
              </a:solidFill>
            </a:endParaRPr>
          </a:p>
          <a:p>
            <a:endParaRPr lang="en-US" sz="2400" u="sng" dirty="0">
              <a:solidFill>
                <a:srgbClr val="0A304A"/>
              </a:solidFill>
            </a:endParaRPr>
          </a:p>
          <a:p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804630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Запускаем проект и проверяем работу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0A304A"/>
                </a:solidFill>
              </a:rPr>
              <a:t>Выполняем </a:t>
            </a:r>
            <a:r>
              <a:rPr lang="ru-RU" sz="2000" dirty="0">
                <a:solidFill>
                  <a:srgbClr val="0A304A"/>
                </a:solidFill>
              </a:rPr>
              <a:t>команду </a:t>
            </a:r>
            <a:r>
              <a:rPr lang="en-US" sz="2000" dirty="0">
                <a:solidFill>
                  <a:srgbClr val="0A304A"/>
                </a:solidFill>
              </a:rPr>
              <a:t>“</a:t>
            </a:r>
            <a:r>
              <a:rPr lang="en-US" sz="2000" dirty="0" err="1">
                <a:solidFill>
                  <a:srgbClr val="0A304A"/>
                </a:solidFill>
              </a:rPr>
              <a:t>webpack</a:t>
            </a:r>
            <a:r>
              <a:rPr lang="en-US" sz="2000" dirty="0">
                <a:solidFill>
                  <a:srgbClr val="0A304A"/>
                </a:solidFill>
              </a:rPr>
              <a:t>”</a:t>
            </a:r>
            <a:endParaRPr lang="ru-RU" sz="2000" dirty="0">
              <a:solidFill>
                <a:srgbClr val="0A304A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2" y="207428"/>
            <a:ext cx="4418012" cy="4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2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Plugins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2" y="207428"/>
            <a:ext cx="4418012" cy="4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16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 хотим копировать вручную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0" y="1537305"/>
            <a:ext cx="9896703" cy="3246359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0A304A"/>
                </a:solidFill>
              </a:rPr>
              <a:t>Используем плагин </a:t>
            </a:r>
            <a:r>
              <a:rPr lang="en-US" sz="2400" dirty="0">
                <a:solidFill>
                  <a:srgbClr val="0A304A"/>
                </a:solidFill>
              </a:rPr>
              <a:t>“html-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r>
              <a:rPr lang="en-US" sz="2400" dirty="0">
                <a:solidFill>
                  <a:srgbClr val="0A304A"/>
                </a:solidFill>
              </a:rPr>
              <a:t>-plugin”</a:t>
            </a:r>
            <a:endParaRPr lang="en-US" sz="2400" dirty="0" smtClean="0">
              <a:solidFill>
                <a:srgbClr val="0A304A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A304A"/>
                </a:solidFill>
              </a:rPr>
              <a:t>Выполняем команду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npm</a:t>
            </a:r>
            <a:r>
              <a:rPr lang="en-US" sz="2400" dirty="0">
                <a:solidFill>
                  <a:srgbClr val="0A304A"/>
                </a:solidFill>
              </a:rPr>
              <a:t> install -D html-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r>
              <a:rPr lang="en-US" sz="2400" dirty="0">
                <a:solidFill>
                  <a:srgbClr val="0A304A"/>
                </a:solidFill>
              </a:rPr>
              <a:t>-plugin</a:t>
            </a:r>
            <a:r>
              <a:rPr lang="en-US" sz="2400" dirty="0" smtClean="0">
                <a:solidFill>
                  <a:srgbClr val="0A304A"/>
                </a:solidFill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A304A"/>
                </a:solidFill>
              </a:rPr>
              <a:t>Добавляем в конфигурацию плагин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100" dirty="0" smtClean="0">
              <a:solidFill>
                <a:srgbClr val="0A304A"/>
              </a:solidFill>
            </a:endParaRPr>
          </a:p>
          <a:p>
            <a:endParaRPr lang="en-US" sz="2400" u="sng" dirty="0">
              <a:solidFill>
                <a:srgbClr val="0A304A"/>
              </a:solidFill>
            </a:endParaRPr>
          </a:p>
          <a:p>
            <a:endParaRPr lang="ru-RU" u="sn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10" y="3042897"/>
            <a:ext cx="742663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 = require(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'html-webpack-plugin'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0" y="3429000"/>
            <a:ext cx="742663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/index.html'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"work.html"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/work.html'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"about.html"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/about.html'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})]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33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Обо мне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89" y="285008"/>
            <a:ext cx="3976749" cy="53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Постоянный </a:t>
            </a:r>
            <a:r>
              <a:rPr lang="en-US" dirty="0" err="1" smtClean="0"/>
              <a:t>path.resolve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0" y="1537305"/>
            <a:ext cx="9896703" cy="3246359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0A304A"/>
                </a:solidFill>
              </a:rPr>
              <a:t>Используем конфигурацию </a:t>
            </a:r>
            <a:r>
              <a:rPr lang="en-US" sz="2400" dirty="0" smtClean="0">
                <a:solidFill>
                  <a:srgbClr val="0A304A"/>
                </a:solidFill>
              </a:rPr>
              <a:t>“context”</a:t>
            </a:r>
            <a:endParaRPr lang="en-US" sz="2400" dirty="0" smtClean="0">
              <a:solidFill>
                <a:srgbClr val="0A304A"/>
              </a:solidFill>
            </a:endParaRPr>
          </a:p>
          <a:p>
            <a:endParaRPr lang="en-US" sz="2100" dirty="0" smtClean="0">
              <a:solidFill>
                <a:srgbClr val="0A304A"/>
              </a:solidFill>
            </a:endParaRPr>
          </a:p>
          <a:p>
            <a:endParaRPr lang="en-US" sz="2400" u="sng" dirty="0">
              <a:solidFill>
                <a:srgbClr val="0A304A"/>
              </a:solidFill>
            </a:endParaRPr>
          </a:p>
          <a:p>
            <a:endParaRPr lang="ru-RU" u="sng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4210" y="2128405"/>
            <a:ext cx="602534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path.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(__dirname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'src'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0" y="2867069"/>
            <a:ext cx="602534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/index.html'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"work.html"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/work.html'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"about.html"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/about.html'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})]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0" y="2497737"/>
            <a:ext cx="602534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/index.js'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2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loaders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2" y="207428"/>
            <a:ext cx="4418012" cy="4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5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за бред постоянно править импорт стилей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0" y="1537305"/>
            <a:ext cx="9896703" cy="3246359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0A304A"/>
                </a:solidFill>
              </a:rPr>
              <a:t>Используем </a:t>
            </a:r>
            <a:r>
              <a:rPr lang="ru-RU" sz="2400" dirty="0" err="1" smtClean="0">
                <a:solidFill>
                  <a:srgbClr val="0A304A"/>
                </a:solidFill>
              </a:rPr>
              <a:t>лоадеры</a:t>
            </a:r>
            <a:r>
              <a:rPr lang="ru-RU" sz="2400" dirty="0" smtClean="0">
                <a:solidFill>
                  <a:srgbClr val="0A304A"/>
                </a:solidFill>
              </a:rPr>
              <a:t>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smtClean="0">
                <a:solidFill>
                  <a:srgbClr val="0A304A"/>
                </a:solidFill>
              </a:rPr>
              <a:t>style-loader” </a:t>
            </a:r>
            <a:r>
              <a:rPr lang="ru-RU" sz="2400" dirty="0" smtClean="0">
                <a:solidFill>
                  <a:srgbClr val="0A304A"/>
                </a:solidFill>
              </a:rPr>
              <a:t>и </a:t>
            </a:r>
            <a:r>
              <a:rPr lang="en-US" sz="2400" dirty="0" smtClean="0">
                <a:solidFill>
                  <a:srgbClr val="0A304A"/>
                </a:solidFill>
              </a:rPr>
              <a:t>“</a:t>
            </a:r>
            <a:r>
              <a:rPr lang="en-US" sz="2400" dirty="0" err="1" smtClean="0">
                <a:solidFill>
                  <a:srgbClr val="0A304A"/>
                </a:solidFill>
              </a:rPr>
              <a:t>css</a:t>
            </a:r>
            <a:r>
              <a:rPr lang="en-US" sz="2400" dirty="0" smtClean="0">
                <a:solidFill>
                  <a:srgbClr val="0A304A"/>
                </a:solidFill>
              </a:rPr>
              <a:t>-loader</a:t>
            </a:r>
            <a:r>
              <a:rPr lang="en-US" sz="2400" dirty="0">
                <a:solidFill>
                  <a:srgbClr val="0A304A"/>
                </a:solidFill>
              </a:rPr>
              <a:t>”</a:t>
            </a:r>
            <a:endParaRPr lang="en-US" sz="2400" dirty="0" smtClean="0">
              <a:solidFill>
                <a:srgbClr val="0A304A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A304A"/>
                </a:solidFill>
              </a:rPr>
              <a:t>Выполняем команду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npm</a:t>
            </a:r>
            <a:r>
              <a:rPr lang="en-US" sz="2400" dirty="0">
                <a:solidFill>
                  <a:srgbClr val="0A304A"/>
                </a:solidFill>
              </a:rPr>
              <a:t> </a:t>
            </a:r>
            <a:r>
              <a:rPr lang="en-US" sz="2400" dirty="0" err="1">
                <a:solidFill>
                  <a:srgbClr val="0A304A"/>
                </a:solidFill>
              </a:rPr>
              <a:t>i</a:t>
            </a:r>
            <a:r>
              <a:rPr lang="en-US" sz="2400" dirty="0">
                <a:solidFill>
                  <a:srgbClr val="0A304A"/>
                </a:solidFill>
              </a:rPr>
              <a:t> -D style-loader </a:t>
            </a:r>
            <a:r>
              <a:rPr lang="en-US" sz="2400" dirty="0" err="1" smtClean="0">
                <a:solidFill>
                  <a:srgbClr val="0A304A"/>
                </a:solidFill>
              </a:rPr>
              <a:t>css</a:t>
            </a:r>
            <a:r>
              <a:rPr lang="en-US" sz="2400" dirty="0" smtClean="0">
                <a:solidFill>
                  <a:srgbClr val="0A304A"/>
                </a:solidFill>
              </a:rPr>
              <a:t>-loader”</a:t>
            </a:r>
            <a:endParaRPr lang="ru-RU" sz="2400" dirty="0" smtClean="0">
              <a:solidFill>
                <a:srgbClr val="0A304A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A304A"/>
                </a:solidFill>
              </a:rPr>
              <a:t>Удаляем импорты в </a:t>
            </a:r>
            <a:r>
              <a:rPr lang="en-US" sz="2400" dirty="0" smtClean="0">
                <a:solidFill>
                  <a:srgbClr val="0A304A"/>
                </a:solidFill>
              </a:rPr>
              <a:t>html </a:t>
            </a:r>
            <a:r>
              <a:rPr lang="ru-RU" sz="2400" dirty="0" smtClean="0">
                <a:solidFill>
                  <a:srgbClr val="0A304A"/>
                </a:solidFill>
              </a:rPr>
              <a:t>и добавляем их в </a:t>
            </a:r>
            <a:r>
              <a:rPr lang="en-US" sz="2400" dirty="0" smtClean="0">
                <a:solidFill>
                  <a:srgbClr val="0A304A"/>
                </a:solidFill>
              </a:rPr>
              <a:t>“index.js”</a:t>
            </a:r>
            <a:r>
              <a:rPr lang="en-US" sz="2400" dirty="0">
                <a:solidFill>
                  <a:srgbClr val="0A304A"/>
                </a:solidFill>
              </a:rPr>
              <a:t/>
            </a:r>
            <a:br>
              <a:rPr lang="en-US" sz="2400" dirty="0">
                <a:solidFill>
                  <a:srgbClr val="0A304A"/>
                </a:solidFill>
              </a:rPr>
            </a:br>
            <a:r>
              <a:rPr lang="en-US" sz="2400" dirty="0">
                <a:solidFill>
                  <a:srgbClr val="0A304A"/>
                </a:solidFill>
              </a:rPr>
              <a:t>import '../</a:t>
            </a:r>
            <a:r>
              <a:rPr lang="en-US" sz="2400" dirty="0" err="1" smtClean="0">
                <a:solidFill>
                  <a:srgbClr val="0A304A"/>
                </a:solidFill>
              </a:rPr>
              <a:t>css</a:t>
            </a:r>
            <a:r>
              <a:rPr lang="en-US" sz="2400" dirty="0" smtClean="0">
                <a:solidFill>
                  <a:srgbClr val="0A304A"/>
                </a:solidFill>
              </a:rPr>
              <a:t>/container.css‘</a:t>
            </a:r>
            <a:br>
              <a:rPr lang="en-US" sz="2400" dirty="0" smtClean="0">
                <a:solidFill>
                  <a:srgbClr val="0A304A"/>
                </a:solidFill>
              </a:rPr>
            </a:br>
            <a:r>
              <a:rPr lang="en-US" sz="2400" dirty="0" smtClean="0">
                <a:solidFill>
                  <a:srgbClr val="0A304A"/>
                </a:solidFill>
              </a:rPr>
              <a:t>import </a:t>
            </a:r>
            <a:r>
              <a:rPr lang="en-US" sz="2400" dirty="0">
                <a:solidFill>
                  <a:srgbClr val="0A304A"/>
                </a:solidFill>
              </a:rPr>
              <a:t>'../</a:t>
            </a:r>
            <a:r>
              <a:rPr lang="en-US" sz="2400" dirty="0" err="1" smtClean="0">
                <a:solidFill>
                  <a:srgbClr val="0A304A"/>
                </a:solidFill>
              </a:rPr>
              <a:t>css</a:t>
            </a:r>
            <a:r>
              <a:rPr lang="en-US" sz="2400" dirty="0" smtClean="0">
                <a:solidFill>
                  <a:srgbClr val="0A304A"/>
                </a:solidFill>
              </a:rPr>
              <a:t>/content.css‘</a:t>
            </a:r>
            <a:br>
              <a:rPr lang="en-US" sz="2400" dirty="0" smtClean="0">
                <a:solidFill>
                  <a:srgbClr val="0A304A"/>
                </a:solidFill>
              </a:rPr>
            </a:br>
            <a:r>
              <a:rPr lang="en-US" sz="2400" dirty="0" smtClean="0">
                <a:solidFill>
                  <a:srgbClr val="0A304A"/>
                </a:solidFill>
              </a:rPr>
              <a:t>import </a:t>
            </a:r>
            <a:r>
              <a:rPr lang="en-US" sz="2400" dirty="0">
                <a:solidFill>
                  <a:srgbClr val="0A304A"/>
                </a:solidFill>
              </a:rPr>
              <a:t>'../</a:t>
            </a:r>
            <a:r>
              <a:rPr lang="en-US" sz="2400" dirty="0" err="1">
                <a:solidFill>
                  <a:srgbClr val="0A304A"/>
                </a:solidFill>
              </a:rPr>
              <a:t>css</a:t>
            </a:r>
            <a:r>
              <a:rPr lang="en-US" sz="2400" dirty="0">
                <a:solidFill>
                  <a:srgbClr val="0A304A"/>
                </a:solidFill>
              </a:rPr>
              <a:t>/menu.css</a:t>
            </a:r>
            <a:r>
              <a:rPr lang="en-US" sz="2400" dirty="0" smtClean="0">
                <a:solidFill>
                  <a:srgbClr val="0A304A"/>
                </a:solidFill>
              </a:rPr>
              <a:t>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A304A"/>
                </a:solidFill>
              </a:rPr>
              <a:t>Добавляем в конфигурацию правило для </a:t>
            </a:r>
            <a:r>
              <a:rPr lang="ru-RU" sz="2400" dirty="0" err="1" smtClean="0">
                <a:solidFill>
                  <a:srgbClr val="0A304A"/>
                </a:solidFill>
              </a:rPr>
              <a:t>лоадеров</a:t>
            </a:r>
            <a:endParaRPr lang="ru-RU" sz="2400" dirty="0" smtClean="0">
              <a:solidFill>
                <a:srgbClr val="0A304A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100" dirty="0" smtClean="0">
              <a:solidFill>
                <a:srgbClr val="0A304A"/>
              </a:solidFill>
            </a:endParaRPr>
          </a:p>
          <a:p>
            <a:endParaRPr lang="en-US" sz="2400" u="sng" dirty="0">
              <a:solidFill>
                <a:srgbClr val="0A304A"/>
              </a:solidFill>
            </a:endParaRPr>
          </a:p>
          <a:p>
            <a:endParaRPr lang="ru-RU" u="sng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32065" y="4578980"/>
            <a:ext cx="4855816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/\.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$/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style-loader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css-loader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7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Production or development mode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72" y="179614"/>
            <a:ext cx="381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35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Скрипты в </a:t>
            </a:r>
            <a:r>
              <a:rPr lang="en-US" dirty="0" err="1" smtClean="0"/>
              <a:t>package.json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9" y="1579419"/>
            <a:ext cx="7474139" cy="47738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0A304A"/>
                </a:solidFill>
              </a:rPr>
              <a:t>Добавляем скрипты в </a:t>
            </a:r>
            <a:r>
              <a:rPr lang="en-US" sz="2400" dirty="0" err="1" smtClean="0">
                <a:solidFill>
                  <a:srgbClr val="0A304A"/>
                </a:solidFill>
              </a:rPr>
              <a:t>package.json</a:t>
            </a:r>
            <a:endParaRPr lang="en-US" sz="2400" dirty="0" smtClean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 smtClean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r>
              <a:rPr lang="ru-RU" sz="2400" dirty="0" smtClean="0">
                <a:solidFill>
                  <a:srgbClr val="0A304A"/>
                </a:solidFill>
              </a:rPr>
              <a:t>Запускаем скрипт командой </a:t>
            </a:r>
            <a:r>
              <a:rPr lang="en-US" sz="2400" dirty="0" smtClean="0">
                <a:solidFill>
                  <a:srgbClr val="0A304A"/>
                </a:solidFill>
              </a:rPr>
              <a:t>“</a:t>
            </a:r>
            <a:r>
              <a:rPr lang="en-US" sz="2400" dirty="0" err="1" smtClean="0">
                <a:solidFill>
                  <a:srgbClr val="0A304A"/>
                </a:solidFill>
              </a:rPr>
              <a:t>npm</a:t>
            </a:r>
            <a:r>
              <a:rPr lang="en-US" sz="2400" dirty="0" smtClean="0">
                <a:solidFill>
                  <a:srgbClr val="0A304A"/>
                </a:solidFill>
              </a:rPr>
              <a:t> </a:t>
            </a:r>
            <a:r>
              <a:rPr lang="en-US" sz="2400" dirty="0">
                <a:solidFill>
                  <a:srgbClr val="0A304A"/>
                </a:solidFill>
              </a:rPr>
              <a:t>run </a:t>
            </a:r>
            <a:r>
              <a:rPr lang="en-US" sz="2400" dirty="0" smtClean="0">
                <a:solidFill>
                  <a:srgbClr val="0A304A"/>
                </a:solidFill>
              </a:rPr>
              <a:t>build”</a:t>
            </a:r>
            <a:endParaRPr lang="ru-RU" u="sn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1896" y="2062879"/>
            <a:ext cx="499688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"dev"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"webpack --mode development"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"webpack --mode production"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7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Ах этот </a:t>
            </a:r>
            <a:r>
              <a:rPr lang="ru-RU" dirty="0" err="1" smtClean="0"/>
              <a:t>кеш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9" y="1579419"/>
            <a:ext cx="7474139" cy="4773880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solidFill>
                  <a:srgbClr val="0A304A"/>
                </a:solidFill>
              </a:rPr>
              <a:t>Хешируем</a:t>
            </a:r>
            <a:r>
              <a:rPr lang="ru-RU" sz="2400" dirty="0" smtClean="0">
                <a:solidFill>
                  <a:srgbClr val="0A304A"/>
                </a:solidFill>
              </a:rPr>
              <a:t> имя скриптов</a:t>
            </a:r>
            <a:endParaRPr lang="en-US" sz="2400" dirty="0" smtClean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 smtClean="0">
              <a:solidFill>
                <a:srgbClr val="0A304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09" y="2312260"/>
            <a:ext cx="917591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41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Ах этот </a:t>
            </a:r>
            <a:r>
              <a:rPr lang="ru-RU" dirty="0" err="1" smtClean="0"/>
              <a:t>хеш</a:t>
            </a:r>
            <a:r>
              <a:rPr lang="ru-RU" dirty="0" smtClean="0"/>
              <a:t>… мусор…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9" y="1579419"/>
            <a:ext cx="9421692" cy="47738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0A304A"/>
                </a:solidFill>
              </a:rPr>
              <a:t>Раньше файлы перезаписывались, т.к. у них были одинаковые имена. Теперь много мусора. </a:t>
            </a:r>
            <a:r>
              <a:rPr lang="en-US" sz="2400" dirty="0" smtClean="0">
                <a:solidFill>
                  <a:srgbClr val="0A304A"/>
                </a:solidFill>
              </a:rPr>
              <a:t/>
            </a:r>
            <a:br>
              <a:rPr lang="en-US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/>
            </a:r>
            <a:br>
              <a:rPr lang="ru-RU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>Нанимаем уборщика. </a:t>
            </a:r>
            <a:br>
              <a:rPr lang="ru-RU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>Устанавливаем плагин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smtClean="0">
                <a:solidFill>
                  <a:srgbClr val="0A304A"/>
                </a:solidFill>
              </a:rPr>
              <a:t>clean-</a:t>
            </a:r>
            <a:r>
              <a:rPr lang="en-US" sz="2400" dirty="0" err="1" smtClean="0">
                <a:solidFill>
                  <a:srgbClr val="0A304A"/>
                </a:solidFill>
              </a:rPr>
              <a:t>webpack</a:t>
            </a:r>
            <a:r>
              <a:rPr lang="en-US" sz="2400" dirty="0" smtClean="0">
                <a:solidFill>
                  <a:srgbClr val="0A304A"/>
                </a:solidFill>
              </a:rPr>
              <a:t>-plugin”</a:t>
            </a:r>
          </a:p>
          <a:p>
            <a:r>
              <a:rPr lang="ru-RU" sz="2400" dirty="0" smtClean="0">
                <a:solidFill>
                  <a:srgbClr val="0A304A"/>
                </a:solidFill>
              </a:rPr>
              <a:t>Выполняем команду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npm</a:t>
            </a:r>
            <a:r>
              <a:rPr lang="en-US" sz="2400" dirty="0">
                <a:solidFill>
                  <a:srgbClr val="0A304A"/>
                </a:solidFill>
              </a:rPr>
              <a:t> install -D clean-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r>
              <a:rPr lang="en-US" sz="2400" dirty="0">
                <a:solidFill>
                  <a:srgbClr val="0A304A"/>
                </a:solidFill>
              </a:rPr>
              <a:t>-plugin</a:t>
            </a:r>
            <a:r>
              <a:rPr lang="en-US" sz="2400" dirty="0" smtClean="0">
                <a:solidFill>
                  <a:srgbClr val="0A304A"/>
                </a:solidFill>
              </a:rPr>
              <a:t>”</a:t>
            </a:r>
          </a:p>
          <a:p>
            <a:r>
              <a:rPr lang="ru-RU" sz="2400" dirty="0" smtClean="0">
                <a:solidFill>
                  <a:srgbClr val="0A304A"/>
                </a:solidFill>
              </a:rPr>
              <a:t>Добавляем в конфигурацию:</a:t>
            </a:r>
          </a:p>
          <a:p>
            <a:endParaRPr lang="en-US" sz="2400" dirty="0" smtClean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 smtClean="0">
              <a:solidFill>
                <a:srgbClr val="0A304A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4209" y="4488820"/>
            <a:ext cx="691727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{CleanWebpackPlugin} = require(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'clean-webpack-plugin'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4209" y="4880867"/>
            <a:ext cx="322395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CleanWebpackPlugin()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93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Надоело часто запускать в </a:t>
            </a:r>
            <a:r>
              <a:rPr lang="ru-RU" dirty="0" err="1" smtClean="0"/>
              <a:t>консоле</a:t>
            </a:r>
            <a:r>
              <a:rPr lang="ru-RU" dirty="0" smtClean="0"/>
              <a:t> </a:t>
            </a:r>
            <a:r>
              <a:rPr lang="en-US" dirty="0" err="1" smtClean="0"/>
              <a:t>webpack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9" y="1579419"/>
            <a:ext cx="9421692" cy="47738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0A304A"/>
                </a:solidFill>
              </a:rPr>
              <a:t>Слава богу есть режим </a:t>
            </a:r>
            <a:r>
              <a:rPr lang="en-US" sz="2400" dirty="0" smtClean="0">
                <a:solidFill>
                  <a:srgbClr val="0A304A"/>
                </a:solidFill>
              </a:rPr>
              <a:t>“watch”</a:t>
            </a:r>
            <a:r>
              <a:rPr lang="ru-RU" sz="2400" dirty="0" smtClean="0">
                <a:solidFill>
                  <a:srgbClr val="0A304A"/>
                </a:solidFill>
              </a:rPr>
              <a:t/>
            </a:r>
            <a:br>
              <a:rPr lang="ru-RU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>Пропишем его в скрипт </a:t>
            </a:r>
            <a:r>
              <a:rPr lang="en-US" sz="2400" dirty="0" err="1" smtClean="0">
                <a:solidFill>
                  <a:srgbClr val="0A304A"/>
                </a:solidFill>
              </a:rPr>
              <a:t>package.json</a:t>
            </a:r>
            <a:endParaRPr lang="ru-RU" sz="2400" dirty="0" smtClean="0">
              <a:solidFill>
                <a:srgbClr val="0A304A"/>
              </a:solidFill>
            </a:endParaRPr>
          </a:p>
          <a:p>
            <a:endParaRPr lang="en-US" sz="2400" dirty="0" smtClean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r>
              <a:rPr lang="ru-RU" sz="2400" dirty="0" smtClean="0">
                <a:solidFill>
                  <a:srgbClr val="0A304A"/>
                </a:solidFill>
              </a:rPr>
              <a:t>Теперь при изменении </a:t>
            </a:r>
            <a:r>
              <a:rPr lang="en-US" sz="2400" dirty="0" err="1" smtClean="0">
                <a:solidFill>
                  <a:srgbClr val="0A304A"/>
                </a:solidFill>
              </a:rPr>
              <a:t>webpack</a:t>
            </a:r>
            <a:r>
              <a:rPr lang="en-US" sz="2400" dirty="0" smtClean="0">
                <a:solidFill>
                  <a:srgbClr val="0A304A"/>
                </a:solidFill>
              </a:rPr>
              <a:t> </a:t>
            </a:r>
            <a:r>
              <a:rPr lang="ru-RU" sz="2400" dirty="0" smtClean="0">
                <a:solidFill>
                  <a:srgbClr val="0A304A"/>
                </a:solidFill>
              </a:rPr>
              <a:t>автоматически </a:t>
            </a:r>
            <a:r>
              <a:rPr lang="ru-RU" sz="2400" dirty="0" err="1" smtClean="0">
                <a:solidFill>
                  <a:srgbClr val="0A304A"/>
                </a:solidFill>
              </a:rPr>
              <a:t>перегенерирует</a:t>
            </a:r>
            <a:r>
              <a:rPr lang="ru-RU" sz="2400" dirty="0" smtClean="0">
                <a:solidFill>
                  <a:srgbClr val="0A304A"/>
                </a:solidFill>
              </a:rPr>
              <a:t> файлы.</a:t>
            </a:r>
            <a:endParaRPr lang="en-US" sz="2400" dirty="0" smtClean="0">
              <a:solidFill>
                <a:srgbClr val="0A304A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4209" y="2490252"/>
            <a:ext cx="600997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"watch"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"webpack --mode development --watch"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91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 если бы не нажимать </a:t>
            </a:r>
            <a:r>
              <a:rPr lang="en-US" dirty="0" smtClean="0"/>
              <a:t>F5 </a:t>
            </a:r>
            <a:r>
              <a:rPr lang="ru-RU" dirty="0" smtClean="0"/>
              <a:t>в браузере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9" y="1579419"/>
            <a:ext cx="9421692" cy="47738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0A304A"/>
                </a:solidFill>
              </a:rPr>
              <a:t>Вот это нам повезло мы можем это настроить</a:t>
            </a:r>
          </a:p>
          <a:p>
            <a:r>
              <a:rPr lang="ru-RU" sz="2400" dirty="0" smtClean="0">
                <a:solidFill>
                  <a:srgbClr val="0A304A"/>
                </a:solidFill>
              </a:rPr>
              <a:t>Выполняем команду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npm</a:t>
            </a:r>
            <a:r>
              <a:rPr lang="en-US" sz="2400" dirty="0">
                <a:solidFill>
                  <a:srgbClr val="0A304A"/>
                </a:solidFill>
              </a:rPr>
              <a:t> </a:t>
            </a:r>
            <a:r>
              <a:rPr lang="en-US" sz="2400" dirty="0" err="1">
                <a:solidFill>
                  <a:srgbClr val="0A304A"/>
                </a:solidFill>
              </a:rPr>
              <a:t>i</a:t>
            </a:r>
            <a:r>
              <a:rPr lang="en-US" sz="2400" dirty="0">
                <a:solidFill>
                  <a:srgbClr val="0A304A"/>
                </a:solidFill>
              </a:rPr>
              <a:t> -D </a:t>
            </a:r>
            <a:r>
              <a:rPr lang="en-US" sz="2400" dirty="0" err="1" smtClean="0">
                <a:solidFill>
                  <a:srgbClr val="0A304A"/>
                </a:solidFill>
              </a:rPr>
              <a:t>webpack</a:t>
            </a:r>
            <a:r>
              <a:rPr lang="en-US" sz="2400" dirty="0" smtClean="0">
                <a:solidFill>
                  <a:srgbClr val="0A304A"/>
                </a:solidFill>
              </a:rPr>
              <a:t>-dev-server”</a:t>
            </a:r>
          </a:p>
          <a:p>
            <a:r>
              <a:rPr lang="ru-RU" sz="2400" dirty="0" smtClean="0">
                <a:solidFill>
                  <a:srgbClr val="0A304A"/>
                </a:solidFill>
              </a:rPr>
              <a:t>Настроим порт для </a:t>
            </a:r>
            <a:r>
              <a:rPr lang="en-US" sz="2400" dirty="0" err="1" smtClean="0">
                <a:solidFill>
                  <a:srgbClr val="0A304A"/>
                </a:solidFill>
              </a:rPr>
              <a:t>webpack</a:t>
            </a:r>
            <a:r>
              <a:rPr lang="en-US" sz="2400" dirty="0" smtClean="0">
                <a:solidFill>
                  <a:srgbClr val="0A304A"/>
                </a:solidFill>
              </a:rPr>
              <a:t>-dev-server</a:t>
            </a:r>
            <a:r>
              <a:rPr lang="ru-RU" sz="2400" dirty="0" smtClean="0">
                <a:solidFill>
                  <a:srgbClr val="0A304A"/>
                </a:solidFill>
              </a:rPr>
              <a:t/>
            </a:r>
            <a:br>
              <a:rPr lang="ru-RU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/>
            </a:r>
            <a:br>
              <a:rPr lang="ru-RU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/>
            </a:r>
            <a:br>
              <a:rPr lang="ru-RU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/>
            </a:r>
            <a:br>
              <a:rPr lang="ru-RU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/>
            </a:r>
            <a:br>
              <a:rPr lang="ru-RU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>Заодно пропишем скрипт:</a:t>
            </a:r>
            <a:endParaRPr lang="en-US" sz="2400" dirty="0" smtClean="0">
              <a:solidFill>
                <a:srgbClr val="0A304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3771" y="3151405"/>
            <a:ext cx="195758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devServer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4200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4209" y="5029351"/>
            <a:ext cx="714971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"webpack-dev-server --mode development --open"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6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Знайте есть </a:t>
            </a:r>
            <a:r>
              <a:rPr lang="ru-RU" dirty="0" err="1" smtClean="0"/>
              <a:t>пресеты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9576070" cy="1947333"/>
          </a:xfrm>
        </p:spPr>
        <p:txBody>
          <a:bodyPr>
            <a:normAutofit lnSpcReduction="10000"/>
          </a:bodyPr>
          <a:lstStyle/>
          <a:p>
            <a:r>
              <a:rPr lang="ru-RU" sz="2400" dirty="0" err="1" smtClean="0">
                <a:solidFill>
                  <a:srgbClr val="0A304A"/>
                </a:solidFill>
              </a:rPr>
              <a:t>Пресеты</a:t>
            </a:r>
            <a:r>
              <a:rPr lang="ru-RU" sz="2400" dirty="0" smtClean="0">
                <a:solidFill>
                  <a:srgbClr val="0A304A"/>
                </a:solidFill>
              </a:rPr>
              <a:t> – набор плагинов.</a:t>
            </a:r>
            <a:br>
              <a:rPr lang="ru-RU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>Например - </a:t>
            </a:r>
            <a:r>
              <a:rPr lang="en-US" sz="2400" dirty="0">
                <a:solidFill>
                  <a:srgbClr val="0A304A"/>
                </a:solidFill>
              </a:rPr>
              <a:t>"@</a:t>
            </a:r>
            <a:r>
              <a:rPr lang="en-US" sz="2400" dirty="0" smtClean="0">
                <a:solidFill>
                  <a:srgbClr val="0A304A"/>
                </a:solidFill>
              </a:rPr>
              <a:t>babel/preset-</a:t>
            </a:r>
            <a:r>
              <a:rPr lang="en-US" sz="2400" dirty="0" err="1" smtClean="0">
                <a:solidFill>
                  <a:srgbClr val="0A304A"/>
                </a:solidFill>
              </a:rPr>
              <a:t>env</a:t>
            </a:r>
            <a:r>
              <a:rPr lang="en-US" sz="2400" dirty="0" smtClean="0">
                <a:solidFill>
                  <a:srgbClr val="0A304A"/>
                </a:solidFill>
              </a:rPr>
              <a:t>”</a:t>
            </a:r>
            <a:r>
              <a:rPr lang="ru-RU" sz="2400" dirty="0" smtClean="0">
                <a:solidFill>
                  <a:srgbClr val="0A304A"/>
                </a:solidFill>
              </a:rPr>
              <a:t> и </a:t>
            </a:r>
            <a:r>
              <a:rPr lang="en-US" sz="2400" dirty="0">
                <a:solidFill>
                  <a:srgbClr val="0A304A"/>
                </a:solidFill>
              </a:rPr>
              <a:t>“@</a:t>
            </a:r>
            <a:r>
              <a:rPr lang="en-US" sz="2400" dirty="0" smtClean="0">
                <a:solidFill>
                  <a:srgbClr val="0A304A"/>
                </a:solidFill>
              </a:rPr>
              <a:t>babel/</a:t>
            </a:r>
            <a:r>
              <a:rPr lang="en-US" sz="2400" dirty="0" err="1" smtClean="0">
                <a:solidFill>
                  <a:srgbClr val="0A304A"/>
                </a:solidFill>
              </a:rPr>
              <a:t>polyfill</a:t>
            </a:r>
            <a:r>
              <a:rPr lang="en-US" sz="2400" dirty="0" smtClean="0">
                <a:solidFill>
                  <a:srgbClr val="0A304A"/>
                </a:solidFill>
              </a:rPr>
              <a:t>”</a:t>
            </a:r>
            <a:br>
              <a:rPr lang="en-US" sz="2400" dirty="0" smtClean="0">
                <a:solidFill>
                  <a:srgbClr val="0A304A"/>
                </a:solidFill>
              </a:rPr>
            </a:br>
            <a:r>
              <a:rPr lang="ru-RU" sz="2400" dirty="0" smtClean="0">
                <a:solidFill>
                  <a:srgbClr val="0A304A"/>
                </a:solidFill>
              </a:rPr>
              <a:t>Можно использовать для перевода нового синтаксиса </a:t>
            </a:r>
            <a:r>
              <a:rPr lang="en-US" sz="2400" dirty="0" err="1" smtClean="0">
                <a:solidFill>
                  <a:srgbClr val="0A304A"/>
                </a:solidFill>
              </a:rPr>
              <a:t>js</a:t>
            </a:r>
            <a:r>
              <a:rPr lang="en-US" sz="2400" dirty="0" smtClean="0">
                <a:solidFill>
                  <a:srgbClr val="0A304A"/>
                </a:solidFill>
              </a:rPr>
              <a:t>, </a:t>
            </a:r>
            <a:r>
              <a:rPr lang="ru-RU" sz="2400" dirty="0" smtClean="0">
                <a:solidFill>
                  <a:srgbClr val="0A304A"/>
                </a:solidFill>
              </a:rPr>
              <a:t>который не поддерживают браузеры в синтаксис, который браузер поддерживает.</a:t>
            </a:r>
            <a:endParaRPr lang="ru-RU" sz="2400" dirty="0">
              <a:solidFill>
                <a:srgbClr val="0A304A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7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Запускаем проект без </a:t>
            </a:r>
            <a:r>
              <a:rPr lang="en-US" dirty="0" err="1" smtClean="0"/>
              <a:t>webpack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547861" cy="194733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github.com/SpardaRus/WithoutWebpack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rgbClr val="0A304A"/>
                </a:solidFill>
              </a:rPr>
              <a:t>Много </a:t>
            </a:r>
            <a:r>
              <a:rPr lang="ru-RU" dirty="0">
                <a:solidFill>
                  <a:srgbClr val="0A304A"/>
                </a:solidFill>
              </a:rPr>
              <a:t>импортов </a:t>
            </a:r>
            <a:r>
              <a:rPr lang="ru-RU" dirty="0" smtClean="0">
                <a:solidFill>
                  <a:srgbClr val="0A304A"/>
                </a:solidFill>
              </a:rPr>
              <a:t>с учетом</a:t>
            </a:r>
            <a:r>
              <a:rPr lang="ru-RU" dirty="0" smtClean="0">
                <a:solidFill>
                  <a:srgbClr val="0A304A"/>
                </a:solidFill>
              </a:rPr>
              <a:t> </a:t>
            </a:r>
            <a:r>
              <a:rPr lang="ru-RU" dirty="0">
                <a:solidFill>
                  <a:srgbClr val="0A304A"/>
                </a:solidFill>
              </a:rPr>
              <a:t>иерархии</a:t>
            </a:r>
          </a:p>
        </p:txBody>
      </p:sp>
    </p:spTree>
    <p:extLst>
      <p:ext uri="{BB962C8B-B14F-4D97-AF65-F5344CB8AC3E}">
        <p14:creationId xmlns:p14="http://schemas.microsoft.com/office/powerpoint/2010/main" val="780660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8" y="1579419"/>
            <a:ext cx="10146087" cy="47738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304A"/>
                </a:solidFill>
              </a:rPr>
              <a:t>Git</a:t>
            </a:r>
            <a:r>
              <a:rPr lang="en-US" sz="2400" dirty="0">
                <a:solidFill>
                  <a:srgbClr val="0A304A"/>
                </a:solidFill>
              </a:rPr>
              <a:t>: </a:t>
            </a:r>
            <a:r>
              <a:rPr lang="en-US" sz="2400" dirty="0">
                <a:hlinkClick r:id="rId2"/>
              </a:rPr>
              <a:t>https://github.com/SpardaRus/WithoutWebpack</a:t>
            </a:r>
            <a:endParaRPr lang="en-US" sz="2400" dirty="0" smtClean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304A"/>
                </a:solidFill>
              </a:rPr>
              <a:t>NodeJS</a:t>
            </a:r>
            <a:r>
              <a:rPr lang="en-US" sz="2400" dirty="0">
                <a:solidFill>
                  <a:srgbClr val="0A304A"/>
                </a:solidFill>
              </a:rPr>
              <a:t>:</a:t>
            </a:r>
            <a:r>
              <a:rPr lang="en-US" sz="2400" dirty="0" smtClean="0">
                <a:solidFill>
                  <a:srgbClr val="0A304A"/>
                </a:solidFill>
              </a:rPr>
              <a:t> </a:t>
            </a:r>
            <a:r>
              <a:rPr lang="ru-RU" sz="2400" dirty="0">
                <a:hlinkClick r:id="rId3"/>
              </a:rPr>
              <a:t>https://nodejs.org/en/download/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A304A"/>
                </a:solidFill>
              </a:rPr>
              <a:t>Хороший видео-урок: </a:t>
            </a:r>
            <a:r>
              <a:rPr lang="en-US" sz="2400" u="sng" dirty="0" smtClean="0">
                <a:solidFill>
                  <a:srgbClr val="0A304A"/>
                </a:solidFill>
              </a:rPr>
              <a:t>https</a:t>
            </a:r>
            <a:r>
              <a:rPr lang="en-US" sz="2400" u="sng" dirty="0">
                <a:solidFill>
                  <a:srgbClr val="0A304A"/>
                </a:solidFill>
              </a:rPr>
              <a:t>://youtu.be/eSaF8NXeNsA</a:t>
            </a:r>
            <a:endParaRPr lang="ru-RU" sz="24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 smtClean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47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3" y="0"/>
            <a:ext cx="3461657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8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Интегрируем </a:t>
            </a:r>
            <a:r>
              <a:rPr lang="ru-RU" dirty="0" smtClean="0"/>
              <a:t>в проект </a:t>
            </a:r>
            <a:r>
              <a:rPr lang="en-US" dirty="0" err="1" smtClean="0"/>
              <a:t>Webpack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0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Нам нужен </a:t>
            </a:r>
            <a:r>
              <a:rPr lang="en-US" dirty="0" err="1" smtClean="0"/>
              <a:t>npm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685365"/>
          </a:xfrm>
        </p:spPr>
        <p:txBody>
          <a:bodyPr>
            <a:normAutofit/>
          </a:bodyPr>
          <a:lstStyle/>
          <a:p>
            <a:r>
              <a:rPr lang="ru-RU" sz="2400" u="sng" dirty="0" err="1" smtClean="0">
                <a:solidFill>
                  <a:srgbClr val="0A304A"/>
                </a:solidFill>
              </a:rPr>
              <a:t>npm</a:t>
            </a:r>
            <a:r>
              <a:rPr lang="ru-RU" sz="2400" u="sng" dirty="0" smtClean="0">
                <a:solidFill>
                  <a:srgbClr val="0A304A"/>
                </a:solidFill>
              </a:rPr>
              <a:t> (</a:t>
            </a:r>
            <a:r>
              <a:rPr lang="ru-RU" sz="2400" u="sng" dirty="0" err="1" smtClean="0">
                <a:solidFill>
                  <a:srgbClr val="0A304A"/>
                </a:solidFill>
              </a:rPr>
              <a:t>аббр</a:t>
            </a:r>
            <a:r>
              <a:rPr lang="ru-RU" sz="2400" u="sng" dirty="0" smtClean="0">
                <a:solidFill>
                  <a:srgbClr val="0A304A"/>
                </a:solidFill>
              </a:rPr>
              <a:t>. </a:t>
            </a:r>
            <a:r>
              <a:rPr lang="ru-RU" sz="2400" u="sng" dirty="0" err="1" smtClean="0">
                <a:solidFill>
                  <a:srgbClr val="0A304A"/>
                </a:solidFill>
              </a:rPr>
              <a:t>node</a:t>
            </a:r>
            <a:r>
              <a:rPr lang="ru-RU" sz="2400" u="sng" dirty="0" smtClean="0">
                <a:solidFill>
                  <a:srgbClr val="0A304A"/>
                </a:solidFill>
              </a:rPr>
              <a:t> </a:t>
            </a:r>
            <a:r>
              <a:rPr lang="ru-RU" sz="2400" u="sng" dirty="0" err="1" smtClean="0">
                <a:solidFill>
                  <a:srgbClr val="0A304A"/>
                </a:solidFill>
              </a:rPr>
              <a:t>package</a:t>
            </a:r>
            <a:r>
              <a:rPr lang="ru-RU" sz="2400" u="sng" dirty="0" smtClean="0">
                <a:solidFill>
                  <a:srgbClr val="0A304A"/>
                </a:solidFill>
              </a:rPr>
              <a:t> </a:t>
            </a:r>
            <a:r>
              <a:rPr lang="ru-RU" sz="2400" u="sng" dirty="0" err="1" smtClean="0">
                <a:solidFill>
                  <a:srgbClr val="0A304A"/>
                </a:solidFill>
              </a:rPr>
              <a:t>manager</a:t>
            </a:r>
            <a:r>
              <a:rPr lang="ru-RU" sz="2400" u="sng" dirty="0" smtClean="0">
                <a:solidFill>
                  <a:srgbClr val="0A304A"/>
                </a:solidFill>
              </a:rPr>
              <a:t>)</a:t>
            </a:r>
            <a:r>
              <a:rPr lang="ru-RU" dirty="0">
                <a:solidFill>
                  <a:srgbClr val="0A304A"/>
                </a:solidFill>
              </a:rPr>
              <a:t> — это стандартный </a:t>
            </a:r>
            <a:r>
              <a:rPr lang="ru-RU" dirty="0" smtClean="0">
                <a:solidFill>
                  <a:srgbClr val="0A304A"/>
                </a:solidFill>
              </a:rPr>
              <a:t>менеджер </a:t>
            </a:r>
            <a:r>
              <a:rPr lang="ru-RU" dirty="0">
                <a:solidFill>
                  <a:srgbClr val="0A304A"/>
                </a:solidFill>
              </a:rPr>
              <a:t>пакетов, автоматически устанавливающийся вместе с Node.js. Он используется для скачивания пакетов из облачного сервера </a:t>
            </a:r>
            <a:r>
              <a:rPr lang="ru-RU" dirty="0" err="1">
                <a:solidFill>
                  <a:srgbClr val="0A304A"/>
                </a:solidFill>
              </a:rPr>
              <a:t>npm</a:t>
            </a:r>
            <a:r>
              <a:rPr lang="ru-RU" dirty="0">
                <a:solidFill>
                  <a:srgbClr val="0A304A"/>
                </a:solidFill>
              </a:rPr>
              <a:t>, либо для загрузки пакетов на эти сервера.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9" y="-1085109"/>
            <a:ext cx="4304805" cy="43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73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Для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ru-RU" dirty="0" smtClean="0"/>
              <a:t>нужен </a:t>
            </a:r>
            <a:r>
              <a:rPr lang="en-US" dirty="0" err="1" smtClean="0"/>
              <a:t>nodejs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554737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A304A"/>
                </a:solidFill>
              </a:rPr>
              <a:t>В двух словах — </a:t>
            </a:r>
            <a:r>
              <a:rPr lang="ru-RU" sz="2400" u="sng" dirty="0">
                <a:solidFill>
                  <a:srgbClr val="0A304A"/>
                </a:solidFill>
              </a:rPr>
              <a:t>Node.js </a:t>
            </a:r>
            <a:r>
              <a:rPr lang="ru-RU" sz="2000" dirty="0">
                <a:solidFill>
                  <a:srgbClr val="0A304A"/>
                </a:solidFill>
              </a:rPr>
              <a:t>это интерпретатор языка </a:t>
            </a:r>
            <a:r>
              <a:rPr lang="ru-RU" sz="2000" dirty="0" err="1">
                <a:solidFill>
                  <a:srgbClr val="0A304A"/>
                </a:solidFill>
              </a:rPr>
              <a:t>JavaScript</a:t>
            </a:r>
            <a:r>
              <a:rPr lang="ru-RU" sz="2000" dirty="0">
                <a:solidFill>
                  <a:srgbClr val="0A304A"/>
                </a:solidFill>
              </a:rPr>
              <a:t>. Сам по себе Node.js является C++ приложением, которое получает на входе </a:t>
            </a:r>
            <a:r>
              <a:rPr lang="ru-RU" sz="2000" dirty="0" err="1">
                <a:solidFill>
                  <a:srgbClr val="0A304A"/>
                </a:solidFill>
              </a:rPr>
              <a:t>JavaScript</a:t>
            </a:r>
            <a:r>
              <a:rPr lang="ru-RU" sz="2000" dirty="0">
                <a:solidFill>
                  <a:srgbClr val="0A304A"/>
                </a:solidFill>
              </a:rPr>
              <a:t>-код и выполняет его</a:t>
            </a:r>
            <a:r>
              <a:rPr lang="ru-RU" sz="2000" dirty="0" smtClean="0">
                <a:solidFill>
                  <a:srgbClr val="0A304A"/>
                </a:solidFill>
              </a:rPr>
              <a:t>.</a:t>
            </a:r>
            <a:endParaRPr lang="en-US" sz="2000" dirty="0" smtClean="0">
              <a:solidFill>
                <a:srgbClr val="0A304A"/>
              </a:solidFill>
            </a:endParaRPr>
          </a:p>
          <a:p>
            <a:endParaRPr lang="en-US" sz="2000" u="sng" dirty="0">
              <a:solidFill>
                <a:srgbClr val="0A304A"/>
              </a:solidFill>
            </a:endParaRPr>
          </a:p>
          <a:p>
            <a:r>
              <a:rPr lang="x-none" sz="2000" dirty="0">
                <a:solidFill>
                  <a:srgbClr val="0A304A"/>
                </a:solidFill>
              </a:rPr>
              <a:t>Установить </a:t>
            </a:r>
            <a:r>
              <a:rPr lang="en-US" sz="2000" dirty="0">
                <a:solidFill>
                  <a:srgbClr val="0A304A"/>
                </a:solidFill>
              </a:rPr>
              <a:t>node </a:t>
            </a:r>
            <a:r>
              <a:rPr lang="en-US" sz="2000" dirty="0" err="1">
                <a:solidFill>
                  <a:srgbClr val="0A304A"/>
                </a:solidFill>
              </a:rPr>
              <a:t>js</a:t>
            </a:r>
            <a:r>
              <a:rPr lang="en-US" sz="2000" dirty="0">
                <a:solidFill>
                  <a:srgbClr val="0A304A"/>
                </a:solidFill>
              </a:rPr>
              <a:t> </a:t>
            </a:r>
            <a:r>
              <a:rPr lang="ru-RU" sz="2000" dirty="0">
                <a:hlinkClick r:id="rId2"/>
              </a:rPr>
              <a:t>https://nodejs.org/en/download</a:t>
            </a:r>
            <a:r>
              <a:rPr lang="ru-RU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sz="2000" dirty="0">
              <a:solidFill>
                <a:srgbClr val="0A304A"/>
              </a:solidFill>
            </a:endParaRPr>
          </a:p>
          <a:p>
            <a:pPr fontAlgn="ctr"/>
            <a:r>
              <a:rPr lang="ru-RU" sz="2000" dirty="0">
                <a:solidFill>
                  <a:srgbClr val="0A304A"/>
                </a:solidFill>
              </a:rPr>
              <a:t>Проверяем </a:t>
            </a:r>
            <a:r>
              <a:rPr lang="ru-RU" sz="2000" dirty="0" smtClean="0">
                <a:solidFill>
                  <a:srgbClr val="0A304A"/>
                </a:solidFill>
              </a:rPr>
              <a:t>командой "</a:t>
            </a:r>
            <a:r>
              <a:rPr lang="ru-RU" sz="2000" dirty="0" err="1" smtClean="0">
                <a:solidFill>
                  <a:srgbClr val="0A304A"/>
                </a:solidFill>
              </a:rPr>
              <a:t>node</a:t>
            </a:r>
            <a:r>
              <a:rPr lang="ru-RU" sz="2000" dirty="0" smtClean="0">
                <a:solidFill>
                  <a:srgbClr val="0A304A"/>
                </a:solidFill>
              </a:rPr>
              <a:t> </a:t>
            </a:r>
            <a:r>
              <a:rPr lang="ru-RU" sz="2000" dirty="0">
                <a:solidFill>
                  <a:srgbClr val="0A304A"/>
                </a:solidFill>
              </a:rPr>
              <a:t>-v"</a:t>
            </a:r>
            <a:r>
              <a:rPr lang="en-US" sz="2000" dirty="0">
                <a:solidFill>
                  <a:srgbClr val="0A304A"/>
                </a:solidFill>
              </a:rPr>
              <a:t> </a:t>
            </a:r>
            <a:endParaRPr lang="ru-RU" sz="2000" dirty="0">
              <a:solidFill>
                <a:srgbClr val="0A304A"/>
              </a:solidFill>
            </a:endParaRPr>
          </a:p>
          <a:p>
            <a:pPr fontAlgn="ctr"/>
            <a:r>
              <a:rPr lang="ru-RU" sz="2000" dirty="0" smtClean="0">
                <a:solidFill>
                  <a:srgbClr val="0A304A"/>
                </a:solidFill>
              </a:rPr>
              <a:t>Проверяем</a:t>
            </a:r>
            <a:r>
              <a:rPr lang="ru-RU" sz="2000" dirty="0">
                <a:solidFill>
                  <a:srgbClr val="0A304A"/>
                </a:solidFill>
              </a:rPr>
              <a:t> командой</a:t>
            </a:r>
            <a:r>
              <a:rPr lang="ru-RU" sz="2000" dirty="0" smtClean="0">
                <a:solidFill>
                  <a:srgbClr val="0A304A"/>
                </a:solidFill>
              </a:rPr>
              <a:t> </a:t>
            </a:r>
            <a:r>
              <a:rPr lang="ru-RU" sz="2000" dirty="0">
                <a:solidFill>
                  <a:srgbClr val="0A304A"/>
                </a:solidFill>
              </a:rPr>
              <a:t>"</a:t>
            </a:r>
            <a:r>
              <a:rPr lang="en-US" sz="2000" dirty="0" err="1" smtClean="0">
                <a:solidFill>
                  <a:srgbClr val="0A304A"/>
                </a:solidFill>
              </a:rPr>
              <a:t>npm</a:t>
            </a:r>
            <a:r>
              <a:rPr lang="ru-RU" sz="2000" dirty="0" smtClean="0">
                <a:solidFill>
                  <a:srgbClr val="0A304A"/>
                </a:solidFill>
              </a:rPr>
              <a:t> -</a:t>
            </a:r>
            <a:r>
              <a:rPr lang="ru-RU" sz="2000" dirty="0">
                <a:solidFill>
                  <a:srgbClr val="0A304A"/>
                </a:solidFill>
              </a:rPr>
              <a:t>v"</a:t>
            </a:r>
          </a:p>
          <a:p>
            <a:endParaRPr lang="ru-RU" dirty="0">
              <a:solidFill>
                <a:srgbClr val="0A304A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01" y="-95004"/>
            <a:ext cx="4316681" cy="4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93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Инициализируем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5547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0A304A"/>
                </a:solidFill>
              </a:rPr>
              <a:t>Выполняем команду </a:t>
            </a:r>
            <a:r>
              <a:rPr lang="en-US" sz="2000" dirty="0" smtClean="0">
                <a:solidFill>
                  <a:srgbClr val="0A304A"/>
                </a:solidFill>
              </a:rPr>
              <a:t>“</a:t>
            </a:r>
            <a:r>
              <a:rPr lang="en-US" sz="2000" dirty="0" err="1" smtClean="0">
                <a:solidFill>
                  <a:srgbClr val="0A304A"/>
                </a:solidFill>
              </a:rPr>
              <a:t>npm</a:t>
            </a:r>
            <a:r>
              <a:rPr lang="en-US" sz="2000" dirty="0" smtClean="0">
                <a:solidFill>
                  <a:srgbClr val="0A304A"/>
                </a:solidFill>
              </a:rPr>
              <a:t> </a:t>
            </a:r>
            <a:r>
              <a:rPr lang="en-US" sz="2000" dirty="0" err="1" smtClean="0">
                <a:solidFill>
                  <a:srgbClr val="0A304A"/>
                </a:solidFill>
              </a:rPr>
              <a:t>init</a:t>
            </a:r>
            <a:r>
              <a:rPr lang="en-US" sz="2000" dirty="0" smtClean="0">
                <a:solidFill>
                  <a:srgbClr val="0A304A"/>
                </a:solidFill>
              </a:rPr>
              <a:t>”</a:t>
            </a:r>
          </a:p>
          <a:p>
            <a:r>
              <a:rPr lang="ru-RU" sz="2000" dirty="0" smtClean="0">
                <a:solidFill>
                  <a:srgbClr val="0A304A"/>
                </a:solidFill>
              </a:rPr>
              <a:t>Нас просят добавить описание проекта</a:t>
            </a:r>
          </a:p>
          <a:p>
            <a:r>
              <a:rPr lang="ru-RU" sz="2000" dirty="0" smtClean="0">
                <a:solidFill>
                  <a:srgbClr val="0A304A"/>
                </a:solidFill>
              </a:rPr>
              <a:t>Если значения по умолчанию не устраивают вводим свои.</a:t>
            </a:r>
          </a:p>
          <a:p>
            <a:endParaRPr lang="ru-RU" sz="2000" dirty="0">
              <a:solidFill>
                <a:srgbClr val="0A304A"/>
              </a:solidFill>
            </a:endParaRPr>
          </a:p>
          <a:p>
            <a:r>
              <a:rPr lang="ru-RU" sz="2000" dirty="0" smtClean="0">
                <a:solidFill>
                  <a:srgbClr val="0A304A"/>
                </a:solidFill>
              </a:rPr>
              <a:t>Создается файл </a:t>
            </a:r>
            <a:r>
              <a:rPr lang="en-US" sz="2400" u="sng" dirty="0" err="1" smtClean="0">
                <a:solidFill>
                  <a:srgbClr val="0A304A"/>
                </a:solidFill>
              </a:rPr>
              <a:t>package.json</a:t>
            </a:r>
            <a:endParaRPr lang="en-US" sz="2400" u="sng" dirty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33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554737"/>
          </a:xfrm>
        </p:spPr>
        <p:txBody>
          <a:bodyPr>
            <a:normAutofit/>
          </a:bodyPr>
          <a:lstStyle/>
          <a:p>
            <a:r>
              <a:rPr lang="en-US" sz="2400" u="sng" dirty="0" err="1" smtClean="0">
                <a:solidFill>
                  <a:srgbClr val="0A304A"/>
                </a:solidFill>
              </a:rPr>
              <a:t>Package.json</a:t>
            </a:r>
            <a:r>
              <a:rPr lang="en-US" sz="2000" dirty="0" smtClean="0">
                <a:solidFill>
                  <a:srgbClr val="0A304A"/>
                </a:solidFill>
              </a:rPr>
              <a:t> - </a:t>
            </a:r>
            <a:r>
              <a:rPr lang="ru-RU" sz="2000" dirty="0">
                <a:solidFill>
                  <a:srgbClr val="0A304A"/>
                </a:solidFill>
              </a:rPr>
              <a:t>файл </a:t>
            </a:r>
            <a:r>
              <a:rPr lang="ru-RU" sz="2000" dirty="0" smtClean="0">
                <a:solidFill>
                  <a:srgbClr val="0A304A"/>
                </a:solidFill>
              </a:rPr>
              <a:t>конфигурации</a:t>
            </a:r>
            <a:r>
              <a:rPr lang="en-US" sz="2000" dirty="0" smtClean="0">
                <a:solidFill>
                  <a:srgbClr val="0A304A"/>
                </a:solidFill>
              </a:rPr>
              <a:t>.</a:t>
            </a:r>
            <a:br>
              <a:rPr lang="en-US" sz="2000" dirty="0" smtClean="0">
                <a:solidFill>
                  <a:srgbClr val="0A304A"/>
                </a:solidFill>
              </a:rPr>
            </a:br>
            <a:r>
              <a:rPr lang="ru-RU" sz="2000" dirty="0" smtClean="0">
                <a:solidFill>
                  <a:srgbClr val="0A304A"/>
                </a:solidFill>
              </a:rPr>
              <a:t>В нем содержится информация о проекте.</a:t>
            </a:r>
            <a:br>
              <a:rPr lang="ru-RU" sz="2000" dirty="0" smtClean="0">
                <a:solidFill>
                  <a:srgbClr val="0A304A"/>
                </a:solidFill>
              </a:rPr>
            </a:br>
            <a:r>
              <a:rPr lang="ru-RU" sz="2000" dirty="0" smtClean="0">
                <a:solidFill>
                  <a:srgbClr val="0A304A"/>
                </a:solidFill>
              </a:rPr>
              <a:t>В том числе зависимости нашего проекта.</a:t>
            </a:r>
            <a:br>
              <a:rPr lang="ru-RU" sz="2000" dirty="0" smtClean="0">
                <a:solidFill>
                  <a:srgbClr val="0A304A"/>
                </a:solidFill>
              </a:rPr>
            </a:br>
            <a:r>
              <a:rPr lang="ru-RU" sz="2000" dirty="0">
                <a:solidFill>
                  <a:srgbClr val="0A304A"/>
                </a:solidFill>
              </a:rPr>
              <a:t/>
            </a:r>
            <a:br>
              <a:rPr lang="ru-RU" sz="2000" dirty="0">
                <a:solidFill>
                  <a:srgbClr val="0A304A"/>
                </a:solidFill>
              </a:rPr>
            </a:br>
            <a:r>
              <a:rPr lang="ru-RU" sz="2000" dirty="0" smtClean="0">
                <a:solidFill>
                  <a:srgbClr val="0A304A"/>
                </a:solidFill>
              </a:rPr>
              <a:t>При выполнении команды </a:t>
            </a:r>
            <a:r>
              <a:rPr lang="en-US" sz="2400" u="sng" dirty="0" smtClean="0">
                <a:solidFill>
                  <a:srgbClr val="0A304A"/>
                </a:solidFill>
              </a:rPr>
              <a:t>“</a:t>
            </a:r>
            <a:r>
              <a:rPr lang="en-US" sz="2400" u="sng" dirty="0" err="1" smtClean="0">
                <a:solidFill>
                  <a:srgbClr val="0A304A"/>
                </a:solidFill>
              </a:rPr>
              <a:t>npm</a:t>
            </a:r>
            <a:r>
              <a:rPr lang="en-US" sz="2400" u="sng" dirty="0" smtClean="0">
                <a:solidFill>
                  <a:srgbClr val="0A304A"/>
                </a:solidFill>
              </a:rPr>
              <a:t> install” </a:t>
            </a:r>
            <a:r>
              <a:rPr lang="ru-RU" sz="2000" dirty="0" err="1" smtClean="0">
                <a:solidFill>
                  <a:srgbClr val="0A304A"/>
                </a:solidFill>
              </a:rPr>
              <a:t>скачаются</a:t>
            </a:r>
            <a:r>
              <a:rPr lang="ru-RU" sz="2000" dirty="0" smtClean="0">
                <a:solidFill>
                  <a:srgbClr val="0A304A"/>
                </a:solidFill>
              </a:rPr>
              <a:t> зависимости, которые в нем указаны.</a:t>
            </a:r>
            <a:endParaRPr lang="en-US" sz="2400" u="sng" dirty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19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Устанавливаем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5547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0A304A"/>
                </a:solidFill>
              </a:rPr>
              <a:t>Запускаем команду </a:t>
            </a:r>
            <a:r>
              <a:rPr lang="en-US" sz="2400" u="sng" dirty="0">
                <a:solidFill>
                  <a:srgbClr val="0A304A"/>
                </a:solidFill>
              </a:rPr>
              <a:t>“</a:t>
            </a:r>
            <a:r>
              <a:rPr lang="en-US" sz="2400" u="sng" dirty="0" err="1">
                <a:solidFill>
                  <a:srgbClr val="0A304A"/>
                </a:solidFill>
              </a:rPr>
              <a:t>npm</a:t>
            </a:r>
            <a:r>
              <a:rPr lang="en-US" sz="2400" u="sng" dirty="0">
                <a:solidFill>
                  <a:srgbClr val="0A304A"/>
                </a:solidFill>
              </a:rPr>
              <a:t> install -D </a:t>
            </a:r>
            <a:r>
              <a:rPr lang="en-US" sz="2400" u="sng" dirty="0" err="1">
                <a:solidFill>
                  <a:srgbClr val="0A304A"/>
                </a:solidFill>
              </a:rPr>
              <a:t>webpack</a:t>
            </a:r>
            <a:r>
              <a:rPr lang="en-US" sz="2400" u="sng" dirty="0">
                <a:solidFill>
                  <a:srgbClr val="0A304A"/>
                </a:solidFill>
              </a:rPr>
              <a:t> </a:t>
            </a:r>
            <a:r>
              <a:rPr lang="en-US" sz="2400" u="sng" dirty="0" err="1" smtClean="0">
                <a:solidFill>
                  <a:srgbClr val="0A304A"/>
                </a:solidFill>
              </a:rPr>
              <a:t>webpack</a:t>
            </a:r>
            <a:r>
              <a:rPr lang="en-US" sz="2400" u="sng" dirty="0" smtClean="0">
                <a:solidFill>
                  <a:srgbClr val="0A304A"/>
                </a:solidFill>
              </a:rPr>
              <a:t>-cli”</a:t>
            </a:r>
            <a:endParaRPr lang="ru-RU" sz="20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err="1">
                <a:solidFill>
                  <a:srgbClr val="0A304A"/>
                </a:solidFill>
              </a:rPr>
              <a:t>npm</a:t>
            </a:r>
            <a:r>
              <a:rPr lang="en-US" sz="2000" u="sng" dirty="0">
                <a:solidFill>
                  <a:srgbClr val="0A304A"/>
                </a:solidFill>
              </a:rPr>
              <a:t> install</a:t>
            </a:r>
            <a:r>
              <a:rPr lang="ru-RU" sz="2000" dirty="0" smtClean="0">
                <a:solidFill>
                  <a:srgbClr val="0A304A"/>
                </a:solidFill>
              </a:rPr>
              <a:t> – указываем, что будем устанавливать зависимости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u="sng" dirty="0" smtClean="0">
                <a:solidFill>
                  <a:srgbClr val="0A304A"/>
                </a:solidFill>
              </a:rPr>
              <a:t>Флаг -</a:t>
            </a:r>
            <a:r>
              <a:rPr lang="en-US" sz="2000" u="sng" dirty="0" smtClean="0">
                <a:solidFill>
                  <a:srgbClr val="0A304A"/>
                </a:solidFill>
              </a:rPr>
              <a:t>D</a:t>
            </a:r>
            <a:r>
              <a:rPr lang="ru-RU" sz="2000" dirty="0" smtClean="0">
                <a:solidFill>
                  <a:srgbClr val="0A304A"/>
                </a:solidFill>
              </a:rPr>
              <a:t> </a:t>
            </a:r>
            <a:r>
              <a:rPr lang="en-US" sz="2000" dirty="0" smtClean="0">
                <a:solidFill>
                  <a:srgbClr val="0A304A"/>
                </a:solidFill>
              </a:rPr>
              <a:t>- </a:t>
            </a:r>
            <a:r>
              <a:rPr lang="ru-RU" sz="2000" dirty="0" err="1" smtClean="0">
                <a:solidFill>
                  <a:srgbClr val="0A304A"/>
                </a:solidFill>
              </a:rPr>
              <a:t>указывае</a:t>
            </a:r>
            <a:r>
              <a:rPr lang="en-US" sz="2000" dirty="0" smtClean="0">
                <a:solidFill>
                  <a:srgbClr val="0A304A"/>
                </a:solidFill>
              </a:rPr>
              <a:t>n</a:t>
            </a:r>
            <a:r>
              <a:rPr lang="ru-RU" sz="2000" dirty="0" smtClean="0">
                <a:solidFill>
                  <a:srgbClr val="0A304A"/>
                </a:solidFill>
              </a:rPr>
              <a:t>, </a:t>
            </a:r>
            <a:r>
              <a:rPr lang="ru-RU" sz="2000" dirty="0">
                <a:solidFill>
                  <a:srgbClr val="0A304A"/>
                </a:solidFill>
              </a:rPr>
              <a:t>что </a:t>
            </a:r>
            <a:r>
              <a:rPr lang="ru-RU" sz="2000" dirty="0" smtClean="0">
                <a:solidFill>
                  <a:srgbClr val="0A304A"/>
                </a:solidFill>
              </a:rPr>
              <a:t>зависимости нужны только для разработки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err="1">
                <a:solidFill>
                  <a:srgbClr val="0A304A"/>
                </a:solidFill>
              </a:rPr>
              <a:t>webpack</a:t>
            </a:r>
            <a:r>
              <a:rPr lang="en-US" sz="2000" u="sng" dirty="0">
                <a:solidFill>
                  <a:srgbClr val="0A304A"/>
                </a:solidFill>
              </a:rPr>
              <a:t> </a:t>
            </a:r>
            <a:r>
              <a:rPr lang="en-US" sz="2000" dirty="0" smtClean="0">
                <a:solidFill>
                  <a:srgbClr val="0A304A"/>
                </a:solidFill>
              </a:rPr>
              <a:t>– </a:t>
            </a:r>
            <a:r>
              <a:rPr lang="ru-RU" sz="2000" dirty="0" smtClean="0">
                <a:solidFill>
                  <a:srgbClr val="0A304A"/>
                </a:solidFill>
              </a:rPr>
              <a:t>зависимость с базовым функционалом </a:t>
            </a:r>
            <a:r>
              <a:rPr lang="en-US" sz="2000" dirty="0" err="1" smtClean="0">
                <a:solidFill>
                  <a:srgbClr val="0A304A"/>
                </a:solidFill>
              </a:rPr>
              <a:t>webpack</a:t>
            </a:r>
            <a:endParaRPr lang="en-US" sz="2000" dirty="0" smtClean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err="1">
                <a:solidFill>
                  <a:srgbClr val="0A304A"/>
                </a:solidFill>
              </a:rPr>
              <a:t>w</a:t>
            </a:r>
            <a:r>
              <a:rPr lang="en-US" sz="2000" u="sng" dirty="0" err="1" smtClean="0">
                <a:solidFill>
                  <a:srgbClr val="0A304A"/>
                </a:solidFill>
              </a:rPr>
              <a:t>ebpack</a:t>
            </a:r>
            <a:r>
              <a:rPr lang="en-US" sz="2000" u="sng" dirty="0" smtClean="0">
                <a:solidFill>
                  <a:srgbClr val="0A304A"/>
                </a:solidFill>
              </a:rPr>
              <a:t>-cli </a:t>
            </a:r>
            <a:r>
              <a:rPr lang="en-US" sz="2000" dirty="0">
                <a:solidFill>
                  <a:srgbClr val="0A304A"/>
                </a:solidFill>
              </a:rPr>
              <a:t>– </a:t>
            </a:r>
            <a:r>
              <a:rPr lang="ru-RU" sz="2000" dirty="0">
                <a:solidFill>
                  <a:srgbClr val="0A304A"/>
                </a:solidFill>
              </a:rPr>
              <a:t>зависимость </a:t>
            </a:r>
            <a:r>
              <a:rPr lang="ru-RU" sz="2000" dirty="0" smtClean="0">
                <a:solidFill>
                  <a:srgbClr val="0A304A"/>
                </a:solidFill>
              </a:rPr>
              <a:t>для управления функционалом </a:t>
            </a:r>
            <a:r>
              <a:rPr lang="en-US" sz="2000" dirty="0" err="1" smtClean="0">
                <a:solidFill>
                  <a:srgbClr val="0A304A"/>
                </a:solidFill>
              </a:rPr>
              <a:t>webpack</a:t>
            </a:r>
            <a:r>
              <a:rPr lang="ru-RU" sz="2000" dirty="0" smtClean="0">
                <a:solidFill>
                  <a:srgbClr val="0A304A"/>
                </a:solidFill>
              </a:rPr>
              <a:t> через консоль</a:t>
            </a:r>
            <a:endParaRPr lang="ru-RU" sz="20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48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</TotalTime>
  <Words>628</Words>
  <Application>Microsoft Office PowerPoint</Application>
  <PresentationFormat>Широкоэкранный</PresentationFormat>
  <Paragraphs>128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Consolas</vt:lpstr>
      <vt:lpstr>Wingdings 3</vt:lpstr>
      <vt:lpstr>Сектор</vt:lpstr>
      <vt:lpstr>Изучаем Webpack</vt:lpstr>
      <vt:lpstr>Обо мне</vt:lpstr>
      <vt:lpstr>Запускаем проект без webpack</vt:lpstr>
      <vt:lpstr>Интегрируем в проект Webpack</vt:lpstr>
      <vt:lpstr>Нам нужен npm</vt:lpstr>
      <vt:lpstr>Для npm нужен nodejs</vt:lpstr>
      <vt:lpstr>Инициализируем проект</vt:lpstr>
      <vt:lpstr>package.json</vt:lpstr>
      <vt:lpstr>Устанавливаем Webpack</vt:lpstr>
      <vt:lpstr>Package-lock.json</vt:lpstr>
      <vt:lpstr>node_modules</vt:lpstr>
      <vt:lpstr>webpack.config.js</vt:lpstr>
      <vt:lpstr>Устанавливаем jquery</vt:lpstr>
      <vt:lpstr>Модернизируем скрипты</vt:lpstr>
      <vt:lpstr>Запускаем команду “webpack”</vt:lpstr>
      <vt:lpstr>Модернизируем HTML</vt:lpstr>
      <vt:lpstr>Запускаем проект и проверяем работу</vt:lpstr>
      <vt:lpstr>Webpack Plugins</vt:lpstr>
      <vt:lpstr>Не хотим копировать вручную</vt:lpstr>
      <vt:lpstr>Постоянный path.resolve()</vt:lpstr>
      <vt:lpstr>Webpack loaders</vt:lpstr>
      <vt:lpstr>Что за бред постоянно править импорт стилей</vt:lpstr>
      <vt:lpstr>Production or development mode</vt:lpstr>
      <vt:lpstr>Скрипты в package.json</vt:lpstr>
      <vt:lpstr>Ах этот кеш…</vt:lpstr>
      <vt:lpstr>Ах этот хеш… мусор…</vt:lpstr>
      <vt:lpstr>Надоело часто запускать в консоле webpack</vt:lpstr>
      <vt:lpstr>А если бы не нажимать F5 в браузере</vt:lpstr>
      <vt:lpstr>Знайте есть пресеты</vt:lpstr>
      <vt:lpstr>Полезные ссылки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Webpack</dc:title>
  <dc:creator>Алексей Ясаков</dc:creator>
  <cp:lastModifiedBy>Алексей Ясаков</cp:lastModifiedBy>
  <cp:revision>28</cp:revision>
  <dcterms:created xsi:type="dcterms:W3CDTF">2020-02-17T17:06:15Z</dcterms:created>
  <dcterms:modified xsi:type="dcterms:W3CDTF">2020-02-18T16:20:06Z</dcterms:modified>
</cp:coreProperties>
</file>