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x="24384000" cy="13716000"/>
  <p:notesSz cx="6858000" cy="9144000"/>
  <p:defaultTextStyle>
    <a:lvl1pPr defTabSz="1219261">
      <a:defRPr sz="4800">
        <a:solidFill>
          <a:srgbClr val="737572"/>
        </a:solidFill>
        <a:latin typeface="Calibri"/>
        <a:ea typeface="Calibri"/>
        <a:cs typeface="Calibri"/>
        <a:sym typeface="Calibri"/>
      </a:defRPr>
    </a:lvl1pPr>
    <a:lvl2pPr indent="1219261" defTabSz="1219261">
      <a:defRPr sz="4800">
        <a:solidFill>
          <a:srgbClr val="737572"/>
        </a:solidFill>
        <a:latin typeface="Calibri"/>
        <a:ea typeface="Calibri"/>
        <a:cs typeface="Calibri"/>
        <a:sym typeface="Calibri"/>
      </a:defRPr>
    </a:lvl2pPr>
    <a:lvl3pPr indent="2438522" defTabSz="1219261">
      <a:defRPr sz="4800">
        <a:solidFill>
          <a:srgbClr val="737572"/>
        </a:solidFill>
        <a:latin typeface="Calibri"/>
        <a:ea typeface="Calibri"/>
        <a:cs typeface="Calibri"/>
        <a:sym typeface="Calibri"/>
      </a:defRPr>
    </a:lvl3pPr>
    <a:lvl4pPr indent="3657782" defTabSz="1219261">
      <a:defRPr sz="4800">
        <a:solidFill>
          <a:srgbClr val="737572"/>
        </a:solidFill>
        <a:latin typeface="Calibri"/>
        <a:ea typeface="Calibri"/>
        <a:cs typeface="Calibri"/>
        <a:sym typeface="Calibri"/>
      </a:defRPr>
    </a:lvl4pPr>
    <a:lvl5pPr indent="4877044" defTabSz="1219261">
      <a:defRPr sz="4800">
        <a:solidFill>
          <a:srgbClr val="737572"/>
        </a:solidFill>
        <a:latin typeface="Calibri"/>
        <a:ea typeface="Calibri"/>
        <a:cs typeface="Calibri"/>
        <a:sym typeface="Calibri"/>
      </a:defRPr>
    </a:lvl5pPr>
    <a:lvl6pPr indent="6096305" defTabSz="1219261">
      <a:defRPr sz="4800">
        <a:solidFill>
          <a:srgbClr val="737572"/>
        </a:solidFill>
        <a:latin typeface="Calibri"/>
        <a:ea typeface="Calibri"/>
        <a:cs typeface="Calibri"/>
        <a:sym typeface="Calibri"/>
      </a:defRPr>
    </a:lvl6pPr>
    <a:lvl7pPr indent="7315565" defTabSz="1219261">
      <a:defRPr sz="4800">
        <a:solidFill>
          <a:srgbClr val="737572"/>
        </a:solidFill>
        <a:latin typeface="Calibri"/>
        <a:ea typeface="Calibri"/>
        <a:cs typeface="Calibri"/>
        <a:sym typeface="Calibri"/>
      </a:defRPr>
    </a:lvl7pPr>
    <a:lvl8pPr indent="8534827" defTabSz="1219261">
      <a:defRPr sz="4800">
        <a:solidFill>
          <a:srgbClr val="737572"/>
        </a:solidFill>
        <a:latin typeface="Calibri"/>
        <a:ea typeface="Calibri"/>
        <a:cs typeface="Calibri"/>
        <a:sym typeface="Calibri"/>
      </a:defRPr>
    </a:lvl8pPr>
    <a:lvl9pPr indent="9754088" defTabSz="1219261">
      <a:defRPr sz="4800">
        <a:solidFill>
          <a:srgbClr val="737572"/>
        </a:solidFill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737572"/>
      </a:tcTxStyle>
      <a:tcStyle>
        <a:tcBdr>
          <a:left>
            <a:ln w="12700" cap="flat">
              <a:solidFill>
                <a:srgbClr val="737572"/>
              </a:solidFill>
              <a:prstDash val="solid"/>
              <a:bevel/>
            </a:ln>
          </a:left>
          <a:right>
            <a:ln w="12700" cap="flat">
              <a:solidFill>
                <a:srgbClr val="737572"/>
              </a:solidFill>
              <a:prstDash val="solid"/>
              <a:bevel/>
            </a:ln>
          </a:right>
          <a:top>
            <a:ln w="12700" cap="flat">
              <a:solidFill>
                <a:srgbClr val="737572"/>
              </a:solidFill>
              <a:prstDash val="solid"/>
              <a:bevel/>
            </a:ln>
          </a:top>
          <a:bottom>
            <a:ln w="12700" cap="flat">
              <a:solidFill>
                <a:srgbClr val="737572"/>
              </a:solidFill>
              <a:prstDash val="solid"/>
              <a:bevel/>
            </a:ln>
          </a:bottom>
          <a:insideH>
            <a:ln w="12700" cap="flat">
              <a:solidFill>
                <a:srgbClr val="737572"/>
              </a:solidFill>
              <a:prstDash val="solid"/>
              <a:bevel/>
            </a:ln>
          </a:insideH>
          <a:insideV>
            <a:ln w="12700" cap="flat">
              <a:solidFill>
                <a:srgbClr val="737572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737572"/>
      </a:tcTxStyle>
      <a:tcStyle>
        <a:tcBdr>
          <a:left>
            <a:ln w="12700" cap="flat">
              <a:solidFill>
                <a:srgbClr val="737572"/>
              </a:solidFill>
              <a:prstDash val="solid"/>
              <a:bevel/>
            </a:ln>
          </a:left>
          <a:right>
            <a:ln w="12700" cap="flat">
              <a:solidFill>
                <a:srgbClr val="737572"/>
              </a:solidFill>
              <a:prstDash val="solid"/>
              <a:bevel/>
            </a:ln>
          </a:right>
          <a:top>
            <a:ln w="12700" cap="flat">
              <a:solidFill>
                <a:srgbClr val="737572"/>
              </a:solidFill>
              <a:prstDash val="solid"/>
              <a:bevel/>
            </a:ln>
          </a:top>
          <a:bottom>
            <a:ln w="12700" cap="flat">
              <a:solidFill>
                <a:srgbClr val="737572"/>
              </a:solidFill>
              <a:prstDash val="solid"/>
              <a:bevel/>
            </a:ln>
          </a:bottom>
          <a:insideH>
            <a:ln w="12700" cap="flat">
              <a:solidFill>
                <a:srgbClr val="737572"/>
              </a:solidFill>
              <a:prstDash val="solid"/>
              <a:bevel/>
            </a:ln>
          </a:insideH>
          <a:insideV>
            <a:ln w="12700" cap="flat">
              <a:solidFill>
                <a:srgbClr val="737572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737572"/>
      </a:tcTxStyle>
      <a:tcStyle>
        <a:tcBdr>
          <a:left>
            <a:ln w="12700" cap="flat">
              <a:solidFill>
                <a:srgbClr val="737572"/>
              </a:solidFill>
              <a:prstDash val="solid"/>
              <a:bevel/>
            </a:ln>
          </a:left>
          <a:right>
            <a:ln w="12700" cap="flat">
              <a:solidFill>
                <a:srgbClr val="737572"/>
              </a:solidFill>
              <a:prstDash val="solid"/>
              <a:bevel/>
            </a:ln>
          </a:right>
          <a:top>
            <a:ln w="12700" cap="flat">
              <a:solidFill>
                <a:srgbClr val="737572"/>
              </a:solidFill>
              <a:prstDash val="solid"/>
              <a:bevel/>
            </a:ln>
          </a:top>
          <a:bottom>
            <a:ln w="12700" cap="flat">
              <a:solidFill>
                <a:srgbClr val="737572"/>
              </a:solidFill>
              <a:prstDash val="solid"/>
              <a:bevel/>
            </a:ln>
          </a:bottom>
          <a:insideH>
            <a:ln w="12700" cap="flat">
              <a:solidFill>
                <a:srgbClr val="737572"/>
              </a:solidFill>
              <a:prstDash val="solid"/>
              <a:bevel/>
            </a:ln>
          </a:insideH>
          <a:insideV>
            <a:ln w="12700" cap="flat">
              <a:solidFill>
                <a:srgbClr val="737572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737572"/>
      </a:tcTxStyle>
      <a:tcStyle>
        <a:tcBdr>
          <a:left>
            <a:ln w="12700" cap="flat">
              <a:solidFill>
                <a:srgbClr val="737572"/>
              </a:solidFill>
              <a:prstDash val="solid"/>
              <a:bevel/>
            </a:ln>
          </a:left>
          <a:right>
            <a:ln w="12700" cap="flat">
              <a:solidFill>
                <a:srgbClr val="737572"/>
              </a:solidFill>
              <a:prstDash val="solid"/>
              <a:bevel/>
            </a:ln>
          </a:right>
          <a:top>
            <a:ln w="12700" cap="flat">
              <a:solidFill>
                <a:srgbClr val="737572"/>
              </a:solidFill>
              <a:prstDash val="solid"/>
              <a:bevel/>
            </a:ln>
          </a:top>
          <a:bottom>
            <a:ln w="12700" cap="flat">
              <a:solidFill>
                <a:srgbClr val="737572"/>
              </a:solidFill>
              <a:prstDash val="solid"/>
              <a:bevel/>
            </a:ln>
          </a:bottom>
          <a:insideH>
            <a:ln w="12700" cap="flat">
              <a:solidFill>
                <a:srgbClr val="737572"/>
              </a:solidFill>
              <a:prstDash val="solid"/>
              <a:bevel/>
            </a:ln>
          </a:insideH>
          <a:insideV>
            <a:ln w="12700" cap="flat">
              <a:solidFill>
                <a:srgbClr val="737572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737572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DFD8"/>
          </a:solidFill>
        </a:fill>
      </a:tcStyle>
    </a:wholeTbl>
    <a:band2H>
      <a:tcTxStyle b="def" i="def"/>
      <a:tcStyle>
        <a:tcBdr/>
        <a:fill>
          <a:solidFill>
            <a:srgbClr val="E7F0ED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EA18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EA18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EA18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737572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ADECB"/>
          </a:solidFill>
        </a:fill>
      </a:tcStyle>
    </a:wholeTbl>
    <a:band2H>
      <a:tcTxStyle b="def" i="def"/>
      <a:tcStyle>
        <a:tcBdr/>
        <a:fill>
          <a:solidFill>
            <a:srgbClr val="FCEFE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9B2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9B2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9B2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737572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D4D3"/>
          </a:solidFill>
        </a:fill>
      </a:tcStyle>
    </a:wholeTbl>
    <a:band2H>
      <a:tcTxStyle b="def" i="def"/>
      <a:tcStyle>
        <a:tcBdr/>
        <a:fill>
          <a:solidFill>
            <a:srgbClr val="EAEBEA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D6F6B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D6F6B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D6F6B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73757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EA18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73757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737572"/>
              </a:solidFill>
              <a:prstDash val="solid"/>
              <a:bevel/>
            </a:ln>
          </a:top>
          <a:bottom>
            <a:ln w="25400" cap="flat">
              <a:solidFill>
                <a:srgbClr val="737572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37572"/>
              </a:solidFill>
              <a:prstDash val="solid"/>
              <a:bevel/>
            </a:ln>
          </a:top>
          <a:bottom>
            <a:ln w="25400" cap="flat">
              <a:solidFill>
                <a:srgbClr val="737572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EA185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737572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D5D4"/>
          </a:solidFill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37572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37572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3757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219261">
              <a:lnSpc>
                <a:spcPct val="100000"/>
              </a:lnSpc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200"/>
              <a:t>Drag Picture and Send to Back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Shape 1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83" name="Shape 1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219261">
              <a:lnSpc>
                <a:spcPct val="100000"/>
              </a:lnSpc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200"/>
              <a:t>Drag Picture and Send to Back</a:t>
            </a:r>
            <a:endParaRPr sz="3200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s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21978498" y="12133994"/>
            <a:ext cx="675307" cy="675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EA18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Shape 7"/>
          <p:cNvSpPr/>
          <p:nvPr/>
        </p:nvSpPr>
        <p:spPr>
          <a:xfrm>
            <a:off x="3133244" y="12191424"/>
            <a:ext cx="3651443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  <a:latin typeface="Roboto Bold"/>
                <a:ea typeface="Roboto Bold"/>
                <a:cs typeface="Roboto Bold"/>
                <a:sym typeface="Roboto Bold"/>
              </a:rPr>
              <a:t>PhD Defense</a:t>
            </a:r>
            <a:endParaRPr sz="3200">
              <a:solidFill>
                <a:srgbClr val="737572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737572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Corre Kevin</a:t>
            </a:r>
          </a:p>
        </p:txBody>
      </p:sp>
      <p:sp>
        <p:nvSpPr>
          <p:cNvPr id="8" name="Shape 8"/>
          <p:cNvSpPr/>
          <p:nvPr/>
        </p:nvSpPr>
        <p:spPr>
          <a:xfrm>
            <a:off x="5958899" y="12556067"/>
            <a:ext cx="15643467" cy="1"/>
          </a:xfrm>
          <a:prstGeom prst="line">
            <a:avLst/>
          </a:prstGeom>
          <a:ln w="3175">
            <a:solidFill>
              <a:srgbClr val="737572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" name="Shape 9"/>
          <p:cNvSpPr/>
          <p:nvPr>
            <p:ph type="sldNum" sz="quarter" idx="2"/>
          </p:nvPr>
        </p:nvSpPr>
        <p:spPr>
          <a:xfrm>
            <a:off x="21851571" y="12167441"/>
            <a:ext cx="929156" cy="574053"/>
          </a:xfrm>
          <a:prstGeom prst="rect">
            <a:avLst/>
          </a:prstGeom>
        </p:spPr>
        <p:txBody>
          <a:bodyPr lIns="121926" tIns="121926" rIns="121926" bIns="121926"/>
          <a:lstStyle>
            <a:lvl1pPr algn="ctr" defTabSz="1219261">
              <a:defRPr sz="20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7446" y="12164221"/>
            <a:ext cx="958647" cy="958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Just Numb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21978498" y="12133994"/>
            <a:ext cx="675307" cy="675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EA18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xfrm>
            <a:off x="21851571" y="12167441"/>
            <a:ext cx="929156" cy="574053"/>
          </a:xfrm>
          <a:prstGeom prst="rect">
            <a:avLst/>
          </a:prstGeom>
        </p:spPr>
        <p:txBody>
          <a:bodyPr/>
          <a:lstStyle>
            <a:lvl1pPr algn="ctr" defTabSz="1219261">
              <a:defRPr sz="20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97466" y="11925301"/>
            <a:ext cx="733361" cy="893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defTabSz="914400">
              <a:lnSpc>
                <a:spcPct val="85000"/>
              </a:lnSpc>
              <a:spcBef>
                <a:spcPts val="1200"/>
              </a:spcBef>
              <a:defRPr sz="2000">
                <a:solidFill>
                  <a:srgbClr val="000000"/>
                </a:solidFill>
                <a:latin typeface="Helvetica 75 Bold"/>
                <a:ea typeface="Helvetica 75 Bold"/>
                <a:cs typeface="Helvetica 75 Bold"/>
                <a:sym typeface="Helvetica 75 Bold"/>
              </a:defRPr>
            </a:lvl1pPr>
          </a:lstStyle>
          <a:p>
            <a:pPr lvl="0">
              <a:defRPr sz="1800"/>
            </a:pPr>
            <a:r>
              <a:rPr sz="2000"/>
              <a:t>‹#›</a:t>
            </a:r>
          </a:p>
        </p:txBody>
      </p:sp>
      <p:sp>
        <p:nvSpPr>
          <p:cNvPr id="16" name="Shape 16"/>
          <p:cNvSpPr/>
          <p:nvPr/>
        </p:nvSpPr>
        <p:spPr>
          <a:xfrm>
            <a:off x="1749948" y="12513736"/>
            <a:ext cx="2173658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defTabSz="914400">
              <a:lnSpc>
                <a:spcPct val="85000"/>
              </a:lnSpc>
              <a:spcBef>
                <a:spcPts val="1200"/>
              </a:spcBef>
              <a:defRPr sz="2000">
                <a:solidFill>
                  <a:srgbClr val="FF6600"/>
                </a:solidFill>
                <a:latin typeface="Helvetica 75 Bold"/>
                <a:ea typeface="Helvetica 75 Bold"/>
                <a:cs typeface="Helvetica 75 Bold"/>
                <a:sym typeface="Helvetica 75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6600"/>
                </a:solidFill>
              </a:rPr>
              <a:t>Orange Restricted</a:t>
            </a:r>
          </a:p>
        </p:txBody>
      </p:sp>
      <p:sp>
        <p:nvSpPr>
          <p:cNvPr id="17" name="Shape 17"/>
          <p:cNvSpPr/>
          <p:nvPr/>
        </p:nvSpPr>
        <p:spPr>
          <a:xfrm>
            <a:off x="447869" y="11917531"/>
            <a:ext cx="11299633" cy="12900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lvl="0" algn="ctr" defTabSz="712787">
              <a:defRPr sz="3600">
                <a:solidFill>
                  <a:srgbClr val="000000"/>
                </a:solidFill>
                <a:latin typeface="Helvetica 75"/>
                <a:ea typeface="Helvetica 75"/>
                <a:cs typeface="Helvetica 75"/>
                <a:sym typeface="Helvetica 75"/>
              </a:defRPr>
            </a:pPr>
          </a:p>
        </p:txBody>
      </p:sp>
      <p:grpSp>
        <p:nvGrpSpPr>
          <p:cNvPr id="26" name="Group 26"/>
          <p:cNvGrpSpPr/>
          <p:nvPr/>
        </p:nvGrpSpPr>
        <p:grpSpPr>
          <a:xfrm>
            <a:off x="905932" y="11015129"/>
            <a:ext cx="1804810" cy="1804810"/>
            <a:chOff x="0" y="0"/>
            <a:chExt cx="1804808" cy="1804808"/>
          </a:xfrm>
        </p:grpSpPr>
        <p:sp>
          <p:nvSpPr>
            <p:cNvPr id="18" name="Shape 18"/>
            <p:cNvSpPr/>
            <p:nvPr/>
          </p:nvSpPr>
          <p:spPr>
            <a:xfrm>
              <a:off x="-1" y="-1"/>
              <a:ext cx="1804810" cy="1804810"/>
            </a:xfrm>
            <a:prstGeom prst="rect">
              <a:avLst/>
            </a:pr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 lvl="0" defTabSz="914400">
                <a:lnSpc>
                  <a:spcPct val="90000"/>
                </a:lnSpc>
                <a:spcBef>
                  <a:spcPts val="1200"/>
                </a:spcBef>
                <a:defRPr>
                  <a:solidFill>
                    <a:srgbClr val="FF6600"/>
                  </a:solidFill>
                  <a:latin typeface="Helvetica 75 Bold"/>
                  <a:ea typeface="Helvetica 75 Bold"/>
                  <a:cs typeface="Helvetica 75 Bold"/>
                  <a:sym typeface="Helvetica 75 Bold"/>
                </a:defRPr>
              </a:pPr>
            </a:p>
          </p:txBody>
        </p:sp>
        <p:sp>
          <p:nvSpPr>
            <p:cNvPr id="19" name="Shape 19"/>
            <p:cNvSpPr/>
            <p:nvPr/>
          </p:nvSpPr>
          <p:spPr>
            <a:xfrm>
              <a:off x="539899" y="1369947"/>
              <a:ext cx="224127" cy="262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38" y="15049"/>
                  </a:moveTo>
                  <a:cubicBezTo>
                    <a:pt x="6438" y="16466"/>
                    <a:pt x="7477" y="17882"/>
                    <a:pt x="9346" y="17882"/>
                  </a:cubicBezTo>
                  <a:cubicBezTo>
                    <a:pt x="11215" y="17882"/>
                    <a:pt x="13292" y="17174"/>
                    <a:pt x="15162" y="15580"/>
                  </a:cubicBezTo>
                  <a:cubicBezTo>
                    <a:pt x="15162" y="10623"/>
                    <a:pt x="15162" y="10623"/>
                    <a:pt x="15162" y="10623"/>
                  </a:cubicBezTo>
                  <a:cubicBezTo>
                    <a:pt x="9138" y="11331"/>
                    <a:pt x="6438" y="12570"/>
                    <a:pt x="6438" y="15049"/>
                  </a:cubicBezTo>
                  <a:moveTo>
                    <a:pt x="15369" y="19475"/>
                  </a:moveTo>
                  <a:cubicBezTo>
                    <a:pt x="12877" y="20892"/>
                    <a:pt x="10177" y="21600"/>
                    <a:pt x="7269" y="21600"/>
                  </a:cubicBezTo>
                  <a:cubicBezTo>
                    <a:pt x="2700" y="21600"/>
                    <a:pt x="0" y="18944"/>
                    <a:pt x="0" y="15580"/>
                  </a:cubicBezTo>
                  <a:cubicBezTo>
                    <a:pt x="0" y="10800"/>
                    <a:pt x="4985" y="8321"/>
                    <a:pt x="15369" y="7436"/>
                  </a:cubicBezTo>
                  <a:cubicBezTo>
                    <a:pt x="15369" y="6197"/>
                    <a:pt x="15369" y="6197"/>
                    <a:pt x="15369" y="6197"/>
                  </a:cubicBezTo>
                  <a:cubicBezTo>
                    <a:pt x="15369" y="4780"/>
                    <a:pt x="14123" y="3895"/>
                    <a:pt x="11631" y="3895"/>
                  </a:cubicBezTo>
                  <a:cubicBezTo>
                    <a:pt x="9138" y="3895"/>
                    <a:pt x="7062" y="4603"/>
                    <a:pt x="5608" y="6197"/>
                  </a:cubicBezTo>
                  <a:cubicBezTo>
                    <a:pt x="1246" y="4072"/>
                    <a:pt x="1246" y="4072"/>
                    <a:pt x="1246" y="4072"/>
                  </a:cubicBezTo>
                  <a:cubicBezTo>
                    <a:pt x="3531" y="1416"/>
                    <a:pt x="7062" y="0"/>
                    <a:pt x="11631" y="0"/>
                  </a:cubicBezTo>
                  <a:cubicBezTo>
                    <a:pt x="18069" y="0"/>
                    <a:pt x="21600" y="2479"/>
                    <a:pt x="21600" y="6197"/>
                  </a:cubicBezTo>
                  <a:cubicBezTo>
                    <a:pt x="21600" y="6197"/>
                    <a:pt x="21600" y="21246"/>
                    <a:pt x="21600" y="21246"/>
                  </a:cubicBezTo>
                  <a:cubicBezTo>
                    <a:pt x="15992" y="21246"/>
                    <a:pt x="15992" y="21246"/>
                    <a:pt x="15992" y="21246"/>
                  </a:cubicBezTo>
                  <a:lnTo>
                    <a:pt x="15369" y="1947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 lvl="0" defTabSz="914400">
                <a:lnSpc>
                  <a:spcPct val="90000"/>
                </a:lnSpc>
                <a:spcBef>
                  <a:spcPts val="1200"/>
                </a:spcBef>
                <a:defRPr>
                  <a:solidFill>
                    <a:srgbClr val="000000"/>
                  </a:solidFill>
                  <a:latin typeface="Helvetica 75 Bold"/>
                  <a:ea typeface="Helvetica 75 Bold"/>
                  <a:cs typeface="Helvetica 75 Bold"/>
                  <a:sym typeface="Helvetica 75 Bold"/>
                </a:defRPr>
              </a:pPr>
            </a:p>
          </p:txBody>
        </p:sp>
        <p:sp>
          <p:nvSpPr>
            <p:cNvPr id="20" name="Shape 20"/>
            <p:cNvSpPr/>
            <p:nvPr/>
          </p:nvSpPr>
          <p:spPr>
            <a:xfrm>
              <a:off x="817563" y="1369947"/>
              <a:ext cx="225941" cy="258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"/>
                  </a:moveTo>
                  <a:cubicBezTo>
                    <a:pt x="5143" y="360"/>
                    <a:pt x="5143" y="360"/>
                    <a:pt x="5143" y="360"/>
                  </a:cubicBezTo>
                  <a:cubicBezTo>
                    <a:pt x="5760" y="2880"/>
                    <a:pt x="5760" y="2880"/>
                    <a:pt x="5760" y="2880"/>
                  </a:cubicBezTo>
                  <a:cubicBezTo>
                    <a:pt x="8640" y="1080"/>
                    <a:pt x="11109" y="0"/>
                    <a:pt x="13989" y="0"/>
                  </a:cubicBezTo>
                  <a:cubicBezTo>
                    <a:pt x="18926" y="0"/>
                    <a:pt x="21600" y="2340"/>
                    <a:pt x="21600" y="684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5223" y="21600"/>
                    <a:pt x="15223" y="21600"/>
                    <a:pt x="15223" y="21600"/>
                  </a:cubicBezTo>
                  <a:cubicBezTo>
                    <a:pt x="15223" y="7920"/>
                    <a:pt x="15223" y="7920"/>
                    <a:pt x="15223" y="7920"/>
                  </a:cubicBezTo>
                  <a:cubicBezTo>
                    <a:pt x="15223" y="5220"/>
                    <a:pt x="14400" y="4140"/>
                    <a:pt x="12137" y="4140"/>
                  </a:cubicBezTo>
                  <a:cubicBezTo>
                    <a:pt x="10286" y="4140"/>
                    <a:pt x="8434" y="4860"/>
                    <a:pt x="6171" y="6480"/>
                  </a:cubicBezTo>
                  <a:cubicBezTo>
                    <a:pt x="6171" y="21600"/>
                    <a:pt x="6171" y="21600"/>
                    <a:pt x="6171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108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 lvl="0" defTabSz="914400">
                <a:lnSpc>
                  <a:spcPct val="90000"/>
                </a:lnSpc>
                <a:spcBef>
                  <a:spcPts val="1200"/>
                </a:spcBef>
                <a:defRPr>
                  <a:solidFill>
                    <a:srgbClr val="000000"/>
                  </a:solidFill>
                  <a:latin typeface="Helvetica 75 Bold"/>
                  <a:ea typeface="Helvetica 75 Bold"/>
                  <a:cs typeface="Helvetica 75 Bold"/>
                  <a:sym typeface="Helvetica 75 Bold"/>
                </a:defRPr>
              </a:pPr>
            </a:p>
          </p:txBody>
        </p:sp>
        <p:sp>
          <p:nvSpPr>
            <p:cNvPr id="21" name="Shape 21"/>
            <p:cNvSpPr/>
            <p:nvPr/>
          </p:nvSpPr>
          <p:spPr>
            <a:xfrm>
              <a:off x="1363814" y="1369947"/>
              <a:ext cx="235017" cy="262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55" y="8144"/>
                  </a:moveTo>
                  <a:cubicBezTo>
                    <a:pt x="15655" y="5311"/>
                    <a:pt x="13872" y="3718"/>
                    <a:pt x="10899" y="3718"/>
                  </a:cubicBezTo>
                  <a:cubicBezTo>
                    <a:pt x="8125" y="3718"/>
                    <a:pt x="6341" y="5311"/>
                    <a:pt x="6143" y="8144"/>
                  </a:cubicBezTo>
                  <a:lnTo>
                    <a:pt x="15655" y="8144"/>
                  </a:lnTo>
                  <a:close/>
                  <a:moveTo>
                    <a:pt x="11097" y="21600"/>
                  </a:moveTo>
                  <a:cubicBezTo>
                    <a:pt x="4161" y="21600"/>
                    <a:pt x="0" y="17705"/>
                    <a:pt x="0" y="10977"/>
                  </a:cubicBezTo>
                  <a:cubicBezTo>
                    <a:pt x="0" y="3895"/>
                    <a:pt x="4161" y="0"/>
                    <a:pt x="10899" y="0"/>
                  </a:cubicBezTo>
                  <a:cubicBezTo>
                    <a:pt x="17637" y="0"/>
                    <a:pt x="21600" y="3895"/>
                    <a:pt x="21600" y="10623"/>
                  </a:cubicBezTo>
                  <a:cubicBezTo>
                    <a:pt x="21600" y="10977"/>
                    <a:pt x="21600" y="11331"/>
                    <a:pt x="21600" y="11685"/>
                  </a:cubicBezTo>
                  <a:cubicBezTo>
                    <a:pt x="6143" y="11685"/>
                    <a:pt x="6143" y="11685"/>
                    <a:pt x="6143" y="11685"/>
                  </a:cubicBezTo>
                  <a:cubicBezTo>
                    <a:pt x="6143" y="15580"/>
                    <a:pt x="7927" y="17705"/>
                    <a:pt x="11494" y="17705"/>
                  </a:cubicBezTo>
                  <a:cubicBezTo>
                    <a:pt x="13872" y="17705"/>
                    <a:pt x="15457" y="16820"/>
                    <a:pt x="16844" y="14872"/>
                  </a:cubicBezTo>
                  <a:cubicBezTo>
                    <a:pt x="21402" y="17174"/>
                    <a:pt x="21402" y="17174"/>
                    <a:pt x="21402" y="17174"/>
                  </a:cubicBezTo>
                  <a:cubicBezTo>
                    <a:pt x="19420" y="20184"/>
                    <a:pt x="15853" y="21600"/>
                    <a:pt x="11097" y="2160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 lvl="0" defTabSz="914400">
                <a:lnSpc>
                  <a:spcPct val="90000"/>
                </a:lnSpc>
                <a:spcBef>
                  <a:spcPts val="1200"/>
                </a:spcBef>
                <a:defRPr>
                  <a:solidFill>
                    <a:srgbClr val="000000"/>
                  </a:solidFill>
                  <a:latin typeface="Helvetica 75 Bold"/>
                  <a:ea typeface="Helvetica 75 Bold"/>
                  <a:cs typeface="Helvetica 75 Bold"/>
                  <a:sym typeface="Helvetica 75 Bold"/>
                </a:defRPr>
              </a:pPr>
            </a:p>
          </p:txBody>
        </p:sp>
        <p:sp>
          <p:nvSpPr>
            <p:cNvPr id="22" name="Shape 22"/>
            <p:cNvSpPr/>
            <p:nvPr/>
          </p:nvSpPr>
          <p:spPr>
            <a:xfrm>
              <a:off x="86202" y="1369947"/>
              <a:ext cx="249535" cy="266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4529"/>
                  </a:moveTo>
                  <a:cubicBezTo>
                    <a:pt x="6517" y="4529"/>
                    <a:pt x="5772" y="8187"/>
                    <a:pt x="5772" y="10800"/>
                  </a:cubicBezTo>
                  <a:cubicBezTo>
                    <a:pt x="5772" y="13413"/>
                    <a:pt x="6517" y="17071"/>
                    <a:pt x="10800" y="17071"/>
                  </a:cubicBezTo>
                  <a:cubicBezTo>
                    <a:pt x="15083" y="17071"/>
                    <a:pt x="15828" y="13413"/>
                    <a:pt x="15828" y="10800"/>
                  </a:cubicBezTo>
                  <a:cubicBezTo>
                    <a:pt x="15828" y="8187"/>
                    <a:pt x="15083" y="4529"/>
                    <a:pt x="10800" y="4529"/>
                  </a:cubicBezTo>
                  <a:moveTo>
                    <a:pt x="10800" y="21600"/>
                  </a:moveTo>
                  <a:cubicBezTo>
                    <a:pt x="5028" y="21600"/>
                    <a:pt x="0" y="18116"/>
                    <a:pt x="0" y="10800"/>
                  </a:cubicBezTo>
                  <a:cubicBezTo>
                    <a:pt x="0" y="3310"/>
                    <a:pt x="5028" y="0"/>
                    <a:pt x="10800" y="0"/>
                  </a:cubicBezTo>
                  <a:cubicBezTo>
                    <a:pt x="16386" y="0"/>
                    <a:pt x="21600" y="3310"/>
                    <a:pt x="21600" y="10800"/>
                  </a:cubicBezTo>
                  <a:cubicBezTo>
                    <a:pt x="21600" y="18116"/>
                    <a:pt x="16386" y="21600"/>
                    <a:pt x="10800" y="2160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 lvl="0" defTabSz="914400">
                <a:lnSpc>
                  <a:spcPct val="90000"/>
                </a:lnSpc>
                <a:spcBef>
                  <a:spcPts val="1200"/>
                </a:spcBef>
                <a:defRPr>
                  <a:solidFill>
                    <a:srgbClr val="000000"/>
                  </a:solidFill>
                  <a:latin typeface="Helvetica 75 Bold"/>
                  <a:ea typeface="Helvetica 75 Bold"/>
                  <a:cs typeface="Helvetica 75 Bold"/>
                  <a:sym typeface="Helvetica 75 Bold"/>
                </a:defRPr>
              </a:pPr>
            </a:p>
          </p:txBody>
        </p:sp>
        <p:sp>
          <p:nvSpPr>
            <p:cNvPr id="23" name="Shape 23"/>
            <p:cNvSpPr/>
            <p:nvPr/>
          </p:nvSpPr>
          <p:spPr>
            <a:xfrm>
              <a:off x="381105" y="1369947"/>
              <a:ext cx="141554" cy="258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"/>
                  </a:moveTo>
                  <a:cubicBezTo>
                    <a:pt x="9818" y="540"/>
                    <a:pt x="9818" y="540"/>
                    <a:pt x="9818" y="540"/>
                  </a:cubicBezTo>
                  <a:cubicBezTo>
                    <a:pt x="9818" y="3060"/>
                    <a:pt x="9818" y="3060"/>
                    <a:pt x="9818" y="3060"/>
                  </a:cubicBezTo>
                  <a:cubicBezTo>
                    <a:pt x="11455" y="1620"/>
                    <a:pt x="16036" y="0"/>
                    <a:pt x="20291" y="0"/>
                  </a:cubicBezTo>
                  <a:cubicBezTo>
                    <a:pt x="20618" y="0"/>
                    <a:pt x="21273" y="0"/>
                    <a:pt x="21600" y="180"/>
                  </a:cubicBezTo>
                  <a:cubicBezTo>
                    <a:pt x="21600" y="5400"/>
                    <a:pt x="21600" y="5400"/>
                    <a:pt x="21600" y="5400"/>
                  </a:cubicBezTo>
                  <a:cubicBezTo>
                    <a:pt x="20945" y="5400"/>
                    <a:pt x="20945" y="5400"/>
                    <a:pt x="20945" y="5400"/>
                  </a:cubicBezTo>
                  <a:cubicBezTo>
                    <a:pt x="16691" y="5400"/>
                    <a:pt x="11782" y="5760"/>
                    <a:pt x="10473" y="7560"/>
                  </a:cubicBezTo>
                  <a:cubicBezTo>
                    <a:pt x="10473" y="21600"/>
                    <a:pt x="10473" y="21600"/>
                    <a:pt x="10473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54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 lvl="0" defTabSz="914400">
                <a:lnSpc>
                  <a:spcPct val="90000"/>
                </a:lnSpc>
                <a:spcBef>
                  <a:spcPts val="1200"/>
                </a:spcBef>
                <a:defRPr>
                  <a:solidFill>
                    <a:srgbClr val="000000"/>
                  </a:solidFill>
                  <a:latin typeface="Helvetica 75 Bold"/>
                  <a:ea typeface="Helvetica 75 Bold"/>
                  <a:cs typeface="Helvetica 75 Bold"/>
                  <a:sym typeface="Helvetica 75 Bold"/>
                </a:defRPr>
              </a:pPr>
            </a:p>
          </p:txBody>
        </p:sp>
        <p:sp>
          <p:nvSpPr>
            <p:cNvPr id="24" name="Shape 24"/>
            <p:cNvSpPr/>
            <p:nvPr/>
          </p:nvSpPr>
          <p:spPr>
            <a:xfrm>
              <a:off x="1088874" y="1369947"/>
              <a:ext cx="235923" cy="3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60"/>
                  </a:moveTo>
                  <a:cubicBezTo>
                    <a:pt x="21600" y="14834"/>
                    <a:pt x="21600" y="14834"/>
                    <a:pt x="21600" y="14834"/>
                  </a:cubicBezTo>
                  <a:cubicBezTo>
                    <a:pt x="21600" y="17306"/>
                    <a:pt x="21207" y="21600"/>
                    <a:pt x="10211" y="21600"/>
                  </a:cubicBezTo>
                  <a:cubicBezTo>
                    <a:pt x="5695" y="21600"/>
                    <a:pt x="1571" y="20429"/>
                    <a:pt x="589" y="17827"/>
                  </a:cubicBezTo>
                  <a:cubicBezTo>
                    <a:pt x="6676" y="17176"/>
                    <a:pt x="6676" y="17176"/>
                    <a:pt x="6676" y="17176"/>
                  </a:cubicBezTo>
                  <a:cubicBezTo>
                    <a:pt x="6873" y="17957"/>
                    <a:pt x="7658" y="18607"/>
                    <a:pt x="10996" y="18607"/>
                  </a:cubicBezTo>
                  <a:cubicBezTo>
                    <a:pt x="14138" y="18607"/>
                    <a:pt x="15709" y="17696"/>
                    <a:pt x="15709" y="15224"/>
                  </a:cubicBezTo>
                  <a:cubicBezTo>
                    <a:pt x="15709" y="13533"/>
                    <a:pt x="15709" y="13533"/>
                    <a:pt x="15709" y="13533"/>
                  </a:cubicBezTo>
                  <a:cubicBezTo>
                    <a:pt x="15513" y="13402"/>
                    <a:pt x="15513" y="13402"/>
                    <a:pt x="15513" y="13402"/>
                  </a:cubicBezTo>
                  <a:cubicBezTo>
                    <a:pt x="14531" y="14573"/>
                    <a:pt x="13156" y="15614"/>
                    <a:pt x="9622" y="15614"/>
                  </a:cubicBezTo>
                  <a:cubicBezTo>
                    <a:pt x="4320" y="15614"/>
                    <a:pt x="0" y="13142"/>
                    <a:pt x="0" y="8067"/>
                  </a:cubicBezTo>
                  <a:cubicBezTo>
                    <a:pt x="0" y="2863"/>
                    <a:pt x="4320" y="0"/>
                    <a:pt x="9229" y="0"/>
                  </a:cubicBezTo>
                  <a:cubicBezTo>
                    <a:pt x="13942" y="0"/>
                    <a:pt x="15513" y="1431"/>
                    <a:pt x="15905" y="2212"/>
                  </a:cubicBezTo>
                  <a:cubicBezTo>
                    <a:pt x="15905" y="2082"/>
                    <a:pt x="15905" y="2082"/>
                    <a:pt x="15905" y="2082"/>
                  </a:cubicBezTo>
                  <a:cubicBezTo>
                    <a:pt x="16495" y="260"/>
                    <a:pt x="16495" y="260"/>
                    <a:pt x="16495" y="260"/>
                  </a:cubicBezTo>
                  <a:lnTo>
                    <a:pt x="21600" y="260"/>
                  </a:lnTo>
                  <a:close/>
                  <a:moveTo>
                    <a:pt x="10800" y="12361"/>
                  </a:moveTo>
                  <a:cubicBezTo>
                    <a:pt x="15316" y="12361"/>
                    <a:pt x="15709" y="9239"/>
                    <a:pt x="15709" y="7157"/>
                  </a:cubicBezTo>
                  <a:cubicBezTo>
                    <a:pt x="15709" y="4814"/>
                    <a:pt x="13942" y="2863"/>
                    <a:pt x="10604" y="2863"/>
                  </a:cubicBezTo>
                  <a:cubicBezTo>
                    <a:pt x="8444" y="2863"/>
                    <a:pt x="6087" y="3904"/>
                    <a:pt x="6087" y="7417"/>
                  </a:cubicBezTo>
                  <a:cubicBezTo>
                    <a:pt x="6087" y="9239"/>
                    <a:pt x="6284" y="12361"/>
                    <a:pt x="10800" y="12361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 lvl="0" defTabSz="914400">
                <a:lnSpc>
                  <a:spcPct val="90000"/>
                </a:lnSpc>
                <a:spcBef>
                  <a:spcPts val="1200"/>
                </a:spcBef>
                <a:defRPr>
                  <a:solidFill>
                    <a:srgbClr val="000000"/>
                  </a:solidFill>
                  <a:latin typeface="Helvetica 75 Bold"/>
                  <a:ea typeface="Helvetica 75 Bold"/>
                  <a:cs typeface="Helvetica 75 Bold"/>
                  <a:sym typeface="Helvetica 75 Bold"/>
                </a:defRPr>
              </a:pPr>
            </a:p>
          </p:txBody>
        </p:sp>
        <p:sp>
          <p:nvSpPr>
            <p:cNvPr id="25" name="Shape 25"/>
            <p:cNvSpPr/>
            <p:nvPr/>
          </p:nvSpPr>
          <p:spPr>
            <a:xfrm>
              <a:off x="1557088" y="1280070"/>
              <a:ext cx="176943" cy="83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717" y="21600"/>
                  </a:lnTo>
                  <a:lnTo>
                    <a:pt x="19717" y="3757"/>
                  </a:lnTo>
                  <a:lnTo>
                    <a:pt x="16283" y="21600"/>
                  </a:lnTo>
                  <a:lnTo>
                    <a:pt x="15286" y="21600"/>
                  </a:lnTo>
                  <a:lnTo>
                    <a:pt x="12185" y="3757"/>
                  </a:lnTo>
                  <a:lnTo>
                    <a:pt x="11852" y="3757"/>
                  </a:lnTo>
                  <a:lnTo>
                    <a:pt x="11852" y="21600"/>
                  </a:lnTo>
                  <a:lnTo>
                    <a:pt x="10302" y="21600"/>
                  </a:lnTo>
                  <a:lnTo>
                    <a:pt x="10302" y="0"/>
                  </a:lnTo>
                  <a:lnTo>
                    <a:pt x="12960" y="0"/>
                  </a:lnTo>
                  <a:lnTo>
                    <a:pt x="16062" y="16670"/>
                  </a:lnTo>
                  <a:lnTo>
                    <a:pt x="18942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  <a:moveTo>
                    <a:pt x="8197" y="3287"/>
                  </a:moveTo>
                  <a:lnTo>
                    <a:pt x="5095" y="3287"/>
                  </a:lnTo>
                  <a:lnTo>
                    <a:pt x="5095" y="21600"/>
                  </a:lnTo>
                  <a:lnTo>
                    <a:pt x="3434" y="21600"/>
                  </a:lnTo>
                  <a:lnTo>
                    <a:pt x="3434" y="3287"/>
                  </a:lnTo>
                  <a:lnTo>
                    <a:pt x="0" y="3287"/>
                  </a:lnTo>
                  <a:lnTo>
                    <a:pt x="0" y="0"/>
                  </a:lnTo>
                  <a:lnTo>
                    <a:pt x="8197" y="0"/>
                  </a:lnTo>
                  <a:lnTo>
                    <a:pt x="8197" y="328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 lvl="0" defTabSz="914400">
                <a:lnSpc>
                  <a:spcPct val="90000"/>
                </a:lnSpc>
                <a:spcBef>
                  <a:spcPts val="1200"/>
                </a:spcBef>
                <a:defRPr>
                  <a:solidFill>
                    <a:srgbClr val="000000"/>
                  </a:solidFill>
                  <a:latin typeface="Helvetica 75 Bold"/>
                  <a:ea typeface="Helvetica 75 Bold"/>
                  <a:cs typeface="Helvetica 75 Bold"/>
                  <a:sym typeface="Helvetica 75 Bold"/>
                </a:defRPr>
              </a:pPr>
            </a:p>
          </p:txBody>
        </p:sp>
      </p:grpSp>
      <p:sp>
        <p:nvSpPr>
          <p:cNvPr id="27" name="Shape 27"/>
          <p:cNvSpPr/>
          <p:nvPr>
            <p:ph type="body" idx="1"/>
          </p:nvPr>
        </p:nvSpPr>
        <p:spPr>
          <a:xfrm>
            <a:off x="905932" y="905933"/>
            <a:ext cx="15553269" cy="92286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marL="1390650" indent="-1390650">
              <a:buSzPct val="100000"/>
              <a:buChar char="−"/>
              <a:defRPr>
                <a:solidFill>
                  <a:srgbClr val="000000"/>
                </a:solidFill>
              </a:defRPr>
            </a:lvl3pPr>
            <a:lvl4pPr marL="1543735" indent="-1407210">
              <a:defRPr>
                <a:solidFill>
                  <a:srgbClr val="000000"/>
                </a:solidFill>
              </a:defRPr>
            </a:lvl4pPr>
            <a:lvl5pPr marL="1678672" indent="-1407210">
              <a:defRPr>
                <a:solidFill>
                  <a:srgbClr val="000000"/>
                </a:solidFill>
              </a:defRPr>
            </a:lvl5pPr>
          </a:lstStyle>
          <a:p>
            <a:pPr lvl="0">
              <a:defRPr sz="1800"/>
            </a:pPr>
            <a:r>
              <a:rPr sz="14600"/>
              <a:t>Texte niveau 1</a:t>
            </a:r>
            <a:endParaRPr sz="14600"/>
          </a:p>
          <a:p>
            <a:pPr lvl="1">
              <a:defRPr sz="1800"/>
            </a:pPr>
            <a:r>
              <a:rPr sz="14600"/>
              <a:t>Texte niveau 2</a:t>
            </a:r>
            <a:endParaRPr sz="14600"/>
          </a:p>
          <a:p>
            <a:pPr lvl="2">
              <a:defRPr sz="1800"/>
            </a:pPr>
            <a:r>
              <a:rPr sz="14600"/>
              <a:t>Texte niveau 3</a:t>
            </a:r>
            <a:endParaRPr sz="14600"/>
          </a:p>
          <a:p>
            <a:pPr lvl="3">
              <a:defRPr sz="1800"/>
            </a:pPr>
            <a:r>
              <a:rPr sz="14600"/>
              <a:t>Texte niveau 4</a:t>
            </a:r>
            <a:endParaRPr sz="14600"/>
          </a:p>
          <a:p>
            <a:pPr lvl="4">
              <a:defRPr sz="1800"/>
            </a:pPr>
            <a:r>
              <a:rPr sz="14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905932" y="905930"/>
            <a:ext cx="22589069" cy="2294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8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6600"/>
                </a:solidFill>
              </a:rPr>
              <a:t>Texte du titre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905932" y="905930"/>
            <a:ext cx="22589069" cy="2294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8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6600"/>
                </a:solidFill>
              </a:rPr>
              <a:t>Texte du titre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FFFFFF"/>
                </a:solidFill>
              </a:rPr>
              <a:t>Texte niveau 1</a:t>
            </a:r>
            <a:endParaRPr sz="14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FFFFFF"/>
                </a:solidFill>
              </a:rPr>
              <a:t>Texte niveau 2</a:t>
            </a:r>
            <a:endParaRPr sz="14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FFFFFF"/>
                </a:solidFill>
              </a:rPr>
              <a:t>Texte niveau 3</a:t>
            </a:r>
            <a:endParaRPr sz="14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FFFFFF"/>
                </a:solidFill>
              </a:rPr>
              <a:t>Texte niveau 4</a:t>
            </a:r>
            <a:endParaRPr sz="14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905935" y="905933"/>
            <a:ext cx="22589066" cy="11015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FFFFFF"/>
                </a:solidFill>
              </a:rPr>
              <a:t>Texte niveau 1</a:t>
            </a:r>
            <a:endParaRPr sz="14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FFFFFF"/>
                </a:solidFill>
              </a:rPr>
              <a:t>Texte niveau 2</a:t>
            </a:r>
            <a:endParaRPr sz="14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FFFFFF"/>
                </a:solidFill>
              </a:rPr>
              <a:t>Texte niveau 3</a:t>
            </a:r>
            <a:endParaRPr sz="14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FFFFFF"/>
                </a:solidFill>
              </a:rPr>
              <a:t>Texte niveau 4</a:t>
            </a:r>
            <a:endParaRPr sz="14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3" name="Shape 3"/>
          <p:cNvSpPr/>
          <p:nvPr>
            <p:ph type="sldNum" sz="quarter" idx="2"/>
          </p:nvPr>
        </p:nvSpPr>
        <p:spPr>
          <a:xfrm>
            <a:off x="17475200" y="12344399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r" defTabSz="712787">
              <a:defRPr sz="3200">
                <a:solidFill>
                  <a:srgbClr val="000000"/>
                </a:solidFill>
                <a:latin typeface="Helvetica 75"/>
                <a:ea typeface="Helvetica 75"/>
                <a:cs typeface="Helvetica 75"/>
                <a:sym typeface="Helvetica 75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 spd="med" advClick="1"/>
  <p:txStyles>
    <p:titleStyle>
      <a:lvl1pPr defTabSz="514350">
        <a:lnSpc>
          <a:spcPct val="90000"/>
        </a:lnSpc>
        <a:defRPr sz="5200">
          <a:solidFill>
            <a:srgbClr val="FF6600"/>
          </a:solidFill>
          <a:latin typeface="Helvetica 75 Bold"/>
          <a:ea typeface="Helvetica 75 Bold"/>
          <a:cs typeface="Helvetica 75 Bold"/>
          <a:sym typeface="Helvetica 75 Bold"/>
        </a:defRPr>
      </a:lvl1pPr>
      <a:lvl2pPr defTabSz="514350">
        <a:lnSpc>
          <a:spcPct val="90000"/>
        </a:lnSpc>
        <a:defRPr sz="5200">
          <a:solidFill>
            <a:srgbClr val="FF6600"/>
          </a:solidFill>
          <a:latin typeface="Helvetica 75 Bold"/>
          <a:ea typeface="Helvetica 75 Bold"/>
          <a:cs typeface="Helvetica 75 Bold"/>
          <a:sym typeface="Helvetica 75 Bold"/>
        </a:defRPr>
      </a:lvl2pPr>
      <a:lvl3pPr defTabSz="514350">
        <a:lnSpc>
          <a:spcPct val="90000"/>
        </a:lnSpc>
        <a:defRPr sz="5200">
          <a:solidFill>
            <a:srgbClr val="FF6600"/>
          </a:solidFill>
          <a:latin typeface="Helvetica 75 Bold"/>
          <a:ea typeface="Helvetica 75 Bold"/>
          <a:cs typeface="Helvetica 75 Bold"/>
          <a:sym typeface="Helvetica 75 Bold"/>
        </a:defRPr>
      </a:lvl3pPr>
      <a:lvl4pPr defTabSz="514350">
        <a:lnSpc>
          <a:spcPct val="90000"/>
        </a:lnSpc>
        <a:defRPr sz="5200">
          <a:solidFill>
            <a:srgbClr val="FF6600"/>
          </a:solidFill>
          <a:latin typeface="Helvetica 75 Bold"/>
          <a:ea typeface="Helvetica 75 Bold"/>
          <a:cs typeface="Helvetica 75 Bold"/>
          <a:sym typeface="Helvetica 75 Bold"/>
        </a:defRPr>
      </a:lvl4pPr>
      <a:lvl5pPr defTabSz="514350">
        <a:lnSpc>
          <a:spcPct val="90000"/>
        </a:lnSpc>
        <a:defRPr sz="5200">
          <a:solidFill>
            <a:srgbClr val="FF6600"/>
          </a:solidFill>
          <a:latin typeface="Helvetica 75 Bold"/>
          <a:ea typeface="Helvetica 75 Bold"/>
          <a:cs typeface="Helvetica 75 Bold"/>
          <a:sym typeface="Helvetica 75 Bold"/>
        </a:defRPr>
      </a:lvl5pPr>
      <a:lvl6pPr indent="457200" defTabSz="514350">
        <a:lnSpc>
          <a:spcPct val="90000"/>
        </a:lnSpc>
        <a:defRPr sz="5200">
          <a:solidFill>
            <a:srgbClr val="FF6600"/>
          </a:solidFill>
          <a:latin typeface="Helvetica 75 Bold"/>
          <a:ea typeface="Helvetica 75 Bold"/>
          <a:cs typeface="Helvetica 75 Bold"/>
          <a:sym typeface="Helvetica 75 Bold"/>
        </a:defRPr>
      </a:lvl6pPr>
      <a:lvl7pPr indent="914400" defTabSz="514350">
        <a:lnSpc>
          <a:spcPct val="90000"/>
        </a:lnSpc>
        <a:defRPr sz="5200">
          <a:solidFill>
            <a:srgbClr val="FF6600"/>
          </a:solidFill>
          <a:latin typeface="Helvetica 75 Bold"/>
          <a:ea typeface="Helvetica 75 Bold"/>
          <a:cs typeface="Helvetica 75 Bold"/>
          <a:sym typeface="Helvetica 75 Bold"/>
        </a:defRPr>
      </a:lvl7pPr>
      <a:lvl8pPr indent="1371600" defTabSz="514350">
        <a:lnSpc>
          <a:spcPct val="90000"/>
        </a:lnSpc>
        <a:defRPr sz="5200">
          <a:solidFill>
            <a:srgbClr val="FF6600"/>
          </a:solidFill>
          <a:latin typeface="Helvetica 75 Bold"/>
          <a:ea typeface="Helvetica 75 Bold"/>
          <a:cs typeface="Helvetica 75 Bold"/>
          <a:sym typeface="Helvetica 75 Bold"/>
        </a:defRPr>
      </a:lvl8pPr>
      <a:lvl9pPr indent="1828800" defTabSz="514350">
        <a:lnSpc>
          <a:spcPct val="90000"/>
        </a:lnSpc>
        <a:defRPr sz="5200">
          <a:solidFill>
            <a:srgbClr val="FF6600"/>
          </a:solidFill>
          <a:latin typeface="Helvetica 75 Bold"/>
          <a:ea typeface="Helvetica 75 Bold"/>
          <a:cs typeface="Helvetica 75 Bold"/>
          <a:sym typeface="Helvetica 75 Bold"/>
        </a:defRPr>
      </a:lvl9pPr>
    </p:titleStyle>
    <p:bodyStyle>
      <a:lvl1pPr defTabSz="514350">
        <a:lnSpc>
          <a:spcPct val="85000"/>
        </a:lnSpc>
        <a:spcBef>
          <a:spcPts val="3200"/>
        </a:spcBef>
        <a:defRPr sz="14600">
          <a:solidFill>
            <a:srgbClr val="FFFFFF"/>
          </a:solidFill>
          <a:latin typeface="Helvetica 75 Bold"/>
          <a:ea typeface="Helvetica 75 Bold"/>
          <a:cs typeface="Helvetica 75 Bold"/>
          <a:sym typeface="Helvetica 75 Bold"/>
        </a:defRPr>
      </a:lvl1pPr>
      <a:lvl2pPr defTabSz="514350">
        <a:lnSpc>
          <a:spcPct val="85000"/>
        </a:lnSpc>
        <a:spcBef>
          <a:spcPts val="3200"/>
        </a:spcBef>
        <a:defRPr sz="14600">
          <a:solidFill>
            <a:srgbClr val="FFFFFF"/>
          </a:solidFill>
          <a:latin typeface="Helvetica 75 Bold"/>
          <a:ea typeface="Helvetica 75 Bold"/>
          <a:cs typeface="Helvetica 75 Bold"/>
          <a:sym typeface="Helvetica 75 Bold"/>
        </a:defRPr>
      </a:lvl2pPr>
      <a:lvl3pPr defTabSz="514350">
        <a:lnSpc>
          <a:spcPct val="85000"/>
        </a:lnSpc>
        <a:spcBef>
          <a:spcPts val="3200"/>
        </a:spcBef>
        <a:defRPr sz="14600">
          <a:solidFill>
            <a:srgbClr val="FFFFFF"/>
          </a:solidFill>
          <a:latin typeface="Helvetica 75 Bold"/>
          <a:ea typeface="Helvetica 75 Bold"/>
          <a:cs typeface="Helvetica 75 Bold"/>
          <a:sym typeface="Helvetica 75 Bold"/>
        </a:defRPr>
      </a:lvl3pPr>
      <a:lvl4pPr marL="494724" indent="-358199" defTabSz="514350">
        <a:lnSpc>
          <a:spcPct val="85000"/>
        </a:lnSpc>
        <a:spcBef>
          <a:spcPts val="3200"/>
        </a:spcBef>
        <a:buSzPct val="100000"/>
        <a:buChar char="−"/>
        <a:defRPr sz="14600">
          <a:solidFill>
            <a:srgbClr val="FFFFFF"/>
          </a:solidFill>
          <a:latin typeface="Helvetica 75 Bold"/>
          <a:ea typeface="Helvetica 75 Bold"/>
          <a:cs typeface="Helvetica 75 Bold"/>
          <a:sym typeface="Helvetica 75 Bold"/>
        </a:defRPr>
      </a:lvl4pPr>
      <a:lvl5pPr marL="629661" indent="-358199" defTabSz="514350">
        <a:lnSpc>
          <a:spcPct val="85000"/>
        </a:lnSpc>
        <a:spcBef>
          <a:spcPts val="3200"/>
        </a:spcBef>
        <a:buSzPct val="100000"/>
        <a:buChar char="−"/>
        <a:defRPr sz="14600">
          <a:solidFill>
            <a:srgbClr val="FFFFFF"/>
          </a:solidFill>
          <a:latin typeface="Helvetica 75 Bold"/>
          <a:ea typeface="Helvetica 75 Bold"/>
          <a:cs typeface="Helvetica 75 Bold"/>
          <a:sym typeface="Helvetica 75 Bold"/>
        </a:defRPr>
      </a:lvl5pPr>
      <a:lvl6pPr marL="3163259" indent="-1877384" defTabSz="514350">
        <a:lnSpc>
          <a:spcPct val="85000"/>
        </a:lnSpc>
        <a:spcBef>
          <a:spcPts val="3200"/>
        </a:spcBef>
        <a:buSzPct val="100000"/>
        <a:buChar char="•"/>
        <a:defRPr sz="14600">
          <a:solidFill>
            <a:srgbClr val="FFFFFF"/>
          </a:solidFill>
          <a:latin typeface="Helvetica 75 Bold"/>
          <a:ea typeface="Helvetica 75 Bold"/>
          <a:cs typeface="Helvetica 75 Bold"/>
          <a:sym typeface="Helvetica 75 Bold"/>
        </a:defRPr>
      </a:lvl6pPr>
      <a:lvl7pPr marL="3420434" indent="-1877384" defTabSz="514350">
        <a:lnSpc>
          <a:spcPct val="85000"/>
        </a:lnSpc>
        <a:spcBef>
          <a:spcPts val="3200"/>
        </a:spcBef>
        <a:buSzPct val="100000"/>
        <a:buChar char="•"/>
        <a:defRPr sz="14600">
          <a:solidFill>
            <a:srgbClr val="FFFFFF"/>
          </a:solidFill>
          <a:latin typeface="Helvetica 75 Bold"/>
          <a:ea typeface="Helvetica 75 Bold"/>
          <a:cs typeface="Helvetica 75 Bold"/>
          <a:sym typeface="Helvetica 75 Bold"/>
        </a:defRPr>
      </a:lvl7pPr>
      <a:lvl8pPr marL="3677611" indent="-1877386" defTabSz="514350">
        <a:lnSpc>
          <a:spcPct val="85000"/>
        </a:lnSpc>
        <a:spcBef>
          <a:spcPts val="3200"/>
        </a:spcBef>
        <a:buSzPct val="100000"/>
        <a:buChar char="•"/>
        <a:defRPr sz="14600">
          <a:solidFill>
            <a:srgbClr val="FFFFFF"/>
          </a:solidFill>
          <a:latin typeface="Helvetica 75 Bold"/>
          <a:ea typeface="Helvetica 75 Bold"/>
          <a:cs typeface="Helvetica 75 Bold"/>
          <a:sym typeface="Helvetica 75 Bold"/>
        </a:defRPr>
      </a:lvl8pPr>
      <a:lvl9pPr marL="3934786" indent="-1877386" defTabSz="514350">
        <a:lnSpc>
          <a:spcPct val="85000"/>
        </a:lnSpc>
        <a:spcBef>
          <a:spcPts val="3200"/>
        </a:spcBef>
        <a:buSzPct val="100000"/>
        <a:buChar char="•"/>
        <a:defRPr sz="14600">
          <a:solidFill>
            <a:srgbClr val="FFFFFF"/>
          </a:solidFill>
          <a:latin typeface="Helvetica 75 Bold"/>
          <a:ea typeface="Helvetica 75 Bold"/>
          <a:cs typeface="Helvetica 75 Bold"/>
          <a:sym typeface="Helvetica 75 Bold"/>
        </a:defRPr>
      </a:lvl9pPr>
    </p:bodyStyle>
    <p:otherStyle>
      <a:lvl1pPr algn="r" defTabSz="712787">
        <a:defRPr sz="3200">
          <a:solidFill>
            <a:schemeClr val="tx1"/>
          </a:solidFill>
          <a:latin typeface="+mn-lt"/>
          <a:ea typeface="+mn-ea"/>
          <a:cs typeface="+mn-cs"/>
          <a:sym typeface="Helvetica 75"/>
        </a:defRPr>
      </a:lvl1pPr>
      <a:lvl2pPr indent="355600" algn="r" defTabSz="712787">
        <a:defRPr sz="3200">
          <a:solidFill>
            <a:schemeClr val="tx1"/>
          </a:solidFill>
          <a:latin typeface="+mn-lt"/>
          <a:ea typeface="+mn-ea"/>
          <a:cs typeface="+mn-cs"/>
          <a:sym typeface="Helvetica 75"/>
        </a:defRPr>
      </a:lvl2pPr>
      <a:lvl3pPr indent="712787" algn="r" defTabSz="712787">
        <a:defRPr sz="3200">
          <a:solidFill>
            <a:schemeClr val="tx1"/>
          </a:solidFill>
          <a:latin typeface="+mn-lt"/>
          <a:ea typeface="+mn-ea"/>
          <a:cs typeface="+mn-cs"/>
          <a:sym typeface="Helvetica 75"/>
        </a:defRPr>
      </a:lvl3pPr>
      <a:lvl4pPr indent="1068387" algn="r" defTabSz="712787">
        <a:defRPr sz="3200">
          <a:solidFill>
            <a:schemeClr val="tx1"/>
          </a:solidFill>
          <a:latin typeface="+mn-lt"/>
          <a:ea typeface="+mn-ea"/>
          <a:cs typeface="+mn-cs"/>
          <a:sym typeface="Helvetica 75"/>
        </a:defRPr>
      </a:lvl4pPr>
      <a:lvl5pPr indent="1425575" algn="r" defTabSz="712787">
        <a:defRPr sz="3200">
          <a:solidFill>
            <a:schemeClr val="tx1"/>
          </a:solidFill>
          <a:latin typeface="+mn-lt"/>
          <a:ea typeface="+mn-ea"/>
          <a:cs typeface="+mn-cs"/>
          <a:sym typeface="Helvetica 75"/>
        </a:defRPr>
      </a:lvl5pPr>
      <a:lvl6pPr indent="2286000" algn="r" defTabSz="712787">
        <a:defRPr sz="3200">
          <a:solidFill>
            <a:schemeClr val="tx1"/>
          </a:solidFill>
          <a:latin typeface="+mn-lt"/>
          <a:ea typeface="+mn-ea"/>
          <a:cs typeface="+mn-cs"/>
          <a:sym typeface="Helvetica 75"/>
        </a:defRPr>
      </a:lvl6pPr>
      <a:lvl7pPr indent="2743200" algn="r" defTabSz="712787">
        <a:defRPr sz="3200">
          <a:solidFill>
            <a:schemeClr val="tx1"/>
          </a:solidFill>
          <a:latin typeface="+mn-lt"/>
          <a:ea typeface="+mn-ea"/>
          <a:cs typeface="+mn-cs"/>
          <a:sym typeface="Helvetica 75"/>
        </a:defRPr>
      </a:lvl7pPr>
      <a:lvl8pPr indent="3200400" algn="r" defTabSz="712787">
        <a:defRPr sz="3200">
          <a:solidFill>
            <a:schemeClr val="tx1"/>
          </a:solidFill>
          <a:latin typeface="+mn-lt"/>
          <a:ea typeface="+mn-ea"/>
          <a:cs typeface="+mn-cs"/>
          <a:sym typeface="Helvetica 75"/>
        </a:defRPr>
      </a:lvl8pPr>
      <a:lvl9pPr indent="3657600" algn="r" defTabSz="712787">
        <a:defRPr sz="3200">
          <a:solidFill>
            <a:schemeClr val="tx1"/>
          </a:solidFill>
          <a:latin typeface="+mn-lt"/>
          <a:ea typeface="+mn-ea"/>
          <a:cs typeface="+mn-cs"/>
          <a:sym typeface="Helvetica 75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2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1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2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42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23.png"/><Relationship Id="rId4" Type="http://schemas.openxmlformats.org/officeDocument/2006/relationships/image" Target="../media/image42.png"/><Relationship Id="rId5" Type="http://schemas.openxmlformats.org/officeDocument/2006/relationships/image" Target="../media/image16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49.png"/><Relationship Id="rId7" Type="http://schemas.openxmlformats.org/officeDocument/2006/relationships/image" Target="../media/image9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4.png"/><Relationship Id="rId11" Type="http://schemas.openxmlformats.org/officeDocument/2006/relationships/image" Target="../media/image23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23.png"/><Relationship Id="rId5" Type="http://schemas.openxmlformats.org/officeDocument/2006/relationships/image" Target="../media/image8.png"/><Relationship Id="rId6" Type="http://schemas.openxmlformats.org/officeDocument/2006/relationships/image" Target="../media/image16.png"/><Relationship Id="rId7" Type="http://schemas.openxmlformats.org/officeDocument/2006/relationships/image" Target="../media/image11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23.png"/><Relationship Id="rId7" Type="http://schemas.openxmlformats.org/officeDocument/2006/relationships/image" Target="../media/image11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43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43" name="Shape 43"/>
          <p:cNvSpPr/>
          <p:nvPr/>
        </p:nvSpPr>
        <p:spPr>
          <a:xfrm rot="16200000">
            <a:off x="5208590" y="-5208589"/>
            <a:ext cx="13969999" cy="24387174"/>
          </a:xfrm>
          <a:prstGeom prst="rect">
            <a:avLst/>
          </a:prstGeom>
          <a:solidFill>
            <a:srgbClr val="2F3A49">
              <a:alpha val="68000"/>
            </a:srgb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hape 44"/>
          <p:cNvSpPr/>
          <p:nvPr/>
        </p:nvSpPr>
        <p:spPr>
          <a:xfrm rot="16200000">
            <a:off x="5208590" y="-5208589"/>
            <a:ext cx="13969999" cy="24387174"/>
          </a:xfrm>
          <a:prstGeom prst="rect">
            <a:avLst/>
          </a:prstGeom>
          <a:solidFill>
            <a:srgbClr val="2F3A49">
              <a:alpha val="79000"/>
            </a:srgb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" name="Shape 45"/>
          <p:cNvSpPr/>
          <p:nvPr/>
        </p:nvSpPr>
        <p:spPr>
          <a:xfrm>
            <a:off x="-635000" y="5148403"/>
            <a:ext cx="25654002" cy="56361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6" name="Shape 46"/>
          <p:cNvSpPr/>
          <p:nvPr/>
        </p:nvSpPr>
        <p:spPr>
          <a:xfrm>
            <a:off x="959814" y="597017"/>
            <a:ext cx="13929972" cy="332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80000"/>
              </a:lnSpc>
              <a:defRPr sz="7400">
                <a:solidFill>
                  <a:srgbClr val="56B9A4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400">
                <a:solidFill>
                  <a:srgbClr val="56B9A4"/>
                </a:solidFill>
              </a:rPr>
              <a:t>User Controlled Trust and Security Level of Web Real-Time Communications</a:t>
            </a:r>
          </a:p>
        </p:txBody>
      </p:sp>
      <p:sp>
        <p:nvSpPr>
          <p:cNvPr id="47" name="Shape 47"/>
          <p:cNvSpPr/>
          <p:nvPr/>
        </p:nvSpPr>
        <p:spPr>
          <a:xfrm>
            <a:off x="1042035" y="5818910"/>
            <a:ext cx="6145530" cy="249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364354"/>
                </a:solidFill>
                <a:latin typeface="Roboto Bold"/>
                <a:ea typeface="Roboto Bold"/>
                <a:cs typeface="Roboto Bold"/>
                <a:sym typeface="Roboto Bold"/>
              </a:rPr>
              <a:t>Kevin CORRE</a:t>
            </a:r>
            <a:endParaRPr sz="4800">
              <a:solidFill>
                <a:srgbClr val="364354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364354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PhD Defense </a:t>
            </a:r>
            <a:endParaRPr sz="4800">
              <a:solidFill>
                <a:srgbClr val="364354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364354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May 31st, 2018</a:t>
            </a:r>
          </a:p>
        </p:txBody>
      </p:sp>
      <p:sp>
        <p:nvSpPr>
          <p:cNvPr id="48" name="Shape 48"/>
          <p:cNvSpPr/>
          <p:nvPr/>
        </p:nvSpPr>
        <p:spPr>
          <a:xfrm>
            <a:off x="1473200" y="12008543"/>
            <a:ext cx="21437600" cy="1270001"/>
          </a:xfrm>
          <a:prstGeom prst="rect">
            <a:avLst/>
          </a:prstGeom>
          <a:solidFill>
            <a:srgbClr val="343E4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grpSp>
        <p:nvGrpSpPr>
          <p:cNvPr id="54" name="Group 54"/>
          <p:cNvGrpSpPr/>
          <p:nvPr/>
        </p:nvGrpSpPr>
        <p:grpSpPr>
          <a:xfrm>
            <a:off x="1536004" y="11709277"/>
            <a:ext cx="21311991" cy="1490381"/>
            <a:chOff x="0" y="0"/>
            <a:chExt cx="21311989" cy="1490379"/>
          </a:xfrm>
        </p:grpSpPr>
        <p:pic>
          <p:nvPicPr>
            <p:cNvPr id="49" name="pasted-image.png"/>
            <p:cNvPicPr/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7812077" y="3770"/>
              <a:ext cx="4732564" cy="14655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57216"/>
              <a:ext cx="1393127" cy="13931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" name="pasted-image-filtered.png"/>
            <p:cNvPicPr/>
            <p:nvPr/>
          </p:nvPicPr>
          <p:blipFill>
            <a:blip r:embed="rId5">
              <a:extLst/>
            </a:blip>
            <a:srcRect l="7565" t="20844" r="7565" b="15707"/>
            <a:stretch>
              <a:fillRect/>
            </a:stretch>
          </p:blipFill>
          <p:spPr>
            <a:xfrm>
              <a:off x="17437777" y="0"/>
              <a:ext cx="3874213" cy="14730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" name="pasted-image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846702" y="17179"/>
              <a:ext cx="5511801" cy="1473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" name="pasted-image.png"/>
            <p:cNvPicPr/>
            <p:nvPr/>
          </p:nvPicPr>
          <p:blipFill>
            <a:blip r:embed="rId7">
              <a:extLst/>
            </a:blip>
            <a:srcRect l="11973" t="16470" r="6402" b="22373"/>
            <a:stretch>
              <a:fillRect/>
            </a:stretch>
          </p:blipFill>
          <p:spPr>
            <a:xfrm>
              <a:off x="12998386" y="20949"/>
              <a:ext cx="3986007" cy="14658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5" name="Shape 55"/>
          <p:cNvSpPr/>
          <p:nvPr/>
        </p:nvSpPr>
        <p:spPr>
          <a:xfrm>
            <a:off x="13201756" y="5818910"/>
            <a:ext cx="9512088" cy="429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defTabSz="457200">
              <a:lnSpc>
                <a:spcPts val="55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64354"/>
                </a:solidFill>
                <a:latin typeface="Roboto Bold"/>
                <a:ea typeface="Roboto Bold"/>
                <a:cs typeface="Roboto Bold"/>
                <a:sym typeface="Roboto Bold"/>
              </a:rPr>
              <a:t>Maryline LAURENT</a:t>
            </a:r>
            <a:r>
              <a:rPr sz="2800">
                <a:solidFill>
                  <a:srgbClr val="364354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, TELECOM SudParis, Reléctrice</a:t>
            </a:r>
            <a:endParaRPr sz="2800">
              <a:solidFill>
                <a:srgbClr val="364354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defTabSz="457200">
              <a:lnSpc>
                <a:spcPts val="55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64354"/>
                </a:solidFill>
                <a:latin typeface="Roboto Bold"/>
                <a:ea typeface="Roboto Bold"/>
                <a:cs typeface="Roboto Bold"/>
                <a:sym typeface="Roboto Bold"/>
              </a:rPr>
              <a:t>Yvon KERMARREC</a:t>
            </a:r>
            <a:r>
              <a:rPr sz="2800">
                <a:solidFill>
                  <a:srgbClr val="364354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, IMT Atlantique, Relécteur </a:t>
            </a:r>
            <a:endParaRPr sz="2800">
              <a:solidFill>
                <a:srgbClr val="364354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defTabSz="457200">
              <a:lnSpc>
                <a:spcPts val="55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64354"/>
                </a:solidFill>
                <a:latin typeface="Roboto Bold"/>
                <a:ea typeface="Roboto Bold"/>
                <a:cs typeface="Roboto Bold"/>
                <a:sym typeface="Roboto Bold"/>
              </a:rPr>
              <a:t>Walter RUDAMETKIN</a:t>
            </a:r>
            <a:r>
              <a:rPr sz="2800">
                <a:solidFill>
                  <a:srgbClr val="364354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, Université de Lille, Examinateur</a:t>
            </a:r>
            <a:endParaRPr sz="2800">
              <a:solidFill>
                <a:srgbClr val="364354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defTabSz="457200">
              <a:lnSpc>
                <a:spcPts val="55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64354"/>
                </a:solidFill>
                <a:latin typeface="Roboto Bold"/>
                <a:ea typeface="Roboto Bold"/>
                <a:cs typeface="Roboto Bold"/>
                <a:sym typeface="Roboto Bold"/>
              </a:rPr>
              <a:t>Dominique HAZAEL-MASSIEUX</a:t>
            </a:r>
            <a:r>
              <a:rPr sz="2800">
                <a:solidFill>
                  <a:srgbClr val="364354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, W3C, Examinateur</a:t>
            </a:r>
            <a:endParaRPr sz="2800">
              <a:solidFill>
                <a:srgbClr val="364354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defTabSz="457200">
              <a:lnSpc>
                <a:spcPts val="55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64354"/>
                </a:solidFill>
                <a:latin typeface="Roboto Bold"/>
                <a:ea typeface="Roboto Bold"/>
                <a:cs typeface="Roboto Bold"/>
                <a:sym typeface="Roboto Bold"/>
              </a:rPr>
              <a:t>Vincent FREY</a:t>
            </a:r>
            <a:r>
              <a:rPr sz="2800">
                <a:solidFill>
                  <a:srgbClr val="364354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, Orange Labs, Encadrant Industriel</a:t>
            </a:r>
            <a:endParaRPr sz="2800">
              <a:solidFill>
                <a:srgbClr val="364354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defTabSz="457200">
              <a:lnSpc>
                <a:spcPts val="55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64354"/>
                </a:solidFill>
                <a:latin typeface="Roboto Bold"/>
                <a:ea typeface="Roboto Bold"/>
                <a:cs typeface="Roboto Bold"/>
                <a:sym typeface="Roboto Bold"/>
              </a:rPr>
              <a:t>Olivier BARAIS</a:t>
            </a:r>
            <a:r>
              <a:rPr sz="2800">
                <a:solidFill>
                  <a:srgbClr val="364354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, Université de Rennes 1, Directeur de thèse</a:t>
            </a:r>
            <a:endParaRPr sz="2800">
              <a:solidFill>
                <a:srgbClr val="364354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defTabSz="457200">
              <a:lnSpc>
                <a:spcPts val="55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64354"/>
                </a:solidFill>
                <a:latin typeface="Roboto Bold"/>
                <a:ea typeface="Roboto Bold"/>
                <a:cs typeface="Roboto Bold"/>
                <a:sym typeface="Roboto Bold"/>
              </a:rPr>
              <a:t>Gerson SUNYÉ</a:t>
            </a:r>
            <a:r>
              <a:rPr sz="2800">
                <a:solidFill>
                  <a:srgbClr val="364354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, Université de Nantes, co-Directeur de thèse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User-Chosen Independent Identity</a:t>
            </a:r>
          </a:p>
        </p:txBody>
      </p:sp>
      <p:sp>
        <p:nvSpPr>
          <p:cNvPr id="314" name="Shape 314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315" name="Shape 315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Industrial Objective: The Interoperability of TelCo Services for OTT Communications</a:t>
            </a:r>
          </a:p>
        </p:txBody>
      </p:sp>
      <p:sp>
        <p:nvSpPr>
          <p:cNvPr id="316" name="Shape 31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317" name="Shape 317"/>
          <p:cNvSpPr/>
          <p:nvPr/>
        </p:nvSpPr>
        <p:spPr>
          <a:xfrm>
            <a:off x="2372098" y="6569337"/>
            <a:ext cx="19470751" cy="495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reTHINK H2020 project, D2.1:</a:t>
            </a:r>
            <a:endParaRPr sz="4800">
              <a:solidFill>
                <a:srgbClr val="737572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br>
              <a:rPr sz="2400">
                <a:solidFill>
                  <a:srgbClr val="737572"/>
                </a:solidFill>
              </a:rPr>
            </a:br>
            <a:r>
              <a:rPr i="1" sz="4800">
                <a:solidFill>
                  <a:srgbClr val="737572"/>
                </a:solidFill>
              </a:rPr>
              <a:t>« In reTHINK, the aim is to provide </a:t>
            </a:r>
            <a:r>
              <a:rPr b="1" i="1" sz="4800">
                <a:solidFill>
                  <a:srgbClr val="1EA185"/>
                </a:solidFill>
              </a:rPr>
              <a:t>identity</a:t>
            </a:r>
            <a:r>
              <a:rPr i="1" sz="4800">
                <a:solidFill>
                  <a:srgbClr val="737572"/>
                </a:solidFill>
              </a:rPr>
              <a:t> that is </a:t>
            </a:r>
            <a:r>
              <a:rPr b="1" i="1" sz="4800">
                <a:solidFill>
                  <a:srgbClr val="1EA185"/>
                </a:solidFill>
              </a:rPr>
              <a:t>independent of both the front-end applications and the communication providers</a:t>
            </a:r>
            <a:r>
              <a:rPr i="1" sz="4800">
                <a:solidFill>
                  <a:srgbClr val="737572"/>
                </a:solidFill>
              </a:rPr>
              <a:t>, using an independent and unique identifier. This identity should be managed by the user, not the service provider, and is </a:t>
            </a:r>
            <a:r>
              <a:rPr b="1" i="1" sz="4800">
                <a:solidFill>
                  <a:srgbClr val="1EA185"/>
                </a:solidFill>
              </a:rPr>
              <a:t>verified by a user-chosen independent trusted entity</a:t>
            </a:r>
            <a:r>
              <a:rPr i="1" sz="4800">
                <a:solidFill>
                  <a:srgbClr val="737572"/>
                </a:solidFill>
              </a:rPr>
              <a:t>. »  </a:t>
            </a:r>
          </a:p>
        </p:txBody>
      </p:sp>
      <p:sp>
        <p:nvSpPr>
          <p:cNvPr id="318" name="Shape 318"/>
          <p:cNvSpPr/>
          <p:nvPr/>
        </p:nvSpPr>
        <p:spPr>
          <a:xfrm>
            <a:off x="2372098" y="2738843"/>
            <a:ext cx="19470751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Ultimately, </a:t>
            </a:r>
            <a:r>
              <a:rPr b="1" sz="4800">
                <a:solidFill>
                  <a:srgbClr val="737572"/>
                </a:solidFill>
              </a:rPr>
              <a:t>users rely on [to be] trusted-actors</a:t>
            </a:r>
            <a:r>
              <a:rPr sz="4800">
                <a:solidFill>
                  <a:srgbClr val="737572"/>
                </a:solidFill>
              </a:rPr>
              <a:t> to ensure the security, authenticity, and privacy of their communications</a:t>
            </a:r>
          </a:p>
        </p:txBody>
      </p:sp>
      <p:sp>
        <p:nvSpPr>
          <p:cNvPr id="319" name="Shape 319"/>
          <p:cNvSpPr/>
          <p:nvPr/>
        </p:nvSpPr>
        <p:spPr>
          <a:xfrm>
            <a:off x="2372098" y="4654090"/>
            <a:ext cx="19470751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We claim that in order to trust their communications, </a:t>
            </a:r>
            <a:r>
              <a:rPr b="1" sz="4800">
                <a:solidFill>
                  <a:srgbClr val="1EA185"/>
                </a:solidFill>
              </a:rPr>
              <a:t>users must have a choice</a:t>
            </a:r>
            <a:r>
              <a:rPr sz="4800">
                <a:solidFill>
                  <a:srgbClr val="737572"/>
                </a:solidFill>
              </a:rPr>
              <a:t> regarding the configuration of their communication setup</a:t>
            </a:r>
          </a:p>
        </p:txBody>
      </p:sp>
      <p:pic>
        <p:nvPicPr>
          <p:cNvPr id="32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47823" y="11047270"/>
            <a:ext cx="3561413" cy="1196341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Shape 321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22" name="Shape 322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23" name="Shape 323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24" name="Shape 324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25" name="Shape 325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7" grpId="2"/>
      <p:bldP build="whole" bldLvl="1" animBg="1" rev="0" advAuto="0" spid="31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2363483" y="4275077"/>
            <a:ext cx="7963854" cy="383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D6F6B"/>
                </a:solidFill>
              </a:rPr>
              <a:t>In WebRTC, the situation may be too complex with </a:t>
            </a:r>
            <a:r>
              <a:rPr b="1" sz="4800">
                <a:solidFill>
                  <a:srgbClr val="6D6F6B"/>
                </a:solidFill>
              </a:rPr>
              <a:t>multiple sessions, communication services, identity providers, and peers…</a:t>
            </a:r>
          </a:p>
        </p:txBody>
      </p:sp>
      <p:sp>
        <p:nvSpPr>
          <p:cNvPr id="328" name="Shape 328"/>
          <p:cNvSpPr/>
          <p:nvPr/>
        </p:nvSpPr>
        <p:spPr>
          <a:xfrm>
            <a:off x="15154062" y="4071943"/>
            <a:ext cx="4254179" cy="2779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9" h="20431" fill="norm" stroke="1" extrusionOk="0">
                <a:moveTo>
                  <a:pt x="10176" y="90"/>
                </a:moveTo>
                <a:cubicBezTo>
                  <a:pt x="8271" y="-356"/>
                  <a:pt x="6440" y="921"/>
                  <a:pt x="4891" y="2608"/>
                </a:cubicBezTo>
                <a:cubicBezTo>
                  <a:pt x="4257" y="3298"/>
                  <a:pt x="3660" y="4057"/>
                  <a:pt x="3104" y="4878"/>
                </a:cubicBezTo>
                <a:cubicBezTo>
                  <a:pt x="1658" y="4798"/>
                  <a:pt x="385" y="6235"/>
                  <a:pt x="68" y="8326"/>
                </a:cubicBezTo>
                <a:cubicBezTo>
                  <a:pt x="-136" y="9677"/>
                  <a:pt x="127" y="11094"/>
                  <a:pt x="773" y="12105"/>
                </a:cubicBezTo>
                <a:cubicBezTo>
                  <a:pt x="-81" y="13796"/>
                  <a:pt x="-145" y="16027"/>
                  <a:pt x="619" y="17824"/>
                </a:cubicBezTo>
                <a:cubicBezTo>
                  <a:pt x="1771" y="20533"/>
                  <a:pt x="4108" y="21244"/>
                  <a:pt x="5850" y="19422"/>
                </a:cubicBezTo>
                <a:cubicBezTo>
                  <a:pt x="7628" y="20342"/>
                  <a:pt x="9532" y="20613"/>
                  <a:pt x="11398" y="20210"/>
                </a:cubicBezTo>
                <a:cubicBezTo>
                  <a:pt x="13100" y="19842"/>
                  <a:pt x="14726" y="18917"/>
                  <a:pt x="16155" y="17518"/>
                </a:cubicBezTo>
                <a:cubicBezTo>
                  <a:pt x="17950" y="18489"/>
                  <a:pt x="19951" y="17283"/>
                  <a:pt x="20760" y="14737"/>
                </a:cubicBezTo>
                <a:cubicBezTo>
                  <a:pt x="21455" y="12552"/>
                  <a:pt x="21057" y="9960"/>
                  <a:pt x="19794" y="8424"/>
                </a:cubicBezTo>
                <a:cubicBezTo>
                  <a:pt x="19545" y="6516"/>
                  <a:pt x="18790" y="4805"/>
                  <a:pt x="17678" y="3691"/>
                </a:cubicBezTo>
                <a:cubicBezTo>
                  <a:pt x="16356" y="2367"/>
                  <a:pt x="14687" y="2032"/>
                  <a:pt x="13173" y="2788"/>
                </a:cubicBezTo>
                <a:cubicBezTo>
                  <a:pt x="12457" y="1342"/>
                  <a:pt x="11379" y="371"/>
                  <a:pt x="10176" y="90"/>
                </a:cubicBezTo>
                <a:close/>
              </a:path>
            </a:pathLst>
          </a:custGeom>
          <a:solidFill>
            <a:srgbClr val="8FD0C2"/>
          </a:solidFill>
          <a:ln w="76200">
            <a:solidFill>
              <a:srgbClr val="1EA185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29" name="Shape 329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Security with WebRTC</a:t>
            </a:r>
          </a:p>
        </p:txBody>
      </p:sp>
      <p:sp>
        <p:nvSpPr>
          <p:cNvPr id="330" name="Shape 330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331" name="Shape 331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A Complex Scenario</a:t>
            </a:r>
          </a:p>
        </p:txBody>
      </p:sp>
      <p:sp>
        <p:nvSpPr>
          <p:cNvPr id="332" name="Shape 33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333" name="Shape 333"/>
          <p:cNvSpPr/>
          <p:nvPr/>
        </p:nvSpPr>
        <p:spPr>
          <a:xfrm>
            <a:off x="2297356" y="10355379"/>
            <a:ext cx="19789288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737572"/>
                </a:solidFill>
              </a:rPr>
              <a:t>How could users </a:t>
            </a:r>
            <a:r>
              <a:rPr b="1" sz="4800">
                <a:solidFill>
                  <a:srgbClr val="1EA185"/>
                </a:solidFill>
              </a:rPr>
              <a:t>control</a:t>
            </a:r>
            <a:r>
              <a:rPr b="1" sz="4800">
                <a:solidFill>
                  <a:srgbClr val="737572"/>
                </a:solidFill>
              </a:rPr>
              <a:t> the </a:t>
            </a:r>
            <a:r>
              <a:rPr b="1" sz="4800">
                <a:solidFill>
                  <a:srgbClr val="1EA185"/>
                </a:solidFill>
              </a:rPr>
              <a:t>security </a:t>
            </a:r>
            <a:r>
              <a:rPr b="1" sz="4800">
                <a:solidFill>
                  <a:srgbClr val="6D6F6B"/>
                </a:solidFill>
              </a:rPr>
              <a:t>and</a:t>
            </a:r>
            <a:r>
              <a:rPr b="1" sz="4800">
                <a:solidFill>
                  <a:srgbClr val="1EA185"/>
                </a:solidFill>
              </a:rPr>
              <a:t> trust level</a:t>
            </a:r>
            <a:r>
              <a:rPr b="1" sz="4800">
                <a:solidFill>
                  <a:srgbClr val="737572"/>
                </a:solidFill>
              </a:rPr>
              <a:t> of their WebRTC session?</a:t>
            </a:r>
          </a:p>
        </p:txBody>
      </p:sp>
      <p:pic>
        <p:nvPicPr>
          <p:cNvPr id="33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04238" y="669650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35151" y="6662138"/>
            <a:ext cx="1270001" cy="1249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66838" y="3832291"/>
            <a:ext cx="1270001" cy="12495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312900" y="8640487"/>
            <a:ext cx="1270000" cy="12495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666838" y="130192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pasted-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648011" y="5320037"/>
            <a:ext cx="1270001" cy="1290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pasted-image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8588976" y="5330447"/>
            <a:ext cx="1270001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Shape 362"/>
          <p:cNvSpPr/>
          <p:nvPr/>
        </p:nvSpPr>
        <p:spPr>
          <a:xfrm>
            <a:off x="12374238" y="6210227"/>
            <a:ext cx="2273774" cy="876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0">
            <a:solidFill>
              <a:srgbClr val="5C5C5C"/>
            </a:solidFill>
            <a:prstDash val="sysDot"/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363" name="Shape 363"/>
          <p:cNvSpPr/>
          <p:nvPr/>
        </p:nvSpPr>
        <p:spPr>
          <a:xfrm>
            <a:off x="11807125" y="1979793"/>
            <a:ext cx="4859492" cy="47167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789" y="8529"/>
                  <a:pt x="8989" y="1329"/>
                  <a:pt x="21600" y="0"/>
                </a:cubicBezTo>
              </a:path>
            </a:pathLst>
          </a:custGeom>
          <a:ln w="63500">
            <a:solidFill>
              <a:srgbClr val="5C5C5C"/>
            </a:solidFill>
            <a:miter/>
          </a:ln>
        </p:spPr>
        <p:txBody>
          <a:bodyPr/>
          <a:lstStyle/>
          <a:p>
            <a:pPr lvl="0"/>
          </a:p>
        </p:txBody>
      </p:sp>
      <p:sp>
        <p:nvSpPr>
          <p:cNvPr id="364" name="Shape 364"/>
          <p:cNvSpPr/>
          <p:nvPr/>
        </p:nvSpPr>
        <p:spPr>
          <a:xfrm>
            <a:off x="12374238" y="7714179"/>
            <a:ext cx="1938663" cy="1168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63500">
            <a:solidFill>
              <a:srgbClr val="5C5C5C"/>
            </a:solidFill>
            <a:prstDash val="sysDot"/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365" name="Shape 365"/>
          <p:cNvSpPr/>
          <p:nvPr/>
        </p:nvSpPr>
        <p:spPr>
          <a:xfrm>
            <a:off x="12374238" y="7552275"/>
            <a:ext cx="9560914" cy="951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fill="norm" stroke="1" extrusionOk="0">
                <a:moveTo>
                  <a:pt x="0" y="703"/>
                </a:moveTo>
                <a:cubicBezTo>
                  <a:pt x="7172" y="21600"/>
                  <a:pt x="14372" y="21366"/>
                  <a:pt x="21600" y="0"/>
                </a:cubicBezTo>
              </a:path>
            </a:pathLst>
          </a:custGeom>
          <a:ln w="63500">
            <a:solidFill>
              <a:srgbClr val="5C5C5C"/>
            </a:solidFill>
            <a:miter/>
          </a:ln>
        </p:spPr>
        <p:txBody>
          <a:bodyPr/>
          <a:lstStyle/>
          <a:p>
            <a:pPr lvl="0"/>
          </a:p>
        </p:txBody>
      </p:sp>
      <p:sp>
        <p:nvSpPr>
          <p:cNvPr id="366" name="Shape 366"/>
          <p:cNvSpPr/>
          <p:nvPr/>
        </p:nvSpPr>
        <p:spPr>
          <a:xfrm>
            <a:off x="15918011" y="4931499"/>
            <a:ext cx="748828" cy="559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0">
            <a:solidFill>
              <a:srgbClr val="5C5C5C"/>
            </a:solidFill>
            <a:prstDash val="sysDot"/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367" name="Shape 367"/>
          <p:cNvSpPr/>
          <p:nvPr/>
        </p:nvSpPr>
        <p:spPr>
          <a:xfrm>
            <a:off x="19858976" y="6216248"/>
            <a:ext cx="2076176" cy="820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63500">
            <a:solidFill>
              <a:srgbClr val="5C5C5C"/>
            </a:solidFill>
            <a:prstDash val="sysDot"/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368" name="Shape 368"/>
          <p:cNvSpPr/>
          <p:nvPr/>
        </p:nvSpPr>
        <p:spPr>
          <a:xfrm>
            <a:off x="17936838" y="4955365"/>
            <a:ext cx="652139" cy="5117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63500">
            <a:solidFill>
              <a:srgbClr val="5C5C5C"/>
            </a:solidFill>
            <a:prstDash val="sysDot"/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369" name="Shape 369"/>
          <p:cNvSpPr/>
          <p:nvPr/>
        </p:nvSpPr>
        <p:spPr>
          <a:xfrm>
            <a:off x="17301838" y="2571926"/>
            <a:ext cx="1" cy="12603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518" y="0"/>
                </a:moveTo>
                <a:cubicBezTo>
                  <a:pt x="21600" y="7200"/>
                  <a:pt x="21427" y="14400"/>
                  <a:pt x="0" y="21600"/>
                </a:cubicBezTo>
              </a:path>
            </a:pathLst>
          </a:custGeom>
          <a:ln w="63500">
            <a:solidFill>
              <a:srgbClr val="5C5C5C"/>
            </a:solidFill>
            <a:prstDash val="sysDot"/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370" name="Shape 370"/>
          <p:cNvSpPr/>
          <p:nvPr/>
        </p:nvSpPr>
        <p:spPr>
          <a:xfrm>
            <a:off x="15582991" y="7911979"/>
            <a:ext cx="6619875" cy="1501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942" fill="norm" stroke="1" extrusionOk="0">
                <a:moveTo>
                  <a:pt x="21600" y="0"/>
                </a:moveTo>
                <a:cubicBezTo>
                  <a:pt x="18385" y="15647"/>
                  <a:pt x="11185" y="21600"/>
                  <a:pt x="0" y="17859"/>
                </a:cubicBezTo>
              </a:path>
            </a:pathLst>
          </a:custGeom>
          <a:ln w="63500">
            <a:solidFill>
              <a:srgbClr val="5C5C5C"/>
            </a:solidFill>
            <a:prstDash val="sysDot"/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371" name="Shape 371"/>
          <p:cNvSpPr/>
          <p:nvPr/>
        </p:nvSpPr>
        <p:spPr>
          <a:xfrm>
            <a:off x="12374277" y="6512762"/>
            <a:ext cx="6214701" cy="1074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902" fill="norm" stroke="1" extrusionOk="0">
                <a:moveTo>
                  <a:pt x="21600" y="0"/>
                </a:moveTo>
                <a:cubicBezTo>
                  <a:pt x="16759" y="16509"/>
                  <a:pt x="9559" y="21600"/>
                  <a:pt x="0" y="15273"/>
                </a:cubicBezTo>
              </a:path>
            </a:pathLst>
          </a:custGeom>
          <a:ln w="63500">
            <a:solidFill>
              <a:srgbClr val="5C5C5C"/>
            </a:solidFill>
            <a:prstDash val="sysDot"/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372" name="Shape 372"/>
          <p:cNvSpPr/>
          <p:nvPr/>
        </p:nvSpPr>
        <p:spPr>
          <a:xfrm>
            <a:off x="15918011" y="5965447"/>
            <a:ext cx="2670966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6200"/>
                </a:moveTo>
                <a:cubicBezTo>
                  <a:pt x="7200" y="-5400"/>
                  <a:pt x="14400" y="-5400"/>
                  <a:pt x="21600" y="16200"/>
                </a:cubicBezTo>
              </a:path>
            </a:pathLst>
          </a:custGeom>
          <a:ln w="63500">
            <a:solidFill>
              <a:srgbClr val="5C5C5C"/>
            </a:solidFill>
            <a:prstDash val="sysDot"/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352" name="Shape 352"/>
          <p:cNvSpPr/>
          <p:nvPr/>
        </p:nvSpPr>
        <p:spPr>
          <a:xfrm>
            <a:off x="11235822" y="7891454"/>
            <a:ext cx="100683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Alice</a:t>
            </a:r>
          </a:p>
        </p:txBody>
      </p:sp>
      <p:sp>
        <p:nvSpPr>
          <p:cNvPr id="353" name="Shape 353"/>
          <p:cNvSpPr/>
          <p:nvPr/>
        </p:nvSpPr>
        <p:spPr>
          <a:xfrm>
            <a:off x="22158314" y="7891454"/>
            <a:ext cx="823675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Bob</a:t>
            </a:r>
          </a:p>
        </p:txBody>
      </p:sp>
      <p:sp>
        <p:nvSpPr>
          <p:cNvPr id="354" name="Shape 354"/>
          <p:cNvSpPr/>
          <p:nvPr/>
        </p:nvSpPr>
        <p:spPr>
          <a:xfrm>
            <a:off x="17947005" y="1115775"/>
            <a:ext cx="105247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Anon</a:t>
            </a:r>
          </a:p>
        </p:txBody>
      </p:sp>
      <p:sp>
        <p:nvSpPr>
          <p:cNvPr id="355" name="Shape 355"/>
          <p:cNvSpPr/>
          <p:nvPr/>
        </p:nvSpPr>
        <p:spPr>
          <a:xfrm>
            <a:off x="17743805" y="3500846"/>
            <a:ext cx="79653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  <a:latin typeface="Roboto Bold"/>
                <a:ea typeface="Roboto Bold"/>
                <a:cs typeface="Roboto Bold"/>
                <a:sym typeface="Roboto Bold"/>
              </a:rPr>
              <a:t>CS</a:t>
            </a:r>
            <a:r>
              <a:rPr sz="2400">
                <a:solidFill>
                  <a:srgbClr val="737572"/>
                </a:solidFill>
                <a:latin typeface="Roboto Bold"/>
                <a:ea typeface="Roboto Bold"/>
                <a:cs typeface="Roboto Bold"/>
                <a:sym typeface="Roboto Bold"/>
              </a:rPr>
              <a:t>3</a:t>
            </a:r>
          </a:p>
        </p:txBody>
      </p:sp>
      <p:sp>
        <p:nvSpPr>
          <p:cNvPr id="356" name="Shape 356"/>
          <p:cNvSpPr/>
          <p:nvPr/>
        </p:nvSpPr>
        <p:spPr>
          <a:xfrm>
            <a:off x="18920685" y="6657327"/>
            <a:ext cx="8172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  <a:latin typeface="Roboto Bold"/>
                <a:ea typeface="Roboto Bold"/>
                <a:cs typeface="Roboto Bold"/>
                <a:sym typeface="Roboto Bold"/>
              </a:rPr>
              <a:t>CS</a:t>
            </a:r>
            <a:r>
              <a:rPr sz="2400">
                <a:solidFill>
                  <a:srgbClr val="737572"/>
                </a:solidFill>
                <a:latin typeface="Roboto Bold"/>
                <a:ea typeface="Roboto Bold"/>
                <a:cs typeface="Roboto Bold"/>
                <a:sym typeface="Roboto Bold"/>
              </a:rPr>
              <a:t>B</a:t>
            </a:r>
          </a:p>
        </p:txBody>
      </p:sp>
      <p:sp>
        <p:nvSpPr>
          <p:cNvPr id="357" name="Shape 357"/>
          <p:cNvSpPr/>
          <p:nvPr/>
        </p:nvSpPr>
        <p:spPr>
          <a:xfrm>
            <a:off x="14884742" y="6657327"/>
            <a:ext cx="81678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  <a:latin typeface="Roboto Bold"/>
                <a:ea typeface="Roboto Bold"/>
                <a:cs typeface="Roboto Bold"/>
                <a:sym typeface="Roboto Bold"/>
              </a:rPr>
              <a:t>CS</a:t>
            </a:r>
            <a:r>
              <a:rPr sz="2400">
                <a:solidFill>
                  <a:srgbClr val="737572"/>
                </a:solidFill>
                <a:latin typeface="Roboto Bold"/>
                <a:ea typeface="Roboto Bold"/>
                <a:cs typeface="Roboto Bold"/>
                <a:sym typeface="Roboto Bold"/>
              </a:rPr>
              <a:t>A</a:t>
            </a:r>
          </a:p>
        </p:txBody>
      </p:sp>
      <p:sp>
        <p:nvSpPr>
          <p:cNvPr id="358" name="Shape 358"/>
          <p:cNvSpPr/>
          <p:nvPr/>
        </p:nvSpPr>
        <p:spPr>
          <a:xfrm>
            <a:off x="13324320" y="9197327"/>
            <a:ext cx="912625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  <a:latin typeface="Roboto Bold"/>
                <a:ea typeface="Roboto Bold"/>
                <a:cs typeface="Roboto Bold"/>
                <a:sym typeface="Roboto Bold"/>
              </a:rPr>
              <a:t>IdP</a:t>
            </a:r>
            <a:r>
              <a:rPr sz="2400">
                <a:solidFill>
                  <a:srgbClr val="737572"/>
                </a:solidFill>
                <a:latin typeface="Roboto Bold"/>
                <a:ea typeface="Roboto Bold"/>
                <a:cs typeface="Roboto Bold"/>
                <a:sym typeface="Roboto Bold"/>
              </a:rPr>
              <a:t>A</a:t>
            </a:r>
          </a:p>
        </p:txBody>
      </p:sp>
      <p:sp>
        <p:nvSpPr>
          <p:cNvPr id="359" name="Shape 359"/>
          <p:cNvSpPr/>
          <p:nvPr/>
        </p:nvSpPr>
        <p:spPr>
          <a:xfrm>
            <a:off x="19091540" y="3755607"/>
            <a:ext cx="2057758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Signalling Federation</a:t>
            </a:r>
          </a:p>
        </p:txBody>
      </p:sp>
      <p:sp>
        <p:nvSpPr>
          <p:cNvPr id="360" name="Shape 360"/>
          <p:cNvSpPr/>
          <p:nvPr/>
        </p:nvSpPr>
        <p:spPr>
          <a:xfrm>
            <a:off x="19556627" y="6631927"/>
            <a:ext cx="124297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 </a:t>
            </a:r>
            <a:r>
              <a:rPr sz="3200">
                <a:solidFill>
                  <a:srgbClr val="737572"/>
                </a:solidFill>
                <a:latin typeface="Roboto Bold"/>
                <a:ea typeface="Roboto Bold"/>
                <a:cs typeface="Roboto Bold"/>
                <a:sym typeface="Roboto Bold"/>
              </a:rPr>
              <a:t>/IdPB</a:t>
            </a:r>
          </a:p>
        </p:txBody>
      </p:sp>
      <p:sp>
        <p:nvSpPr>
          <p:cNvPr id="373" name="Shape 373"/>
          <p:cNvSpPr/>
          <p:nvPr/>
        </p:nvSpPr>
        <p:spPr>
          <a:xfrm>
            <a:off x="17936838" y="1991141"/>
            <a:ext cx="4645867" cy="4670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1358" y="8818"/>
                  <a:pt x="14158" y="1618"/>
                  <a:pt x="0" y="0"/>
                </a:cubicBezTo>
              </a:path>
            </a:pathLst>
          </a:custGeom>
          <a:ln w="63500">
            <a:solidFill>
              <a:srgbClr val="5C5C5C"/>
            </a:solidFill>
            <a:miter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after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after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after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after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afterEffect" presetClass="entr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afterEffect" presetClass="entr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presetClass="entr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presetClass="entr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8" grpId="8"/>
      <p:bldP build="whole" bldLvl="1" animBg="1" rev="0" advAuto="0" spid="360" grpId="6"/>
      <p:bldP build="whole" bldLvl="1" animBg="1" rev="0" advAuto="0" spid="371" grpId="5"/>
      <p:bldP build="whole" bldLvl="1" animBg="1" rev="0" advAuto="0" spid="337" grpId="4"/>
      <p:bldP build="whole" bldLvl="1" animBg="1" rev="0" advAuto="0" spid="370" grpId="1"/>
      <p:bldP build="whole" bldLvl="1" animBg="1" rev="0" advAuto="0" spid="368" grpId="14"/>
      <p:bldP build="whole" bldLvl="1" animBg="1" rev="0" advAuto="0" spid="363" grpId="13"/>
      <p:bldP build="whole" bldLvl="1" animBg="1" rev="0" advAuto="0" spid="373" grpId="15"/>
      <p:bldP build="whole" bldLvl="1" animBg="1" rev="0" advAuto="0" spid="358" grpId="3"/>
      <p:bldP build="whole" bldLvl="1" animBg="1" rev="0" advAuto="0" spid="369" grpId="12"/>
      <p:bldP build="whole" bldLvl="1" animBg="1" rev="0" advAuto="0" spid="333" grpId="16"/>
      <p:bldP build="whole" bldLvl="1" animBg="1" rev="0" advAuto="0" spid="336" grpId="10"/>
      <p:bldP build="whole" bldLvl="1" animBg="1" rev="0" advAuto="0" spid="366" grpId="11"/>
      <p:bldP build="whole" bldLvl="1" animBg="1" rev="0" advAuto="0" spid="364" grpId="2"/>
      <p:bldP build="whole" bldLvl="1" animBg="1" rev="0" advAuto="0" spid="355" grpId="9"/>
      <p:bldP build="whole" bldLvl="1" animBg="1" rev="0" advAuto="0" spid="354" grpId="7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376" name="Shape 376"/>
          <p:cNvSpPr/>
          <p:nvPr/>
        </p:nvSpPr>
        <p:spPr>
          <a:xfrm>
            <a:off x="2348253" y="808154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OUTLINE</a:t>
            </a:r>
          </a:p>
        </p:txBody>
      </p:sp>
      <p:sp>
        <p:nvSpPr>
          <p:cNvPr id="377" name="Shape 377"/>
          <p:cNvSpPr/>
          <p:nvPr/>
        </p:nvSpPr>
        <p:spPr>
          <a:xfrm>
            <a:off x="1902727" y="1038177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378" name="Shape 378"/>
          <p:cNvSpPr/>
          <p:nvPr/>
        </p:nvSpPr>
        <p:spPr>
          <a:xfrm>
            <a:off x="2324734" y="1805833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The Agenda for Today</a:t>
            </a:r>
          </a:p>
        </p:txBody>
      </p:sp>
      <p:sp>
        <p:nvSpPr>
          <p:cNvPr id="379" name="Shape 379"/>
          <p:cNvSpPr/>
          <p:nvPr/>
        </p:nvSpPr>
        <p:spPr>
          <a:xfrm>
            <a:off x="3643321" y="4123744"/>
            <a:ext cx="5246555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AAD5"/>
                </a:solidFill>
                <a:latin typeface="Roboto Bold"/>
                <a:ea typeface="Roboto Bold"/>
                <a:cs typeface="Roboto Bold"/>
                <a:sym typeface="Roboto Bold"/>
              </a:rPr>
              <a:t>1.</a:t>
            </a:r>
            <a:r>
              <a:rPr sz="4000">
                <a:solidFill>
                  <a:srgbClr val="6D6F6B"/>
                </a:solidFill>
                <a:latin typeface="Roboto Bold"/>
                <a:ea typeface="Roboto Bold"/>
                <a:cs typeface="Roboto Bold"/>
                <a:sym typeface="Roboto Bold"/>
              </a:rPr>
              <a:t> WebRTC Security and Identity Arch.</a:t>
            </a:r>
            <a:endParaRPr sz="4000">
              <a:solidFill>
                <a:srgbClr val="6D6F6B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D6F6B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Context</a:t>
            </a:r>
          </a:p>
        </p:txBody>
      </p:sp>
      <p:sp>
        <p:nvSpPr>
          <p:cNvPr id="380" name="Shape 380"/>
          <p:cNvSpPr/>
          <p:nvPr/>
        </p:nvSpPr>
        <p:spPr>
          <a:xfrm>
            <a:off x="10037251" y="4123744"/>
            <a:ext cx="5246555" cy="117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AAD5"/>
                </a:solidFill>
                <a:latin typeface="Roboto Bold"/>
                <a:ea typeface="Roboto Bold"/>
                <a:cs typeface="Roboto Bold"/>
                <a:sym typeface="Roboto Bold"/>
              </a:rPr>
              <a:t>2.</a:t>
            </a:r>
            <a:r>
              <a:rPr sz="4000">
                <a:solidFill>
                  <a:srgbClr val="6D6F6B"/>
                </a:solidFill>
                <a:latin typeface="Roboto Bold"/>
                <a:ea typeface="Roboto Bold"/>
                <a:cs typeface="Roboto Bold"/>
                <a:sym typeface="Roboto Bold"/>
              </a:rPr>
              <a:t> STATE OF THE ART</a:t>
            </a:r>
            <a:endParaRPr sz="4000">
              <a:solidFill>
                <a:srgbClr val="6D6F6B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D6F6B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on VoIP and WebRTC Security</a:t>
            </a:r>
          </a:p>
        </p:txBody>
      </p:sp>
      <p:sp>
        <p:nvSpPr>
          <p:cNvPr id="381" name="Shape 381"/>
          <p:cNvSpPr/>
          <p:nvPr/>
        </p:nvSpPr>
        <p:spPr>
          <a:xfrm>
            <a:off x="16707684" y="4123744"/>
            <a:ext cx="5246555" cy="143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AAD5"/>
                </a:solidFill>
                <a:latin typeface="Roboto Bold"/>
                <a:ea typeface="Roboto Bold"/>
                <a:cs typeface="Roboto Bold"/>
                <a:sym typeface="Roboto Bold"/>
              </a:rPr>
              <a:t>3.</a:t>
            </a:r>
            <a:r>
              <a:rPr sz="4000">
                <a:solidFill>
                  <a:srgbClr val="6D6F6B"/>
                </a:solidFill>
                <a:latin typeface="Roboto Bold"/>
                <a:ea typeface="Roboto Bold"/>
                <a:cs typeface="Roboto Bold"/>
                <a:sym typeface="Roboto Bold"/>
              </a:rPr>
              <a:t> RESEARCH QUESTIONS</a:t>
            </a:r>
          </a:p>
        </p:txBody>
      </p:sp>
      <p:sp>
        <p:nvSpPr>
          <p:cNvPr id="382" name="Shape 382"/>
          <p:cNvSpPr/>
          <p:nvPr/>
        </p:nvSpPr>
        <p:spPr>
          <a:xfrm>
            <a:off x="3643321" y="6296854"/>
            <a:ext cx="5246555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20A463"/>
                </a:solidFill>
                <a:latin typeface="Roboto Bold"/>
                <a:ea typeface="Roboto Bold"/>
                <a:cs typeface="Roboto Bold"/>
                <a:sym typeface="Roboto Bold"/>
              </a:rPr>
              <a:t>4.</a:t>
            </a:r>
            <a:r>
              <a:rPr sz="4000">
                <a:solidFill>
                  <a:srgbClr val="6D6F6B"/>
                </a:solidFill>
                <a:latin typeface="Roboto Bold"/>
                <a:ea typeface="Roboto Bold"/>
                <a:cs typeface="Roboto Bold"/>
                <a:sym typeface="Roboto Bold"/>
              </a:rPr>
              <a:t> PRIVACY in WebRTC ID. ARCH.</a:t>
            </a:r>
            <a:endParaRPr sz="4000">
              <a:solidFill>
                <a:srgbClr val="6D6F6B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D6F6B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Contribution 1</a:t>
            </a:r>
          </a:p>
        </p:txBody>
      </p:sp>
      <p:sp>
        <p:nvSpPr>
          <p:cNvPr id="383" name="Shape 383"/>
          <p:cNvSpPr/>
          <p:nvPr/>
        </p:nvSpPr>
        <p:spPr>
          <a:xfrm>
            <a:off x="10037251" y="6296854"/>
            <a:ext cx="5246555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DC4F43"/>
                </a:solidFill>
                <a:latin typeface="Roboto Bold"/>
                <a:ea typeface="Roboto Bold"/>
                <a:cs typeface="Roboto Bold"/>
                <a:sym typeface="Roboto Bold"/>
              </a:rPr>
              <a:t>5.</a:t>
            </a:r>
            <a:r>
              <a:rPr sz="4000">
                <a:solidFill>
                  <a:srgbClr val="6D6F6B"/>
                </a:solidFill>
                <a:latin typeface="Roboto Bold"/>
                <a:ea typeface="Roboto Bold"/>
                <a:cs typeface="Roboto Bold"/>
                <a:sym typeface="Roboto Bold"/>
              </a:rPr>
              <a:t> CONTROLLING WebRTC ID. ARCH.</a:t>
            </a:r>
            <a:br>
              <a:rPr sz="4000">
                <a:solidFill>
                  <a:srgbClr val="6D6F6B"/>
                </a:solidFill>
                <a:latin typeface="Roboto Bold"/>
                <a:ea typeface="Roboto Bold"/>
                <a:cs typeface="Roboto Bold"/>
                <a:sym typeface="Roboto Bold"/>
              </a:rPr>
            </a:br>
            <a:r>
              <a:rPr sz="2400">
                <a:solidFill>
                  <a:srgbClr val="6D6F6B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Contribution 2</a:t>
            </a:r>
          </a:p>
        </p:txBody>
      </p:sp>
      <p:sp>
        <p:nvSpPr>
          <p:cNvPr id="384" name="Shape 384"/>
          <p:cNvSpPr/>
          <p:nvPr/>
        </p:nvSpPr>
        <p:spPr>
          <a:xfrm>
            <a:off x="16707684" y="6296854"/>
            <a:ext cx="5246555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BA321"/>
                </a:solidFill>
                <a:latin typeface="Roboto Bold"/>
                <a:ea typeface="Roboto Bold"/>
                <a:cs typeface="Roboto Bold"/>
                <a:sym typeface="Roboto Bold"/>
              </a:rPr>
              <a:t>6. </a:t>
            </a:r>
            <a:r>
              <a:rPr sz="4000">
                <a:solidFill>
                  <a:srgbClr val="6D6F6B"/>
                </a:solidFill>
                <a:latin typeface="Roboto Bold"/>
                <a:ea typeface="Roboto Bold"/>
                <a:cs typeface="Roboto Bold"/>
                <a:sym typeface="Roboto Bold"/>
              </a:rPr>
              <a:t>MODELLING WebRTC ID. ARCH.</a:t>
            </a:r>
            <a:endParaRPr sz="4000">
              <a:solidFill>
                <a:srgbClr val="6D6F6B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D6F6B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Contribution 3</a:t>
            </a:r>
          </a:p>
        </p:txBody>
      </p:sp>
      <p:sp>
        <p:nvSpPr>
          <p:cNvPr id="385" name="Shape 385"/>
          <p:cNvSpPr/>
          <p:nvPr/>
        </p:nvSpPr>
        <p:spPr>
          <a:xfrm>
            <a:off x="3643321" y="8441743"/>
            <a:ext cx="5246555" cy="143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C775DF"/>
                </a:solidFill>
                <a:latin typeface="Roboto Bold"/>
                <a:ea typeface="Roboto Bold"/>
                <a:cs typeface="Roboto Bold"/>
                <a:sym typeface="Roboto Bold"/>
              </a:rPr>
              <a:t>7.</a:t>
            </a:r>
            <a:r>
              <a:rPr sz="4000">
                <a:solidFill>
                  <a:srgbClr val="6D6F6B"/>
                </a:solidFill>
                <a:latin typeface="Roboto Bold"/>
                <a:ea typeface="Roboto Bold"/>
                <a:cs typeface="Roboto Bold"/>
                <a:sym typeface="Roboto Bold"/>
              </a:rPr>
              <a:t> CONCLUSION and</a:t>
            </a:r>
            <a:endParaRPr sz="4000">
              <a:solidFill>
                <a:srgbClr val="6D6F6B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D6F6B"/>
                </a:solidFill>
                <a:latin typeface="Roboto Bold"/>
                <a:ea typeface="Roboto Bold"/>
                <a:cs typeface="Roboto Bold"/>
                <a:sym typeface="Roboto Bold"/>
              </a:rPr>
              <a:t>PERSPECTIVES</a:t>
            </a:r>
          </a:p>
        </p:txBody>
      </p:sp>
      <p:sp>
        <p:nvSpPr>
          <p:cNvPr id="386" name="Shape 386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87" name="Shape 387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88" name="Shape 388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89" name="Shape 389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90" name="Shape 390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Our State of the Art Survey</a:t>
            </a:r>
          </a:p>
        </p:txBody>
      </p:sp>
      <p:sp>
        <p:nvSpPr>
          <p:cNvPr id="393" name="Shape 393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394" name="Shape 394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WebRTC Security 2012-2017</a:t>
            </a:r>
          </a:p>
        </p:txBody>
      </p:sp>
      <p:sp>
        <p:nvSpPr>
          <p:cNvPr id="395" name="Shape 39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396" name="Shape 396"/>
          <p:cNvSpPr/>
          <p:nvPr/>
        </p:nvSpPr>
        <p:spPr>
          <a:xfrm>
            <a:off x="385712" y="1065184"/>
            <a:ext cx="1272416" cy="1206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8" h="17053" fill="norm" stroke="1" extrusionOk="0">
                <a:moveTo>
                  <a:pt x="20740" y="3005"/>
                </a:moveTo>
                <a:cubicBezTo>
                  <a:pt x="7216" y="7674"/>
                  <a:pt x="12712" y="-4547"/>
                  <a:pt x="2103" y="1949"/>
                </a:cubicBezTo>
                <a:cubicBezTo>
                  <a:pt x="0" y="2680"/>
                  <a:pt x="0" y="2680"/>
                  <a:pt x="0" y="2680"/>
                </a:cubicBezTo>
                <a:cubicBezTo>
                  <a:pt x="4205" y="17053"/>
                  <a:pt x="4205" y="17053"/>
                  <a:pt x="4205" y="17053"/>
                </a:cubicBezTo>
                <a:cubicBezTo>
                  <a:pt x="6738" y="17053"/>
                  <a:pt x="6738" y="17053"/>
                  <a:pt x="6738" y="17053"/>
                </a:cubicBezTo>
                <a:cubicBezTo>
                  <a:pt x="4635" y="9867"/>
                  <a:pt x="4635" y="9867"/>
                  <a:pt x="4635" y="9867"/>
                </a:cubicBezTo>
                <a:cubicBezTo>
                  <a:pt x="14002" y="3370"/>
                  <a:pt x="10179" y="17053"/>
                  <a:pt x="21170" y="3370"/>
                </a:cubicBezTo>
                <a:cubicBezTo>
                  <a:pt x="21600" y="3370"/>
                  <a:pt x="21170" y="3005"/>
                  <a:pt x="20740" y="3005"/>
                </a:cubicBezTo>
              </a:path>
            </a:pathLst>
          </a:custGeom>
          <a:solidFill>
            <a:srgbClr val="5EAAD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97" name="Shape 397"/>
          <p:cNvSpPr/>
          <p:nvPr/>
        </p:nvSpPr>
        <p:spPr>
          <a:xfrm>
            <a:off x="2881283" y="3237229"/>
            <a:ext cx="18621435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737572"/>
                </a:solidFill>
              </a:rPr>
              <a:t>Keromitys</a:t>
            </a:r>
            <a:r>
              <a:rPr sz="4800">
                <a:solidFill>
                  <a:srgbClr val="737572"/>
                </a:solidFill>
              </a:rPr>
              <a:t> published a survey on </a:t>
            </a:r>
            <a:r>
              <a:rPr b="1" sz="4800">
                <a:solidFill>
                  <a:srgbClr val="737572"/>
                </a:solidFill>
              </a:rPr>
              <a:t>« VoIP Security » in 2012</a:t>
            </a:r>
            <a:r>
              <a:rPr sz="4800">
                <a:solidFill>
                  <a:srgbClr val="737572"/>
                </a:solidFill>
              </a:rPr>
              <a:t>, classifying and reviewing 245 articles</a:t>
            </a:r>
          </a:p>
        </p:txBody>
      </p:sp>
      <p:sp>
        <p:nvSpPr>
          <p:cNvPr id="398" name="Shape 398"/>
          <p:cNvSpPr/>
          <p:nvPr/>
        </p:nvSpPr>
        <p:spPr>
          <a:xfrm>
            <a:off x="4532450" y="8060851"/>
            <a:ext cx="15979438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We survey </a:t>
            </a:r>
            <a:r>
              <a:rPr b="1" sz="4800">
                <a:solidFill>
                  <a:srgbClr val="737572"/>
                </a:solidFill>
              </a:rPr>
              <a:t>VoIP</a:t>
            </a:r>
            <a:r>
              <a:rPr sz="4800">
                <a:solidFill>
                  <a:srgbClr val="737572"/>
                </a:solidFill>
              </a:rPr>
              <a:t> </a:t>
            </a:r>
            <a:r>
              <a:rPr b="1" sz="4800">
                <a:solidFill>
                  <a:srgbClr val="737572"/>
                </a:solidFill>
              </a:rPr>
              <a:t>security research since 2012 to 2017</a:t>
            </a:r>
          </a:p>
        </p:txBody>
      </p:sp>
      <p:grpSp>
        <p:nvGrpSpPr>
          <p:cNvPr id="401" name="Group 401"/>
          <p:cNvGrpSpPr/>
          <p:nvPr/>
        </p:nvGrpSpPr>
        <p:grpSpPr>
          <a:xfrm>
            <a:off x="2881283" y="4964429"/>
            <a:ext cx="18328442" cy="1598347"/>
            <a:chOff x="0" y="0"/>
            <a:chExt cx="18328440" cy="1598345"/>
          </a:xfrm>
        </p:grpSpPr>
        <p:sp>
          <p:nvSpPr>
            <p:cNvPr id="399" name="Shape 399"/>
            <p:cNvSpPr/>
            <p:nvPr/>
          </p:nvSpPr>
          <p:spPr>
            <a:xfrm>
              <a:off x="0" y="0"/>
              <a:ext cx="16216471" cy="159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b="1" sz="4800">
                  <a:solidFill>
                    <a:srgbClr val="737572"/>
                  </a:solidFill>
                </a:rPr>
                <a:t>WebRTC</a:t>
              </a:r>
              <a:r>
                <a:rPr sz="4800">
                  <a:solidFill>
                    <a:srgbClr val="737572"/>
                  </a:solidFill>
                </a:rPr>
                <a:t> W3C Working Group was created in may 2011 and</a:t>
              </a:r>
              <a:r>
                <a:rPr b="1" sz="4800">
                  <a:solidFill>
                    <a:srgbClr val="737572"/>
                  </a:solidFill>
                </a:rPr>
                <a:t> </a:t>
              </a:r>
              <a:r>
                <a:rPr sz="4800">
                  <a:solidFill>
                    <a:srgbClr val="737572"/>
                  </a:solidFill>
                </a:rPr>
                <a:t>the</a:t>
              </a:r>
              <a:r>
                <a:rPr b="1" sz="4800">
                  <a:solidFill>
                    <a:srgbClr val="737572"/>
                  </a:solidFill>
                </a:rPr>
                <a:t> security architecture first draft </a:t>
              </a:r>
              <a:r>
                <a:rPr sz="4800">
                  <a:solidFill>
                    <a:srgbClr val="737572"/>
                  </a:solidFill>
                </a:rPr>
                <a:t>was published</a:t>
              </a:r>
              <a:r>
                <a:rPr b="1" sz="4800">
                  <a:solidFill>
                    <a:srgbClr val="737572"/>
                  </a:solidFill>
                </a:rPr>
                <a:t> in January 2012</a:t>
              </a:r>
            </a:p>
          </p:txBody>
        </p:sp>
        <p:pic>
          <p:nvPicPr>
            <p:cNvPr id="400" name="pasted-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7058440" y="74345"/>
              <a:ext cx="1270001" cy="152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02" name="Shape 402"/>
          <p:cNvSpPr/>
          <p:nvPr/>
        </p:nvSpPr>
        <p:spPr>
          <a:xfrm>
            <a:off x="4546837" y="9466364"/>
            <a:ext cx="15950665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We </a:t>
            </a:r>
            <a:r>
              <a:rPr b="1" sz="4800">
                <a:solidFill>
                  <a:srgbClr val="737572"/>
                </a:solidFill>
              </a:rPr>
              <a:t>collect and classify 208</a:t>
            </a:r>
            <a:r>
              <a:rPr sz="4800">
                <a:solidFill>
                  <a:srgbClr val="737572"/>
                </a:solidFill>
              </a:rPr>
              <a:t> articles based on title and abstract </a:t>
            </a:r>
            <a:br>
              <a:rPr sz="4800">
                <a:solidFill>
                  <a:srgbClr val="737572"/>
                </a:solidFill>
              </a:rPr>
            </a:br>
            <a:r>
              <a:rPr sz="4800">
                <a:solidFill>
                  <a:srgbClr val="737572"/>
                </a:solidFill>
              </a:rPr>
              <a:t>and then review the </a:t>
            </a:r>
            <a:r>
              <a:rPr b="1" sz="4800">
                <a:solidFill>
                  <a:srgbClr val="1EA185"/>
                </a:solidFill>
              </a:rPr>
              <a:t>25 articles dealing with WebRTC security</a:t>
            </a:r>
          </a:p>
        </p:txBody>
      </p:sp>
      <p:sp>
        <p:nvSpPr>
          <p:cNvPr id="403" name="Shape 403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04" name="Shape 404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05" name="Shape 405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06" name="Shape 406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07" name="Shape 407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8" grpId="2"/>
      <p:bldP build="whole" bldLvl="1" animBg="1" rev="0" advAuto="0" spid="402" grpId="3"/>
      <p:bldP build="whole" bldLvl="1" animBg="1" rev="0" advAuto="0" spid="40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10" name="Shape 410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11" name="Shape 411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12" name="Shape 412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13" name="Shape 413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14" name="Shape 414"/>
          <p:cNvSpPr/>
          <p:nvPr/>
        </p:nvSpPr>
        <p:spPr>
          <a:xfrm>
            <a:off x="5983221" y="12351799"/>
            <a:ext cx="15700376" cy="9267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15" name="Shape 415"/>
          <p:cNvSpPr/>
          <p:nvPr/>
        </p:nvSpPr>
        <p:spPr>
          <a:xfrm>
            <a:off x="339809" y="3115459"/>
            <a:ext cx="10091740" cy="9520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105" fill="norm" stroke="1" extrusionOk="0">
                <a:moveTo>
                  <a:pt x="13989" y="7974"/>
                </a:moveTo>
                <a:cubicBezTo>
                  <a:pt x="12519" y="7629"/>
                  <a:pt x="11469" y="6414"/>
                  <a:pt x="10729" y="5038"/>
                </a:cubicBezTo>
                <a:cubicBezTo>
                  <a:pt x="9878" y="3457"/>
                  <a:pt x="9373" y="1639"/>
                  <a:pt x="7918" y="647"/>
                </a:cubicBezTo>
                <a:cubicBezTo>
                  <a:pt x="6560" y="-278"/>
                  <a:pt x="4760" y="-189"/>
                  <a:pt x="3230" y="771"/>
                </a:cubicBezTo>
                <a:cubicBezTo>
                  <a:pt x="7" y="2795"/>
                  <a:pt x="-55" y="7248"/>
                  <a:pt x="13" y="11270"/>
                </a:cubicBezTo>
                <a:cubicBezTo>
                  <a:pt x="66" y="14373"/>
                  <a:pt x="166" y="17851"/>
                  <a:pt x="2739" y="19583"/>
                </a:cubicBezTo>
                <a:cubicBezTo>
                  <a:pt x="4872" y="21018"/>
                  <a:pt x="7510" y="20168"/>
                  <a:pt x="9963" y="19979"/>
                </a:cubicBezTo>
                <a:cubicBezTo>
                  <a:pt x="12009" y="19821"/>
                  <a:pt x="14077" y="20157"/>
                  <a:pt x="16003" y="20988"/>
                </a:cubicBezTo>
                <a:cubicBezTo>
                  <a:pt x="17350" y="21322"/>
                  <a:pt x="18768" y="20931"/>
                  <a:pt x="19779" y="19945"/>
                </a:cubicBezTo>
                <a:cubicBezTo>
                  <a:pt x="20389" y="19350"/>
                  <a:pt x="20800" y="18597"/>
                  <a:pt x="21060" y="17803"/>
                </a:cubicBezTo>
                <a:cubicBezTo>
                  <a:pt x="21359" y="16886"/>
                  <a:pt x="21465" y="15895"/>
                  <a:pt x="21346" y="14899"/>
                </a:cubicBezTo>
                <a:lnTo>
                  <a:pt x="21407" y="10584"/>
                </a:lnTo>
                <a:cubicBezTo>
                  <a:pt x="21545" y="9937"/>
                  <a:pt x="21397" y="9260"/>
                  <a:pt x="21005" y="8738"/>
                </a:cubicBezTo>
                <a:cubicBezTo>
                  <a:pt x="19360" y="6555"/>
                  <a:pt x="16370" y="8533"/>
                  <a:pt x="13989" y="7974"/>
                </a:cubicBezTo>
                <a:close/>
              </a:path>
            </a:pathLst>
          </a:custGeom>
          <a:solidFill>
            <a:srgbClr val="BD392F">
              <a:alpha val="50056"/>
            </a:srgbClr>
          </a:solidFill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16" name="Shape 416"/>
          <p:cNvSpPr/>
          <p:nvPr/>
        </p:nvSpPr>
        <p:spPr>
          <a:xfrm>
            <a:off x="7769522" y="4439697"/>
            <a:ext cx="8794156" cy="698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BA321">
              <a:alpha val="5582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7" name="Shape 417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Security of the WebRTC Identity Architecture</a:t>
            </a:r>
          </a:p>
        </p:txBody>
      </p:sp>
      <p:sp>
        <p:nvSpPr>
          <p:cNvPr id="418" name="Shape 418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419" name="Shape 419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State of the Art on WebRTC Security for 2012-2017</a:t>
            </a:r>
          </a:p>
        </p:txBody>
      </p:sp>
      <p:sp>
        <p:nvSpPr>
          <p:cNvPr id="420" name="Shape 42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421" name="Shape 421"/>
          <p:cNvSpPr/>
          <p:nvPr/>
        </p:nvSpPr>
        <p:spPr>
          <a:xfrm>
            <a:off x="10420350" y="4012327"/>
            <a:ext cx="3492500" cy="1905001"/>
          </a:xfrm>
          <a:prstGeom prst="roundRect">
            <a:avLst>
              <a:gd name="adj" fmla="val 20820"/>
            </a:avLst>
          </a:prstGeom>
          <a:solidFill>
            <a:srgbClr val="44546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Security</a:t>
            </a:r>
          </a:p>
        </p:txBody>
      </p:sp>
      <p:sp>
        <p:nvSpPr>
          <p:cNvPr id="422" name="Shape 422"/>
          <p:cNvSpPr/>
          <p:nvPr/>
        </p:nvSpPr>
        <p:spPr>
          <a:xfrm>
            <a:off x="6121400" y="6979697"/>
            <a:ext cx="3492500" cy="1905001"/>
          </a:xfrm>
          <a:prstGeom prst="roundRect">
            <a:avLst>
              <a:gd name="adj" fmla="val 20820"/>
            </a:avLst>
          </a:prstGeom>
          <a:solidFill>
            <a:srgbClr val="44546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Privacy</a:t>
            </a:r>
          </a:p>
        </p:txBody>
      </p:sp>
      <p:sp>
        <p:nvSpPr>
          <p:cNvPr id="423" name="Shape 423"/>
          <p:cNvSpPr/>
          <p:nvPr/>
        </p:nvSpPr>
        <p:spPr>
          <a:xfrm>
            <a:off x="14630400" y="6979697"/>
            <a:ext cx="3492500" cy="1905001"/>
          </a:xfrm>
          <a:prstGeom prst="roundRect">
            <a:avLst>
              <a:gd name="adj" fmla="val 20820"/>
            </a:avLst>
          </a:prstGeom>
          <a:solidFill>
            <a:srgbClr val="44546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Trust</a:t>
            </a:r>
          </a:p>
        </p:txBody>
      </p:sp>
      <p:sp>
        <p:nvSpPr>
          <p:cNvPr id="424" name="Shape 424"/>
          <p:cNvSpPr/>
          <p:nvPr/>
        </p:nvSpPr>
        <p:spPr>
          <a:xfrm>
            <a:off x="10420350" y="10372295"/>
            <a:ext cx="3492500" cy="1905001"/>
          </a:xfrm>
          <a:prstGeom prst="roundRect">
            <a:avLst>
              <a:gd name="adj" fmla="val 20820"/>
            </a:avLst>
          </a:prstGeom>
          <a:solidFill>
            <a:srgbClr val="44546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Negotiation</a:t>
            </a:r>
          </a:p>
        </p:txBody>
      </p:sp>
      <p:sp>
        <p:nvSpPr>
          <p:cNvPr id="425" name="Shape 425"/>
          <p:cNvSpPr/>
          <p:nvPr/>
        </p:nvSpPr>
        <p:spPr>
          <a:xfrm>
            <a:off x="12076032" y="2360058"/>
            <a:ext cx="3254535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4800">
                <a:solidFill>
                  <a:srgbClr val="737572"/>
                </a:solidFill>
              </a:rPr>
              <a:t>Rahaman’15</a:t>
            </a:r>
          </a:p>
        </p:txBody>
      </p:sp>
      <p:sp>
        <p:nvSpPr>
          <p:cNvPr id="426" name="Shape 426"/>
          <p:cNvSpPr/>
          <p:nvPr/>
        </p:nvSpPr>
        <p:spPr>
          <a:xfrm>
            <a:off x="9273054" y="2360058"/>
            <a:ext cx="2449672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i="1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4800">
                <a:solidFill>
                  <a:srgbClr val="737572"/>
                </a:solidFill>
              </a:rPr>
              <a:t>Loreto’17</a:t>
            </a:r>
          </a:p>
        </p:txBody>
      </p:sp>
      <p:sp>
        <p:nvSpPr>
          <p:cNvPr id="427" name="Shape 427"/>
          <p:cNvSpPr/>
          <p:nvPr/>
        </p:nvSpPr>
        <p:spPr>
          <a:xfrm>
            <a:off x="18322822" y="7737182"/>
            <a:ext cx="4138276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i="1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4800">
                <a:solidFill>
                  <a:srgbClr val="737572"/>
                </a:solidFill>
              </a:rPr>
              <a:t>Beltran’15 &amp; ‘15</a:t>
            </a:r>
          </a:p>
        </p:txBody>
      </p:sp>
      <p:sp>
        <p:nvSpPr>
          <p:cNvPr id="428" name="Shape 428"/>
          <p:cNvSpPr/>
          <p:nvPr/>
        </p:nvSpPr>
        <p:spPr>
          <a:xfrm>
            <a:off x="12418337" y="3177047"/>
            <a:ext cx="2569925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i="1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4800">
                <a:solidFill>
                  <a:srgbClr val="737572"/>
                </a:solidFill>
              </a:rPr>
              <a:t>Barnes’14</a:t>
            </a:r>
          </a:p>
        </p:txBody>
      </p:sp>
      <p:sp>
        <p:nvSpPr>
          <p:cNvPr id="429" name="Shape 429"/>
          <p:cNvSpPr/>
          <p:nvPr/>
        </p:nvSpPr>
        <p:spPr>
          <a:xfrm>
            <a:off x="9002633" y="3177047"/>
            <a:ext cx="2990514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i="1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4800">
                <a:solidFill>
                  <a:srgbClr val="737572"/>
                </a:solidFill>
              </a:rPr>
              <a:t>Jennings’13</a:t>
            </a:r>
          </a:p>
        </p:txBody>
      </p:sp>
      <p:sp>
        <p:nvSpPr>
          <p:cNvPr id="430" name="Shape 430"/>
          <p:cNvSpPr/>
          <p:nvPr/>
        </p:nvSpPr>
        <p:spPr>
          <a:xfrm>
            <a:off x="2172139" y="8679377"/>
            <a:ext cx="3533439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i="1">
                <a:solidFill>
                  <a:srgbClr val="1EA185"/>
                </a:solidFill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4800">
                <a:solidFill>
                  <a:srgbClr val="1EA185"/>
                </a:solidFill>
              </a:rPr>
              <a:t>Corre PETS’17</a:t>
            </a:r>
          </a:p>
        </p:txBody>
      </p:sp>
      <p:sp>
        <p:nvSpPr>
          <p:cNvPr id="431" name="Shape 431"/>
          <p:cNvSpPr/>
          <p:nvPr/>
        </p:nvSpPr>
        <p:spPr>
          <a:xfrm>
            <a:off x="20781023" y="7009900"/>
            <a:ext cx="1276906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i="1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4800">
                <a:solidFill>
                  <a:srgbClr val="737572"/>
                </a:solidFill>
              </a:rPr>
              <a:t>Li’14</a:t>
            </a:r>
          </a:p>
        </p:txBody>
      </p:sp>
      <p:sp>
        <p:nvSpPr>
          <p:cNvPr id="432" name="Shape 432"/>
          <p:cNvSpPr/>
          <p:nvPr/>
        </p:nvSpPr>
        <p:spPr>
          <a:xfrm>
            <a:off x="18322822" y="7009900"/>
            <a:ext cx="2258279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i="1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4800">
                <a:solidFill>
                  <a:srgbClr val="737572"/>
                </a:solidFill>
              </a:rPr>
              <a:t>Javed’17</a:t>
            </a:r>
          </a:p>
        </p:txBody>
      </p:sp>
      <p:sp>
        <p:nvSpPr>
          <p:cNvPr id="433" name="Shape 433"/>
          <p:cNvSpPr/>
          <p:nvPr/>
        </p:nvSpPr>
        <p:spPr>
          <a:xfrm>
            <a:off x="11994399" y="7511827"/>
            <a:ext cx="2258279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i="1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4800">
                <a:solidFill>
                  <a:srgbClr val="737572"/>
                </a:solidFill>
              </a:rPr>
              <a:t>Javed’16</a:t>
            </a:r>
          </a:p>
        </p:txBody>
      </p:sp>
      <p:sp>
        <p:nvSpPr>
          <p:cNvPr id="434" name="Shape 434"/>
          <p:cNvSpPr/>
          <p:nvPr/>
        </p:nvSpPr>
        <p:spPr>
          <a:xfrm>
            <a:off x="15976223" y="4804275"/>
            <a:ext cx="2258279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i="1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4800">
                <a:solidFill>
                  <a:srgbClr val="737572"/>
                </a:solidFill>
              </a:rPr>
              <a:t>Javed’16</a:t>
            </a:r>
          </a:p>
        </p:txBody>
      </p:sp>
      <p:sp>
        <p:nvSpPr>
          <p:cNvPr id="435" name="Shape 435"/>
          <p:cNvSpPr/>
          <p:nvPr/>
        </p:nvSpPr>
        <p:spPr>
          <a:xfrm>
            <a:off x="10571480" y="12394801"/>
            <a:ext cx="3190241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i="1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4800">
                <a:solidFill>
                  <a:srgbClr val="737572"/>
                </a:solidFill>
              </a:rPr>
              <a:t>Copeland’16</a:t>
            </a:r>
          </a:p>
        </p:txBody>
      </p:sp>
      <p:sp>
        <p:nvSpPr>
          <p:cNvPr id="436" name="Shape 436"/>
          <p:cNvSpPr/>
          <p:nvPr/>
        </p:nvSpPr>
        <p:spPr>
          <a:xfrm>
            <a:off x="10619402" y="9414049"/>
            <a:ext cx="3094396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i="1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4800">
                <a:solidFill>
                  <a:srgbClr val="737572"/>
                </a:solidFill>
              </a:rPr>
              <a:t>De Groef’16</a:t>
            </a:r>
          </a:p>
        </p:txBody>
      </p:sp>
      <p:sp>
        <p:nvSpPr>
          <p:cNvPr id="437" name="Shape 437"/>
          <p:cNvSpPr/>
          <p:nvPr/>
        </p:nvSpPr>
        <p:spPr>
          <a:xfrm>
            <a:off x="6006722" y="4804275"/>
            <a:ext cx="2350255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i="1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4800">
                <a:solidFill>
                  <a:srgbClr val="737572"/>
                </a:solidFill>
              </a:rPr>
              <a:t>Reiter’17</a:t>
            </a:r>
          </a:p>
        </p:txBody>
      </p:sp>
      <p:sp>
        <p:nvSpPr>
          <p:cNvPr id="438" name="Shape 438"/>
          <p:cNvSpPr/>
          <p:nvPr/>
        </p:nvSpPr>
        <p:spPr>
          <a:xfrm>
            <a:off x="6516727" y="11569218"/>
            <a:ext cx="3664705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i="1">
                <a:solidFill>
                  <a:srgbClr val="1EA185"/>
                </a:solidFill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4800">
                <a:solidFill>
                  <a:srgbClr val="1EA185"/>
                </a:solidFill>
              </a:rPr>
              <a:t>Corre ICWE’17</a:t>
            </a:r>
          </a:p>
        </p:txBody>
      </p:sp>
      <p:sp>
        <p:nvSpPr>
          <p:cNvPr id="439" name="Shape 439"/>
          <p:cNvSpPr/>
          <p:nvPr/>
        </p:nvSpPr>
        <p:spPr>
          <a:xfrm>
            <a:off x="925353" y="7457269"/>
            <a:ext cx="3991234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i="1">
                <a:solidFill>
                  <a:srgbClr val="1EA185"/>
                </a:solidFill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4800">
                <a:solidFill>
                  <a:srgbClr val="1EA185"/>
                </a:solidFill>
              </a:rPr>
              <a:t>Corre Patent’16</a:t>
            </a:r>
          </a:p>
        </p:txBody>
      </p:sp>
      <p:sp>
        <p:nvSpPr>
          <p:cNvPr id="440" name="Shape 440"/>
          <p:cNvSpPr/>
          <p:nvPr/>
        </p:nvSpPr>
        <p:spPr>
          <a:xfrm>
            <a:off x="2666200" y="3777274"/>
            <a:ext cx="3718878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i="1">
                <a:solidFill>
                  <a:srgbClr val="1EA185"/>
                </a:solidFill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4800">
                <a:solidFill>
                  <a:srgbClr val="1EA185"/>
                </a:solidFill>
              </a:rPr>
              <a:t>reTHINK’14-17</a:t>
            </a:r>
          </a:p>
        </p:txBody>
      </p:sp>
      <p:sp>
        <p:nvSpPr>
          <p:cNvPr id="441" name="Shape 441"/>
          <p:cNvSpPr/>
          <p:nvPr/>
        </p:nvSpPr>
        <p:spPr>
          <a:xfrm>
            <a:off x="1599697" y="5644551"/>
            <a:ext cx="5851883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i="1">
                <a:solidFill>
                  <a:srgbClr val="1EA185"/>
                </a:solidFill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4800">
                <a:solidFill>
                  <a:srgbClr val="1EA185"/>
                </a:solidFill>
              </a:rPr>
              <a:t>Copeland IETF-Draft’17</a:t>
            </a:r>
          </a:p>
        </p:txBody>
      </p:sp>
      <p:sp>
        <p:nvSpPr>
          <p:cNvPr id="442" name="Shape 442"/>
          <p:cNvSpPr/>
          <p:nvPr/>
        </p:nvSpPr>
        <p:spPr>
          <a:xfrm>
            <a:off x="6564716" y="3777274"/>
            <a:ext cx="2258279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i="1">
                <a:solidFill>
                  <a:srgbClr val="1EA185"/>
                </a:solidFill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4800">
                <a:solidFill>
                  <a:srgbClr val="1EA185"/>
                </a:solidFill>
              </a:rPr>
              <a:t>Javed’17</a:t>
            </a:r>
          </a:p>
        </p:txBody>
      </p:sp>
      <p:sp>
        <p:nvSpPr>
          <p:cNvPr id="443" name="Shape 443"/>
          <p:cNvSpPr/>
          <p:nvPr/>
        </p:nvSpPr>
        <p:spPr>
          <a:xfrm>
            <a:off x="16080230" y="10226957"/>
            <a:ext cx="6743463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572"/>
                </a:solidFill>
              </a:rPr>
              <a:t>Contributions do not reference implementation or integration with existing protocol</a:t>
            </a:r>
          </a:p>
        </p:txBody>
      </p:sp>
      <p:sp>
        <p:nvSpPr>
          <p:cNvPr id="444" name="Shape 444"/>
          <p:cNvSpPr/>
          <p:nvPr/>
        </p:nvSpPr>
        <p:spPr>
          <a:xfrm>
            <a:off x="6121400" y="6979697"/>
            <a:ext cx="3492500" cy="1905001"/>
          </a:xfrm>
          <a:prstGeom prst="roundRect">
            <a:avLst>
              <a:gd name="adj" fmla="val 20820"/>
            </a:avLst>
          </a:prstGeom>
          <a:solidFill>
            <a:srgbClr val="BD392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Privacy</a:t>
            </a:r>
          </a:p>
        </p:txBody>
      </p:sp>
      <p:sp>
        <p:nvSpPr>
          <p:cNvPr id="445" name="Shape 445"/>
          <p:cNvSpPr/>
          <p:nvPr/>
        </p:nvSpPr>
        <p:spPr>
          <a:xfrm>
            <a:off x="10420350" y="10355958"/>
            <a:ext cx="3492500" cy="1905001"/>
          </a:xfrm>
          <a:prstGeom prst="roundRect">
            <a:avLst>
              <a:gd name="adj" fmla="val 20820"/>
            </a:avLst>
          </a:prstGeom>
          <a:solidFill>
            <a:srgbClr val="BD392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Negotiation</a:t>
            </a:r>
          </a:p>
        </p:txBody>
      </p:sp>
      <p:grpSp>
        <p:nvGrpSpPr>
          <p:cNvPr id="448" name="Group 448"/>
          <p:cNvGrpSpPr/>
          <p:nvPr/>
        </p:nvGrpSpPr>
        <p:grpSpPr>
          <a:xfrm>
            <a:off x="3971669" y="9859373"/>
            <a:ext cx="5464431" cy="1249517"/>
            <a:chOff x="0" y="0"/>
            <a:chExt cx="5464430" cy="1249516"/>
          </a:xfrm>
        </p:grpSpPr>
        <p:pic>
          <p:nvPicPr>
            <p:cNvPr id="446" name="pasted-image.pdf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4194430" y="0"/>
              <a:ext cx="1270001" cy="12495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7" name="Shape 447"/>
            <p:cNvSpPr/>
            <p:nvPr/>
          </p:nvSpPr>
          <p:spPr>
            <a:xfrm>
              <a:off x="0" y="214074"/>
              <a:ext cx="3991233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800">
                  <a:solidFill>
                    <a:srgbClr val="737572"/>
                  </a:solidFill>
                </a:rPr>
                <a:t>Role of the IdP</a:t>
              </a:r>
            </a:p>
          </p:txBody>
        </p:sp>
      </p:grpSp>
      <p:sp>
        <p:nvSpPr>
          <p:cNvPr id="449" name="Shape 449"/>
          <p:cNvSpPr/>
          <p:nvPr/>
        </p:nvSpPr>
        <p:spPr>
          <a:xfrm>
            <a:off x="6130768" y="6983486"/>
            <a:ext cx="3492501" cy="1905001"/>
          </a:xfrm>
          <a:prstGeom prst="roundRect">
            <a:avLst>
              <a:gd name="adj" fmla="val 20820"/>
            </a:avLst>
          </a:prstGeom>
          <a:solidFill>
            <a:srgbClr val="1EA185"/>
          </a:solidFill>
          <a:ln w="25400">
            <a:solidFill>
              <a:srgbClr val="1EA18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Privacy</a:t>
            </a:r>
          </a:p>
        </p:txBody>
      </p:sp>
      <p:sp>
        <p:nvSpPr>
          <p:cNvPr id="450" name="Shape 450"/>
          <p:cNvSpPr/>
          <p:nvPr/>
        </p:nvSpPr>
        <p:spPr>
          <a:xfrm>
            <a:off x="10420350" y="10350794"/>
            <a:ext cx="3492500" cy="1905001"/>
          </a:xfrm>
          <a:prstGeom prst="roundRect">
            <a:avLst>
              <a:gd name="adj" fmla="val 20820"/>
            </a:avLst>
          </a:prstGeom>
          <a:solidFill>
            <a:srgbClr val="1EA185"/>
          </a:solidFill>
          <a:ln w="25400">
            <a:solidFill>
              <a:srgbClr val="1EA18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Negotiation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xi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after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after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after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afterEffect" presetClass="entr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afterEffect" presetClass="entr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5" grpId="3"/>
      <p:bldP build="whole" bldLvl="1" animBg="1" rev="0" advAuto="0" spid="415" grpId="6"/>
      <p:bldP build="whole" bldLvl="1" animBg="1" rev="0" advAuto="0" spid="444" grpId="1"/>
      <p:bldP build="whole" bldLvl="1" animBg="1" rev="0" advAuto="0" spid="439" grpId="11"/>
      <p:bldP build="whole" bldLvl="1" animBg="1" rev="0" advAuto="0" spid="441" grpId="14"/>
      <p:bldP build="whole" bldLvl="1" animBg="1" rev="0" advAuto="0" spid="440" grpId="13"/>
      <p:bldP build="whole" bldLvl="1" animBg="1" rev="0" advAuto="0" spid="430" grpId="7"/>
      <p:bldP build="whole" bldLvl="1" animBg="1" rev="0" advAuto="0" spid="450" grpId="10"/>
      <p:bldP build="whole" bldLvl="1" animBg="1" rev="0" advAuto="0" spid="438" grpId="9"/>
      <p:bldP build="whole" bldLvl="1" animBg="1" rev="0" advAuto="0" spid="443" grpId="5"/>
      <p:bldP build="whole" bldLvl="1" animBg="1" rev="0" advAuto="0" spid="449" grpId="8"/>
      <p:bldP build="whole" bldLvl="1" animBg="1" rev="0" advAuto="0" spid="448" grpId="2"/>
      <p:bldP build="whole" bldLvl="1" animBg="1" rev="0" advAuto="0" spid="442" grpId="12"/>
      <p:bldP build="whole" bldLvl="1" animBg="1" rev="0" advAuto="0" spid="415" grpId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Research Questions</a:t>
            </a:r>
          </a:p>
        </p:txBody>
      </p:sp>
      <p:sp>
        <p:nvSpPr>
          <p:cNvPr id="453" name="Shape 453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454" name="Shape 45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455" name="Shape 455"/>
          <p:cNvSpPr/>
          <p:nvPr/>
        </p:nvSpPr>
        <p:spPr>
          <a:xfrm>
            <a:off x="1826241" y="3257070"/>
            <a:ext cx="21003577" cy="169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457200" indent="-457200" defTabSz="457200">
              <a:lnSpc>
                <a:spcPts val="7200"/>
              </a:lnSpc>
              <a:spcBef>
                <a:spcPts val="1300"/>
              </a:spcBef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rPr>
              <a:t>RQ1: What are the risks</a:t>
            </a:r>
            <a:r>
              <a:rPr sz="4800">
                <a:solidFill>
                  <a:srgbClr val="445469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 for the user of a WebRTC session and </a:t>
            </a:r>
            <a:r>
              <a:rPr sz="48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rPr>
              <a:t>which abstractions can we use to show these risks to the user? </a:t>
            </a:r>
          </a:p>
        </p:txBody>
      </p:sp>
      <p:sp>
        <p:nvSpPr>
          <p:cNvPr id="456" name="Shape 456"/>
          <p:cNvSpPr/>
          <p:nvPr/>
        </p:nvSpPr>
        <p:spPr>
          <a:xfrm>
            <a:off x="1804858" y="5810385"/>
            <a:ext cx="11089046" cy="169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457200" indent="-457200" defTabSz="457200">
              <a:lnSpc>
                <a:spcPts val="7200"/>
              </a:lnSpc>
              <a:spcBef>
                <a:spcPts val="1300"/>
              </a:spcBef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rPr>
              <a:t>RQ2: Can we act</a:t>
            </a:r>
            <a:r>
              <a:rPr sz="4800">
                <a:solidFill>
                  <a:srgbClr val="445469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 on a WebRTC session to </a:t>
            </a:r>
            <a:r>
              <a:rPr sz="48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rPr>
              <a:t>raise the trust and security level?</a:t>
            </a:r>
            <a:r>
              <a:rPr sz="4800">
                <a:solidFill>
                  <a:srgbClr val="445469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 </a:t>
            </a:r>
          </a:p>
        </p:txBody>
      </p:sp>
      <p:sp>
        <p:nvSpPr>
          <p:cNvPr id="457" name="Shape 457"/>
          <p:cNvSpPr/>
          <p:nvPr/>
        </p:nvSpPr>
        <p:spPr>
          <a:xfrm>
            <a:off x="1826241" y="8587253"/>
            <a:ext cx="11089045" cy="249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457200" indent="-457200" defTabSz="457200">
              <a:lnSpc>
                <a:spcPts val="7200"/>
              </a:lnSpc>
              <a:spcBef>
                <a:spcPts val="1300"/>
              </a:spcBef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rPr>
              <a:t>RQ3: Can</a:t>
            </a:r>
            <a:r>
              <a:rPr sz="4800">
                <a:solidFill>
                  <a:srgbClr val="445469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 we let </a:t>
            </a:r>
            <a:r>
              <a:rPr sz="48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rPr>
              <a:t>users chose actors they trust</a:t>
            </a:r>
            <a:r>
              <a:rPr sz="4800">
                <a:solidFill>
                  <a:srgbClr val="445469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 to participate in the communication setup?</a:t>
            </a:r>
          </a:p>
        </p:txBody>
      </p:sp>
      <p:sp>
        <p:nvSpPr>
          <p:cNvPr id="458" name="Shape 458"/>
          <p:cNvSpPr/>
          <p:nvPr/>
        </p:nvSpPr>
        <p:spPr>
          <a:xfrm>
            <a:off x="385712" y="1065184"/>
            <a:ext cx="1272416" cy="1206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8" h="17053" fill="norm" stroke="1" extrusionOk="0">
                <a:moveTo>
                  <a:pt x="20740" y="3005"/>
                </a:moveTo>
                <a:cubicBezTo>
                  <a:pt x="7216" y="7674"/>
                  <a:pt x="12712" y="-4547"/>
                  <a:pt x="2103" y="1949"/>
                </a:cubicBezTo>
                <a:cubicBezTo>
                  <a:pt x="0" y="2680"/>
                  <a:pt x="0" y="2680"/>
                  <a:pt x="0" y="2680"/>
                </a:cubicBezTo>
                <a:cubicBezTo>
                  <a:pt x="4205" y="17053"/>
                  <a:pt x="4205" y="17053"/>
                  <a:pt x="4205" y="17053"/>
                </a:cubicBezTo>
                <a:cubicBezTo>
                  <a:pt x="6738" y="17053"/>
                  <a:pt x="6738" y="17053"/>
                  <a:pt x="6738" y="17053"/>
                </a:cubicBezTo>
                <a:cubicBezTo>
                  <a:pt x="4635" y="9867"/>
                  <a:pt x="4635" y="9867"/>
                  <a:pt x="4635" y="9867"/>
                </a:cubicBezTo>
                <a:cubicBezTo>
                  <a:pt x="14002" y="3370"/>
                  <a:pt x="10179" y="17053"/>
                  <a:pt x="21170" y="3370"/>
                </a:cubicBezTo>
                <a:cubicBezTo>
                  <a:pt x="21600" y="3370"/>
                  <a:pt x="21170" y="3005"/>
                  <a:pt x="20740" y="3005"/>
                </a:cubicBezTo>
              </a:path>
            </a:pathLst>
          </a:custGeom>
          <a:solidFill>
            <a:srgbClr val="5EAAD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59" name="Shape 459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The Problem We Are Addressing</a:t>
            </a:r>
          </a:p>
        </p:txBody>
      </p:sp>
      <p:pic>
        <p:nvPicPr>
          <p:cNvPr id="46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30037" y="6284988"/>
            <a:ext cx="6166403" cy="3561503"/>
          </a:xfrm>
          <a:prstGeom prst="rect">
            <a:avLst/>
          </a:prstGeom>
          <a:ln w="12700">
            <a:miter lim="400000"/>
          </a:ln>
        </p:spPr>
      </p:pic>
      <p:sp>
        <p:nvSpPr>
          <p:cNvPr id="461" name="Shape 461"/>
          <p:cNvSpPr/>
          <p:nvPr/>
        </p:nvSpPr>
        <p:spPr>
          <a:xfrm>
            <a:off x="16654281" y="5487236"/>
            <a:ext cx="27177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Contribution 1</a:t>
            </a:r>
          </a:p>
        </p:txBody>
      </p:sp>
      <p:sp>
        <p:nvSpPr>
          <p:cNvPr id="462" name="Shape 462"/>
          <p:cNvSpPr/>
          <p:nvPr/>
        </p:nvSpPr>
        <p:spPr>
          <a:xfrm>
            <a:off x="20770217" y="8403066"/>
            <a:ext cx="27177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Contribution 2</a:t>
            </a:r>
          </a:p>
        </p:txBody>
      </p:sp>
      <p:sp>
        <p:nvSpPr>
          <p:cNvPr id="463" name="Shape 463"/>
          <p:cNvSpPr/>
          <p:nvPr/>
        </p:nvSpPr>
        <p:spPr>
          <a:xfrm>
            <a:off x="13099417" y="9307006"/>
            <a:ext cx="27177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Contribution 3</a:t>
            </a:r>
          </a:p>
        </p:txBody>
      </p:sp>
      <p:grpSp>
        <p:nvGrpSpPr>
          <p:cNvPr id="466" name="Group 466"/>
          <p:cNvGrpSpPr/>
          <p:nvPr/>
        </p:nvGrpSpPr>
        <p:grpSpPr>
          <a:xfrm>
            <a:off x="14231309" y="10575754"/>
            <a:ext cx="7563701" cy="1249517"/>
            <a:chOff x="-2099270" y="0"/>
            <a:chExt cx="7563700" cy="1249516"/>
          </a:xfrm>
        </p:grpSpPr>
        <p:pic>
          <p:nvPicPr>
            <p:cNvPr id="464" name="pasted-image.pdf"/>
            <p:cNvPicPr/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4194430" y="0"/>
              <a:ext cx="1270001" cy="12495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5" name="Shape 465"/>
            <p:cNvSpPr/>
            <p:nvPr/>
          </p:nvSpPr>
          <p:spPr>
            <a:xfrm>
              <a:off x="-2099271" y="214074"/>
              <a:ext cx="6090504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800">
                  <a:solidFill>
                    <a:srgbClr val="737572"/>
                  </a:solidFill>
                </a:rPr>
                <a:t>Privacy / Role of the IdP</a:t>
              </a:r>
            </a:p>
          </p:txBody>
        </p:sp>
      </p:grpSp>
      <p:sp>
        <p:nvSpPr>
          <p:cNvPr id="467" name="Shape 467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68" name="Shape 468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69" name="Shape 469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70" name="Shape 470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71" name="Shape 471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6" grpId="3"/>
      <p:bldP build="whole" bldLvl="1" animBg="1" rev="0" advAuto="0" spid="456" grpId="1"/>
      <p:bldP build="whole" bldLvl="1" animBg="1" rev="0" advAuto="0" spid="457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Research Questions and Contributions</a:t>
            </a:r>
          </a:p>
        </p:txBody>
      </p:sp>
      <p:sp>
        <p:nvSpPr>
          <p:cNvPr id="474" name="Shape 474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475" name="Shape 475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Thesis Organisation</a:t>
            </a:r>
          </a:p>
        </p:txBody>
      </p:sp>
      <p:sp>
        <p:nvSpPr>
          <p:cNvPr id="476" name="Shape 47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pic>
        <p:nvPicPr>
          <p:cNvPr id="47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7981" y="3679193"/>
            <a:ext cx="11887720" cy="6865938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Shape 478"/>
          <p:cNvSpPr/>
          <p:nvPr/>
        </p:nvSpPr>
        <p:spPr>
          <a:xfrm>
            <a:off x="11626216" y="3027870"/>
            <a:ext cx="271776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Contribution 1</a:t>
            </a:r>
          </a:p>
        </p:txBody>
      </p:sp>
      <p:sp>
        <p:nvSpPr>
          <p:cNvPr id="479" name="Shape 479"/>
          <p:cNvSpPr/>
          <p:nvPr/>
        </p:nvSpPr>
        <p:spPr>
          <a:xfrm>
            <a:off x="18331817" y="6974640"/>
            <a:ext cx="27177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Contribution 2</a:t>
            </a:r>
          </a:p>
        </p:txBody>
      </p:sp>
      <p:sp>
        <p:nvSpPr>
          <p:cNvPr id="480" name="Shape 480"/>
          <p:cNvSpPr/>
          <p:nvPr/>
        </p:nvSpPr>
        <p:spPr>
          <a:xfrm>
            <a:off x="4920617" y="9235240"/>
            <a:ext cx="27177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Contribution 3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Methodology</a:t>
            </a:r>
          </a:p>
        </p:txBody>
      </p:sp>
      <p:sp>
        <p:nvSpPr>
          <p:cNvPr id="483" name="Shape 483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484" name="Shape 484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An Empirical Methodology for Studying WebRTC Security</a:t>
            </a:r>
          </a:p>
        </p:txBody>
      </p:sp>
      <p:sp>
        <p:nvSpPr>
          <p:cNvPr id="485" name="Shape 48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pic>
        <p:nvPicPr>
          <p:cNvPr id="48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9556" y="3293729"/>
            <a:ext cx="11221765" cy="4232772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Shape 487"/>
          <p:cNvSpPr/>
          <p:nvPr/>
        </p:nvSpPr>
        <p:spPr>
          <a:xfrm>
            <a:off x="9227432" y="6894830"/>
            <a:ext cx="12791096" cy="458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737572"/>
                </a:solidFill>
              </a:rPr>
              <a:t>Implementation experiments</a:t>
            </a:r>
            <a:r>
              <a:rPr sz="4800">
                <a:solidFill>
                  <a:srgbClr val="737572"/>
                </a:solidFill>
              </a:rPr>
              <a:t>:</a:t>
            </a:r>
            <a:endParaRPr sz="4800">
              <a:solidFill>
                <a:srgbClr val="737572"/>
              </a:solidFill>
            </a:endParaRPr>
          </a:p>
          <a:p>
            <a:pPr lvl="2" marL="1243263" indent="-481263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Reveal implementation and integration issues</a:t>
            </a:r>
            <a:endParaRPr sz="48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737572"/>
                </a:solidFill>
              </a:rPr>
              <a:t>Deployment surveys</a:t>
            </a:r>
            <a:r>
              <a:rPr sz="4800">
                <a:solidFill>
                  <a:srgbClr val="737572"/>
                </a:solidFill>
              </a:rPr>
              <a:t>:</a:t>
            </a:r>
            <a:endParaRPr sz="4800">
              <a:solidFill>
                <a:srgbClr val="737572"/>
              </a:solidFill>
            </a:endParaRPr>
          </a:p>
          <a:p>
            <a:pPr lvl="2" marL="1243263" indent="-481263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Demonstrate if and how a feature is used</a:t>
            </a:r>
            <a:endParaRPr sz="4800">
              <a:solidFill>
                <a:srgbClr val="737572"/>
              </a:solidFill>
            </a:endParaRPr>
          </a:p>
          <a:p>
            <a:pPr lvl="2" marL="1243263" indent="-481263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Measure a feature’s interest in the community</a:t>
            </a:r>
          </a:p>
        </p:txBody>
      </p:sp>
      <p:sp>
        <p:nvSpPr>
          <p:cNvPr id="488" name="Shape 488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89" name="Shape 489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90" name="Shape 490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91" name="Shape 491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92" name="Shape 492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Privacy in the WebRTC Identity Architecture</a:t>
            </a:r>
          </a:p>
        </p:txBody>
      </p:sp>
      <p:sp>
        <p:nvSpPr>
          <p:cNvPr id="495" name="Shape 495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496" name="Shape 496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Contribution 1</a:t>
            </a:r>
          </a:p>
        </p:txBody>
      </p:sp>
      <p:sp>
        <p:nvSpPr>
          <p:cNvPr id="497" name="Shape 49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498" name="Shape 498"/>
          <p:cNvSpPr/>
          <p:nvPr/>
        </p:nvSpPr>
        <p:spPr>
          <a:xfrm>
            <a:off x="16578081" y="6439035"/>
            <a:ext cx="27177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Contribution 1</a:t>
            </a:r>
          </a:p>
        </p:txBody>
      </p:sp>
      <p:sp>
        <p:nvSpPr>
          <p:cNvPr id="499" name="Shape 499"/>
          <p:cNvSpPr/>
          <p:nvPr/>
        </p:nvSpPr>
        <p:spPr>
          <a:xfrm>
            <a:off x="20855671" y="9697801"/>
            <a:ext cx="27177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rgbClr val="B6B7B5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6B7B5"/>
                </a:solidFill>
              </a:rPr>
              <a:t>Contribution 2</a:t>
            </a:r>
          </a:p>
        </p:txBody>
      </p:sp>
      <p:sp>
        <p:nvSpPr>
          <p:cNvPr id="500" name="Shape 500"/>
          <p:cNvSpPr/>
          <p:nvPr/>
        </p:nvSpPr>
        <p:spPr>
          <a:xfrm>
            <a:off x="13048617" y="10252991"/>
            <a:ext cx="27177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rgbClr val="B6B7B5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6B7B5"/>
                </a:solidFill>
              </a:rPr>
              <a:t>Contribution 3</a:t>
            </a:r>
          </a:p>
        </p:txBody>
      </p:sp>
      <p:sp>
        <p:nvSpPr>
          <p:cNvPr id="501" name="Shape 501"/>
          <p:cNvSpPr/>
          <p:nvPr/>
        </p:nvSpPr>
        <p:spPr>
          <a:xfrm>
            <a:off x="411647" y="1068478"/>
            <a:ext cx="1270001" cy="1204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8" h="17053" fill="norm" stroke="1" extrusionOk="0">
                <a:moveTo>
                  <a:pt x="20740" y="3005"/>
                </a:moveTo>
                <a:cubicBezTo>
                  <a:pt x="7216" y="7674"/>
                  <a:pt x="12712" y="-4547"/>
                  <a:pt x="2103" y="1949"/>
                </a:cubicBezTo>
                <a:cubicBezTo>
                  <a:pt x="0" y="2680"/>
                  <a:pt x="0" y="2680"/>
                  <a:pt x="0" y="2680"/>
                </a:cubicBezTo>
                <a:cubicBezTo>
                  <a:pt x="4205" y="17053"/>
                  <a:pt x="4205" y="17053"/>
                  <a:pt x="4205" y="17053"/>
                </a:cubicBezTo>
                <a:cubicBezTo>
                  <a:pt x="6738" y="17053"/>
                  <a:pt x="6738" y="17053"/>
                  <a:pt x="6738" y="17053"/>
                </a:cubicBezTo>
                <a:cubicBezTo>
                  <a:pt x="4635" y="9867"/>
                  <a:pt x="4635" y="9867"/>
                  <a:pt x="4635" y="9867"/>
                </a:cubicBezTo>
                <a:cubicBezTo>
                  <a:pt x="14002" y="3370"/>
                  <a:pt x="10179" y="17053"/>
                  <a:pt x="21170" y="3370"/>
                </a:cubicBezTo>
                <a:cubicBezTo>
                  <a:pt x="21600" y="3370"/>
                  <a:pt x="21170" y="3005"/>
                  <a:pt x="20740" y="3005"/>
                </a:cubicBezTo>
              </a:path>
            </a:pathLst>
          </a:custGeom>
          <a:solidFill>
            <a:srgbClr val="20A46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50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33819" y="7168068"/>
            <a:ext cx="6806285" cy="3931077"/>
          </a:xfrm>
          <a:prstGeom prst="rect">
            <a:avLst/>
          </a:prstGeom>
          <a:ln w="12700">
            <a:miter lim="400000"/>
          </a:ln>
        </p:spPr>
      </p:pic>
      <p:sp>
        <p:nvSpPr>
          <p:cNvPr id="503" name="Shape 503"/>
          <p:cNvSpPr/>
          <p:nvPr/>
        </p:nvSpPr>
        <p:spPr>
          <a:xfrm>
            <a:off x="1766411" y="3390055"/>
            <a:ext cx="21003578" cy="169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457200" indent="-457200" defTabSz="457200">
              <a:lnSpc>
                <a:spcPts val="7200"/>
              </a:lnSpc>
              <a:spcBef>
                <a:spcPts val="1300"/>
              </a:spcBef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rPr>
              <a:t>RQ1: What are the risks</a:t>
            </a:r>
            <a:r>
              <a:rPr sz="4800">
                <a:solidFill>
                  <a:srgbClr val="445469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 for the user of a WebRTC session and </a:t>
            </a:r>
            <a:r>
              <a:rPr sz="48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rPr>
              <a:t>which abstractions can we use to show these risks to the user? </a:t>
            </a:r>
          </a:p>
        </p:txBody>
      </p:sp>
      <p:sp>
        <p:nvSpPr>
          <p:cNvPr id="504" name="Shape 504"/>
          <p:cNvSpPr/>
          <p:nvPr/>
        </p:nvSpPr>
        <p:spPr>
          <a:xfrm>
            <a:off x="1804858" y="5810385"/>
            <a:ext cx="11089046" cy="169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457200" indent="-457200" defTabSz="457200">
              <a:lnSpc>
                <a:spcPts val="7200"/>
              </a:lnSpc>
              <a:spcBef>
                <a:spcPts val="1300"/>
              </a:spcBef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B6B7B5"/>
                </a:solidFill>
                <a:latin typeface="Roboto Bold"/>
                <a:ea typeface="Roboto Bold"/>
                <a:cs typeface="Roboto Bold"/>
                <a:sym typeface="Roboto Bold"/>
              </a:rPr>
              <a:t>RQ2: Can we act</a:t>
            </a:r>
            <a:r>
              <a:rPr sz="4800">
                <a:solidFill>
                  <a:srgbClr val="B6B7B5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 on a WebRTC session to </a:t>
            </a:r>
            <a:r>
              <a:rPr sz="4800">
                <a:solidFill>
                  <a:srgbClr val="B6B7B5"/>
                </a:solidFill>
                <a:latin typeface="Roboto Bold"/>
                <a:ea typeface="Roboto Bold"/>
                <a:cs typeface="Roboto Bold"/>
                <a:sym typeface="Roboto Bold"/>
              </a:rPr>
              <a:t>raise the trust and security level?</a:t>
            </a:r>
            <a:r>
              <a:rPr sz="4800">
                <a:solidFill>
                  <a:srgbClr val="B6B7B5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 </a:t>
            </a:r>
          </a:p>
        </p:txBody>
      </p:sp>
      <p:sp>
        <p:nvSpPr>
          <p:cNvPr id="505" name="Shape 505"/>
          <p:cNvSpPr/>
          <p:nvPr/>
        </p:nvSpPr>
        <p:spPr>
          <a:xfrm>
            <a:off x="1804858" y="8230714"/>
            <a:ext cx="11089045" cy="249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457200" indent="-457200" defTabSz="457200">
              <a:lnSpc>
                <a:spcPts val="7200"/>
              </a:lnSpc>
              <a:spcBef>
                <a:spcPts val="1300"/>
              </a:spcBef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rPr>
              <a:t>RQ3: Can</a:t>
            </a:r>
            <a:r>
              <a:rPr sz="4800">
                <a:solidFill>
                  <a:srgbClr val="445469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 we let </a:t>
            </a:r>
            <a:r>
              <a:rPr sz="48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rPr>
              <a:t>users chose actors they trust</a:t>
            </a:r>
            <a:r>
              <a:rPr sz="4800">
                <a:solidFill>
                  <a:srgbClr val="445469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 to participate in the communication setup?</a:t>
            </a:r>
          </a:p>
        </p:txBody>
      </p:sp>
      <p:sp>
        <p:nvSpPr>
          <p:cNvPr id="506" name="Shape 506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07" name="Shape 507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08" name="Shape 508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09" name="Shape 509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10" name="Shape 510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The Identity Continuity Principle</a:t>
            </a:r>
          </a:p>
        </p:txBody>
      </p:sp>
      <p:sp>
        <p:nvSpPr>
          <p:cNvPr id="513" name="Shape 513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514" name="Shape 514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A Potential Privacy Issue</a:t>
            </a:r>
          </a:p>
        </p:txBody>
      </p:sp>
      <p:sp>
        <p:nvSpPr>
          <p:cNvPr id="515" name="Shape 51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516" name="Shape 516"/>
          <p:cNvSpPr/>
          <p:nvPr/>
        </p:nvSpPr>
        <p:spPr>
          <a:xfrm>
            <a:off x="1759862" y="9535478"/>
            <a:ext cx="13182462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The </a:t>
            </a:r>
            <a:r>
              <a:rPr b="1" sz="4800">
                <a:solidFill>
                  <a:srgbClr val="737572"/>
                </a:solidFill>
              </a:rPr>
              <a:t>choice of an IdP is limited</a:t>
            </a:r>
            <a:r>
              <a:rPr sz="4800">
                <a:solidFill>
                  <a:srgbClr val="737572"/>
                </a:solidFill>
              </a:rPr>
              <a:t> in the same way </a:t>
            </a:r>
            <a:r>
              <a:rPr b="1" sz="4800">
                <a:solidFill>
                  <a:srgbClr val="737572"/>
                </a:solidFill>
              </a:rPr>
              <a:t>for WebRTC as it is on the </a:t>
            </a:r>
            <a:r>
              <a:rPr sz="4800">
                <a:solidFill>
                  <a:srgbClr val="737572"/>
                </a:solidFill>
              </a:rPr>
              <a:t>general</a:t>
            </a:r>
            <a:r>
              <a:rPr b="1" sz="4800">
                <a:solidFill>
                  <a:srgbClr val="737572"/>
                </a:solidFill>
              </a:rPr>
              <a:t> Web</a:t>
            </a:r>
          </a:p>
        </p:txBody>
      </p:sp>
      <p:pic>
        <p:nvPicPr>
          <p:cNvPr id="51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36084" y="6483218"/>
            <a:ext cx="1270001" cy="1249517"/>
          </a:xfrm>
          <a:prstGeom prst="rect">
            <a:avLst/>
          </a:prstGeom>
          <a:ln w="12700">
            <a:miter lim="400000"/>
          </a:ln>
        </p:spPr>
      </p:pic>
      <p:sp>
        <p:nvSpPr>
          <p:cNvPr id="518" name="Shape 518"/>
          <p:cNvSpPr/>
          <p:nvPr/>
        </p:nvSpPr>
        <p:spPr>
          <a:xfrm>
            <a:off x="5024148" y="3377703"/>
            <a:ext cx="62166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CS</a:t>
            </a:r>
          </a:p>
        </p:txBody>
      </p:sp>
      <p:sp>
        <p:nvSpPr>
          <p:cNvPr id="519" name="Shape 519"/>
          <p:cNvSpPr/>
          <p:nvPr/>
        </p:nvSpPr>
        <p:spPr>
          <a:xfrm>
            <a:off x="4976225" y="7552950"/>
            <a:ext cx="71751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IdP</a:t>
            </a:r>
          </a:p>
        </p:txBody>
      </p:sp>
      <p:pic>
        <p:nvPicPr>
          <p:cNvPr id="520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11096" y="3599858"/>
            <a:ext cx="1294989" cy="1316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21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31944" y="496797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2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55891" y="4973014"/>
            <a:ext cx="1270001" cy="1249842"/>
          </a:xfrm>
          <a:prstGeom prst="rect">
            <a:avLst/>
          </a:prstGeom>
          <a:ln w="12700">
            <a:miter lim="400000"/>
          </a:ln>
        </p:spPr>
      </p:pic>
      <p:sp>
        <p:nvSpPr>
          <p:cNvPr id="523" name="Shape 523"/>
          <p:cNvSpPr/>
          <p:nvPr/>
        </p:nvSpPr>
        <p:spPr>
          <a:xfrm>
            <a:off x="2308660" y="5600434"/>
            <a:ext cx="100683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Alice</a:t>
            </a:r>
          </a:p>
        </p:txBody>
      </p:sp>
      <p:sp>
        <p:nvSpPr>
          <p:cNvPr id="524" name="Shape 524"/>
          <p:cNvSpPr/>
          <p:nvPr/>
        </p:nvSpPr>
        <p:spPr>
          <a:xfrm>
            <a:off x="11921111" y="5595394"/>
            <a:ext cx="82367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Bob</a:t>
            </a:r>
          </a:p>
        </p:txBody>
      </p:sp>
      <p:sp>
        <p:nvSpPr>
          <p:cNvPr id="540" name="Shape 540"/>
          <p:cNvSpPr/>
          <p:nvPr/>
        </p:nvSpPr>
        <p:spPr>
          <a:xfrm>
            <a:off x="4501944" y="6036556"/>
            <a:ext cx="934141" cy="637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63500">
            <a:solidFill>
              <a:srgbClr val="5C5C5C"/>
            </a:solidFill>
            <a:miter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41" name="Shape 541"/>
          <p:cNvSpPr/>
          <p:nvPr/>
        </p:nvSpPr>
        <p:spPr>
          <a:xfrm>
            <a:off x="6706259" y="4246770"/>
            <a:ext cx="3849668" cy="745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33" fill="norm" stroke="1" extrusionOk="0">
                <a:moveTo>
                  <a:pt x="0" y="0"/>
                </a:moveTo>
                <a:cubicBezTo>
                  <a:pt x="9994" y="-67"/>
                  <a:pt x="17194" y="7111"/>
                  <a:pt x="21600" y="21533"/>
                </a:cubicBezTo>
              </a:path>
            </a:pathLst>
          </a:custGeom>
          <a:ln w="63500">
            <a:solidFill>
              <a:srgbClr val="5C5C5C"/>
            </a:solidFill>
            <a:miter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42" name="Shape 542"/>
          <p:cNvSpPr/>
          <p:nvPr/>
        </p:nvSpPr>
        <p:spPr>
          <a:xfrm>
            <a:off x="4501944" y="4655332"/>
            <a:ext cx="909153" cy="557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0">
            <a:solidFill>
              <a:srgbClr val="5C5C5C"/>
            </a:solidFill>
            <a:miter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43" name="Shape 543"/>
          <p:cNvSpPr/>
          <p:nvPr/>
        </p:nvSpPr>
        <p:spPr>
          <a:xfrm>
            <a:off x="6706211" y="6210161"/>
            <a:ext cx="3849685" cy="904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9715" y="21235"/>
                  <a:pt x="16915" y="14035"/>
                  <a:pt x="21600" y="0"/>
                </a:cubicBezTo>
              </a:path>
            </a:pathLst>
          </a:custGeom>
          <a:ln w="63500">
            <a:solidFill>
              <a:srgbClr val="5C5C5C"/>
            </a:solidFill>
            <a:miter/>
            <a:tailEnd type="triangle"/>
          </a:ln>
        </p:spPr>
        <p:txBody>
          <a:bodyPr/>
          <a:lstStyle/>
          <a:p>
            <a:pPr lvl="0"/>
          </a:p>
        </p:txBody>
      </p:sp>
      <p:pic>
        <p:nvPicPr>
          <p:cNvPr id="529" name="Capture d’écran 2018-05-23 à 13.13.41.png"/>
          <p:cNvPicPr/>
          <p:nvPr/>
        </p:nvPicPr>
        <p:blipFill>
          <a:blip r:embed="rId6">
            <a:extLst/>
          </a:blip>
          <a:srcRect l="0" t="18129" r="0" b="6925"/>
          <a:stretch>
            <a:fillRect/>
          </a:stretch>
        </p:blipFill>
        <p:spPr>
          <a:xfrm>
            <a:off x="15019704" y="9342563"/>
            <a:ext cx="6694499" cy="1957631"/>
          </a:xfrm>
          <a:prstGeom prst="rect">
            <a:avLst/>
          </a:prstGeom>
          <a:ln w="12700">
            <a:miter lim="400000"/>
          </a:ln>
        </p:spPr>
      </p:pic>
      <p:sp>
        <p:nvSpPr>
          <p:cNvPr id="530" name="Shape 530"/>
          <p:cNvSpPr/>
          <p:nvPr/>
        </p:nvSpPr>
        <p:spPr>
          <a:xfrm>
            <a:off x="13618458" y="5749090"/>
            <a:ext cx="8192256" cy="233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641684" indent="-641684">
              <a:buSzPct val="100000"/>
              <a:buAutoNum type="arabicPeriod" startAt="2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Alice’s identities in CS context and in WebRTC context must be coherent to Bob</a:t>
            </a:r>
          </a:p>
        </p:txBody>
      </p:sp>
      <p:sp>
        <p:nvSpPr>
          <p:cNvPr id="531" name="Shape 531"/>
          <p:cNvSpPr/>
          <p:nvPr/>
        </p:nvSpPr>
        <p:spPr>
          <a:xfrm>
            <a:off x="13572022" y="2977062"/>
            <a:ext cx="8192256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641684" indent="-641684">
              <a:buSzPct val="100000"/>
              <a:buAutoNum type="arabicPeriod" startAt="1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Alice’s CS responsible for configuring the IdP</a:t>
            </a:r>
          </a:p>
        </p:txBody>
      </p:sp>
      <p:sp>
        <p:nvSpPr>
          <p:cNvPr id="544" name="Shape 544"/>
          <p:cNvSpPr/>
          <p:nvPr/>
        </p:nvSpPr>
        <p:spPr>
          <a:xfrm>
            <a:off x="6061475" y="4916075"/>
            <a:ext cx="6871" cy="1567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63500">
            <a:solidFill>
              <a:srgbClr val="5C5C5C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33" name="Shape 533"/>
          <p:cNvSpPr/>
          <p:nvPr/>
        </p:nvSpPr>
        <p:spPr>
          <a:xfrm>
            <a:off x="6623615" y="7552950"/>
            <a:ext cx="345495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1EA185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EA185"/>
                </a:solidFill>
              </a:rPr>
              <a:t>killer_19@idp.com</a:t>
            </a:r>
          </a:p>
        </p:txBody>
      </p:sp>
      <p:sp>
        <p:nvSpPr>
          <p:cNvPr id="534" name="Shape 534"/>
          <p:cNvSpPr/>
          <p:nvPr/>
        </p:nvSpPr>
        <p:spPr>
          <a:xfrm>
            <a:off x="6623615" y="3377703"/>
            <a:ext cx="384766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rgbClr val="1EA185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EA185"/>
                </a:solidFill>
              </a:rPr>
              <a:t>alice.cs_webrtc.com</a:t>
            </a:r>
          </a:p>
        </p:txBody>
      </p:sp>
      <p:sp>
        <p:nvSpPr>
          <p:cNvPr id="535" name="Shape 535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36" name="Shape 536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37" name="Shape 537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38" name="Shape 538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39" name="Shape 539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after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4" grpId="4"/>
      <p:bldP build="whole" bldLvl="1" animBg="1" rev="0" advAuto="0" spid="533" grpId="5"/>
      <p:bldP build="whole" bldLvl="1" animBg="1" rev="0" advAuto="0" spid="529" grpId="6"/>
      <p:bldP build="whole" bldLvl="1" animBg="1" rev="0" advAuto="0" spid="530" grpId="3"/>
      <p:bldP build="whole" bldLvl="1" animBg="1" rev="0" advAuto="0" spid="531" grpId="2"/>
      <p:bldP build="whole" bldLvl="1" animBg="1" rev="0" advAuto="0" spid="516" grpId="7"/>
      <p:bldP build="whole" bldLvl="1" animBg="1" rev="0" advAuto="0" spid="54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Voice Over IP with WebRTC</a:t>
            </a:r>
          </a:p>
        </p:txBody>
      </p:sp>
      <p:sp>
        <p:nvSpPr>
          <p:cNvPr id="60" name="Shape 60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61" name="Shape 61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Context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63" name="Shape 63"/>
          <p:cNvSpPr/>
          <p:nvPr/>
        </p:nvSpPr>
        <p:spPr>
          <a:xfrm>
            <a:off x="3259058" y="2927984"/>
            <a:ext cx="15408137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737572"/>
                </a:solidFill>
              </a:rPr>
              <a:t>Voice over IP</a:t>
            </a:r>
            <a:r>
              <a:rPr sz="4800">
                <a:solidFill>
                  <a:srgbClr val="737572"/>
                </a:solidFill>
              </a:rPr>
              <a:t>: the techniques to </a:t>
            </a:r>
            <a:r>
              <a:rPr b="1" sz="4800">
                <a:solidFill>
                  <a:srgbClr val="737572"/>
                </a:solidFill>
              </a:rPr>
              <a:t>communicate</a:t>
            </a:r>
            <a:r>
              <a:rPr sz="4800">
                <a:solidFill>
                  <a:srgbClr val="737572"/>
                </a:solidFill>
              </a:rPr>
              <a:t> using voice or </a:t>
            </a:r>
            <a:endParaRPr sz="48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voice and video over any compatible </a:t>
            </a:r>
            <a:r>
              <a:rPr b="1" sz="4800">
                <a:solidFill>
                  <a:srgbClr val="737572"/>
                </a:solidFill>
              </a:rPr>
              <a:t>IP networks</a:t>
            </a:r>
          </a:p>
        </p:txBody>
      </p:sp>
      <p:sp>
        <p:nvSpPr>
          <p:cNvPr id="64" name="Shape 64"/>
          <p:cNvSpPr/>
          <p:nvPr/>
        </p:nvSpPr>
        <p:spPr>
          <a:xfrm>
            <a:off x="3182857" y="4904155"/>
            <a:ext cx="16975892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737572"/>
                </a:solidFill>
              </a:rPr>
              <a:t>WebRTC: </a:t>
            </a:r>
            <a:r>
              <a:rPr sz="4800">
                <a:solidFill>
                  <a:srgbClr val="737572"/>
                </a:solidFill>
              </a:rPr>
              <a:t>W3C </a:t>
            </a:r>
            <a:r>
              <a:rPr b="1" sz="4800">
                <a:solidFill>
                  <a:srgbClr val="737572"/>
                </a:solidFill>
              </a:rPr>
              <a:t>API</a:t>
            </a:r>
            <a:r>
              <a:rPr sz="4800">
                <a:solidFill>
                  <a:srgbClr val="737572"/>
                </a:solidFill>
              </a:rPr>
              <a:t> and IETF </a:t>
            </a:r>
            <a:r>
              <a:rPr b="1" sz="4800">
                <a:solidFill>
                  <a:srgbClr val="737572"/>
                </a:solidFill>
              </a:rPr>
              <a:t>protocols profiles</a:t>
            </a:r>
            <a:r>
              <a:rPr sz="4800">
                <a:solidFill>
                  <a:srgbClr val="737572"/>
                </a:solidFill>
              </a:rPr>
              <a:t> for Web based real-time audio, video, and data communication capabilities</a:t>
            </a:r>
          </a:p>
        </p:txBody>
      </p:sp>
      <p:pic>
        <p:nvPicPr>
          <p:cNvPr id="6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98523" y="4937175"/>
            <a:ext cx="1270001" cy="1524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1" name="Group 71"/>
          <p:cNvGrpSpPr/>
          <p:nvPr/>
        </p:nvGrpSpPr>
        <p:grpSpPr>
          <a:xfrm>
            <a:off x="4023311" y="8476125"/>
            <a:ext cx="15294984" cy="3134482"/>
            <a:chOff x="0" y="1986158"/>
            <a:chExt cx="15294983" cy="3134481"/>
          </a:xfrm>
        </p:grpSpPr>
        <p:sp>
          <p:nvSpPr>
            <p:cNvPr id="66" name="Shape 66"/>
            <p:cNvSpPr/>
            <p:nvPr/>
          </p:nvSpPr>
          <p:spPr>
            <a:xfrm>
              <a:off x="1520087" y="3530600"/>
              <a:ext cx="13774898" cy="159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b="1" sz="4800">
                  <a:solidFill>
                    <a:srgbClr val="737572"/>
                  </a:solidFill>
                </a:rPr>
                <a:t>Communication Service</a:t>
              </a:r>
              <a:r>
                <a:rPr sz="4800">
                  <a:solidFill>
                    <a:srgbClr val="737572"/>
                  </a:solidFill>
                </a:rPr>
                <a:t>: the web server providing the </a:t>
              </a:r>
              <a:endParaRPr sz="4800">
                <a:solidFill>
                  <a:srgbClr val="737572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800">
                  <a:solidFill>
                    <a:srgbClr val="737572"/>
                  </a:solidFill>
                </a:rPr>
                <a:t>WebRTC application </a:t>
              </a:r>
            </a:p>
          </p:txBody>
        </p:sp>
        <p:pic>
          <p:nvPicPr>
            <p:cNvPr id="67" name="pasted-image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2922" y="1986158"/>
              <a:ext cx="1270001" cy="127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" name="pasted-imag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361219" y="1996237"/>
              <a:ext cx="1270001" cy="12498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9" name="Shape 69"/>
            <p:cNvSpPr/>
            <p:nvPr/>
          </p:nvSpPr>
          <p:spPr>
            <a:xfrm>
              <a:off x="2866287" y="2200788"/>
              <a:ext cx="12403000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b="1" sz="4800">
                  <a:solidFill>
                    <a:srgbClr val="737572"/>
                  </a:solidFill>
                </a:rPr>
                <a:t>Alice</a:t>
              </a:r>
              <a:r>
                <a:rPr sz="4800">
                  <a:solidFill>
                    <a:srgbClr val="737572"/>
                  </a:solidFill>
                </a:rPr>
                <a:t> and </a:t>
              </a:r>
              <a:r>
                <a:rPr b="1" sz="4800">
                  <a:solidFill>
                    <a:srgbClr val="737572"/>
                  </a:solidFill>
                </a:rPr>
                <a:t>Bob</a:t>
              </a:r>
              <a:r>
                <a:rPr sz="4800">
                  <a:solidFill>
                    <a:srgbClr val="737572"/>
                  </a:solidFill>
                </a:rPr>
                <a:t>: two users of a WebRTC application</a:t>
              </a:r>
            </a:p>
          </p:txBody>
        </p:sp>
        <p:pic>
          <p:nvPicPr>
            <p:cNvPr id="70" name="pasted-image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3680210"/>
              <a:ext cx="1270000" cy="1290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2" name="Shape 72"/>
          <p:cNvSpPr/>
          <p:nvPr/>
        </p:nvSpPr>
        <p:spPr>
          <a:xfrm>
            <a:off x="5921195" y="7054567"/>
            <a:ext cx="12033609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Use cases: VoIP, gaming, streaming, data sharing</a:t>
            </a:r>
          </a:p>
        </p:txBody>
      </p:sp>
      <p:sp>
        <p:nvSpPr>
          <p:cNvPr id="73" name="Shape 73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4" name="Shape 74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5" name="Shape 75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6" name="Shape 76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7" name="Shape 77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Users Cannot Choose their Identity on the Web</a:t>
            </a:r>
          </a:p>
        </p:txBody>
      </p:sp>
      <p:sp>
        <p:nvSpPr>
          <p:cNvPr id="547" name="Shape 547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548" name="Shape 548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Which limits trust on the Web.</a:t>
            </a:r>
          </a:p>
        </p:txBody>
      </p:sp>
      <p:sp>
        <p:nvSpPr>
          <p:cNvPr id="549" name="Shape 54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550" name="Shape 550"/>
          <p:cNvSpPr/>
          <p:nvPr/>
        </p:nvSpPr>
        <p:spPr>
          <a:xfrm>
            <a:off x="10645758" y="3293729"/>
            <a:ext cx="11502688" cy="458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On the Web, users are presented with a very limited choice of IdP</a:t>
            </a:r>
            <a:endParaRPr sz="48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Vapen’</a:t>
            </a:r>
            <a:r>
              <a:rPr i="1" sz="4800">
                <a:solidFill>
                  <a:srgbClr val="737572"/>
                </a:solidFill>
              </a:rPr>
              <a:t>15</a:t>
            </a:r>
            <a:r>
              <a:rPr sz="4800">
                <a:solidFill>
                  <a:srgbClr val="737572"/>
                </a:solidFill>
              </a:rPr>
              <a:t> reports that </a:t>
            </a:r>
            <a:r>
              <a:rPr b="1" sz="4800">
                <a:solidFill>
                  <a:srgbClr val="737572"/>
                </a:solidFill>
              </a:rPr>
              <a:t>47% of 77 websites offers only one IdP</a:t>
            </a:r>
            <a:r>
              <a:rPr sz="4800">
                <a:solidFill>
                  <a:srgbClr val="737572"/>
                </a:solidFill>
              </a:rPr>
              <a:t> and only 19% offers 4 or more IdPs</a:t>
            </a:r>
          </a:p>
        </p:txBody>
      </p:sp>
      <p:pic>
        <p:nvPicPr>
          <p:cNvPr id="551" name="Capture d’écran 2017-05-15 à 11.40.1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4117" y="3342855"/>
            <a:ext cx="5829612" cy="6016160"/>
          </a:xfrm>
          <a:prstGeom prst="rect">
            <a:avLst/>
          </a:prstGeom>
          <a:ln w="12700">
            <a:miter lim="400000"/>
          </a:ln>
        </p:spPr>
      </p:pic>
      <p:sp>
        <p:nvSpPr>
          <p:cNvPr id="552" name="Shape 552"/>
          <p:cNvSpPr/>
          <p:nvPr/>
        </p:nvSpPr>
        <p:spPr>
          <a:xfrm>
            <a:off x="1994564" y="9980234"/>
            <a:ext cx="20394872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1EA185"/>
                </a:solidFill>
              </a:rPr>
              <a:t>Authentication delegation is a practical architecture</a:t>
            </a:r>
            <a:r>
              <a:rPr sz="4800">
                <a:solidFill>
                  <a:srgbClr val="737572"/>
                </a:solidFill>
              </a:rPr>
              <a:t> for security on the Web, however </a:t>
            </a:r>
            <a:r>
              <a:rPr b="1" sz="4800">
                <a:solidFill>
                  <a:srgbClr val="F29B26"/>
                </a:solidFill>
              </a:rPr>
              <a:t>the domination of a few IdPs is a privacy issues for end-users</a:t>
            </a:r>
          </a:p>
        </p:txBody>
      </p:sp>
      <p:grpSp>
        <p:nvGrpSpPr>
          <p:cNvPr id="558" name="Group 558"/>
          <p:cNvGrpSpPr/>
          <p:nvPr/>
        </p:nvGrpSpPr>
        <p:grpSpPr>
          <a:xfrm>
            <a:off x="7536011" y="3293729"/>
            <a:ext cx="2608967" cy="6122785"/>
            <a:chOff x="0" y="0"/>
            <a:chExt cx="2608966" cy="6122783"/>
          </a:xfrm>
        </p:grpSpPr>
        <p:pic>
          <p:nvPicPr>
            <p:cNvPr id="553" name="pasted-image.pdf"/>
            <p:cNvPicPr/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465135"/>
              <a:ext cx="1270000" cy="12495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4" name="pasted-imag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4411478"/>
              <a:ext cx="1270000" cy="1290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64" name="Shape 564"/>
            <p:cNvSpPr/>
            <p:nvPr/>
          </p:nvSpPr>
          <p:spPr>
            <a:xfrm>
              <a:off x="1096912" y="1714491"/>
              <a:ext cx="441536" cy="2696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14" h="21600" fill="norm" stroke="1" extrusionOk="0">
                  <a:moveTo>
                    <a:pt x="0" y="21600"/>
                  </a:moveTo>
                  <a:cubicBezTo>
                    <a:pt x="20982" y="13933"/>
                    <a:pt x="21600" y="6733"/>
                    <a:pt x="1853" y="0"/>
                  </a:cubicBezTo>
                </a:path>
              </a:pathLst>
            </a:custGeom>
            <a:noFill/>
            <a:ln w="63500" cap="flat">
              <a:solidFill>
                <a:srgbClr val="5C5C5C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556" name="Shape 556"/>
            <p:cNvSpPr/>
            <p:nvPr/>
          </p:nvSpPr>
          <p:spPr>
            <a:xfrm>
              <a:off x="1032221" y="5485243"/>
              <a:ext cx="1576746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Website</a:t>
              </a:r>
            </a:p>
          </p:txBody>
        </p:sp>
        <p:sp>
          <p:nvSpPr>
            <p:cNvPr id="557" name="Shape 557"/>
            <p:cNvSpPr/>
            <p:nvPr/>
          </p:nvSpPr>
          <p:spPr>
            <a:xfrm>
              <a:off x="989429" y="0"/>
              <a:ext cx="717511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IdP</a:t>
              </a:r>
            </a:p>
          </p:txBody>
        </p:sp>
      </p:grpSp>
      <p:sp>
        <p:nvSpPr>
          <p:cNvPr id="559" name="Shape 559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60" name="Shape 560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61" name="Shape 561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62" name="Shape 562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63" name="Shape 563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8" grpId="1"/>
      <p:bldP build="whole" bldLvl="1" animBg="1" rev="0" advAuto="0" spid="552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OAuth2 and OpenID Connect Data Collection</a:t>
            </a:r>
          </a:p>
        </p:txBody>
      </p:sp>
      <p:sp>
        <p:nvSpPr>
          <p:cNvPr id="567" name="Shape 567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568" name="Shape 568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Overview</a:t>
            </a:r>
          </a:p>
        </p:txBody>
      </p:sp>
      <p:sp>
        <p:nvSpPr>
          <p:cNvPr id="569" name="Shape 56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grpSp>
        <p:nvGrpSpPr>
          <p:cNvPr id="574" name="Group 574"/>
          <p:cNvGrpSpPr/>
          <p:nvPr/>
        </p:nvGrpSpPr>
        <p:grpSpPr>
          <a:xfrm>
            <a:off x="3020602" y="7568920"/>
            <a:ext cx="11415462" cy="763413"/>
            <a:chOff x="0" y="0"/>
            <a:chExt cx="11415460" cy="763412"/>
          </a:xfrm>
        </p:grpSpPr>
        <p:sp>
          <p:nvSpPr>
            <p:cNvPr id="570" name="Shape 570"/>
            <p:cNvSpPr/>
            <p:nvPr/>
          </p:nvSpPr>
          <p:spPr>
            <a:xfrm>
              <a:off x="2196395" y="0"/>
              <a:ext cx="9219066" cy="747269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pPr>
            </a:p>
          </p:txBody>
        </p:sp>
        <p:sp>
          <p:nvSpPr>
            <p:cNvPr id="571" name="Shape 571"/>
            <p:cNvSpPr/>
            <p:nvPr/>
          </p:nvSpPr>
          <p:spPr>
            <a:xfrm>
              <a:off x="2196394" y="0"/>
              <a:ext cx="5803901" cy="747269"/>
            </a:xfrm>
            <a:prstGeom prst="rect">
              <a:avLst/>
            </a:prstGeom>
            <a:solidFill>
              <a:srgbClr val="4A6FA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pPr>
            </a:p>
          </p:txBody>
        </p:sp>
        <p:sp>
          <p:nvSpPr>
            <p:cNvPr id="572" name="Shape 572"/>
            <p:cNvSpPr/>
            <p:nvPr/>
          </p:nvSpPr>
          <p:spPr>
            <a:xfrm>
              <a:off x="2382597" y="110271"/>
              <a:ext cx="4316016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700"/>
                </a:spcBef>
                <a:defRPr sz="30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FFFFFF"/>
                  </a:solidFill>
                </a:rPr>
                <a:t>63/103 Relying Parties</a:t>
              </a:r>
            </a:p>
          </p:txBody>
        </p:sp>
        <p:pic>
          <p:nvPicPr>
            <p:cNvPr id="573" name="pasted-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0970"/>
              <a:ext cx="1979846" cy="7424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9" name="Group 579"/>
          <p:cNvGrpSpPr/>
          <p:nvPr/>
        </p:nvGrpSpPr>
        <p:grpSpPr>
          <a:xfrm>
            <a:off x="3141280" y="8682587"/>
            <a:ext cx="11294780" cy="747265"/>
            <a:chOff x="0" y="0"/>
            <a:chExt cx="11294778" cy="747264"/>
          </a:xfrm>
        </p:grpSpPr>
        <p:sp>
          <p:nvSpPr>
            <p:cNvPr id="575" name="Shape 575"/>
            <p:cNvSpPr/>
            <p:nvPr/>
          </p:nvSpPr>
          <p:spPr>
            <a:xfrm>
              <a:off x="2075716" y="0"/>
              <a:ext cx="9219063" cy="747265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pPr>
            </a:p>
          </p:txBody>
        </p:sp>
        <p:sp>
          <p:nvSpPr>
            <p:cNvPr id="576" name="Shape 576"/>
            <p:cNvSpPr/>
            <p:nvPr/>
          </p:nvSpPr>
          <p:spPr>
            <a:xfrm>
              <a:off x="2075716" y="0"/>
              <a:ext cx="4800601" cy="747265"/>
            </a:xfrm>
            <a:prstGeom prst="rect">
              <a:avLst/>
            </a:prstGeom>
            <a:solidFill>
              <a:srgbClr val="F05B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pPr>
            </a:p>
          </p:txBody>
        </p:sp>
        <p:pic>
          <p:nvPicPr>
            <p:cNvPr id="577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60523"/>
              <a:ext cx="1738489" cy="5867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8" name="Shape 578"/>
            <p:cNvSpPr/>
            <p:nvPr/>
          </p:nvSpPr>
          <p:spPr>
            <a:xfrm>
              <a:off x="2261918" y="86471"/>
              <a:ext cx="4428197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700"/>
                </a:spcBef>
                <a:defRPr sz="30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FFFFFF"/>
                  </a:solidFill>
                </a:rPr>
                <a:t>52/103 Relying Parties</a:t>
              </a:r>
            </a:p>
          </p:txBody>
        </p:sp>
      </p:grpSp>
      <p:sp>
        <p:nvSpPr>
          <p:cNvPr id="580" name="Shape 580"/>
          <p:cNvSpPr/>
          <p:nvPr/>
        </p:nvSpPr>
        <p:spPr>
          <a:xfrm>
            <a:off x="1685796" y="4330975"/>
            <a:ext cx="21012408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We collect OAuth2/OIDC usages on websites from alexa.com top-500 </a:t>
            </a:r>
            <a:endParaRPr sz="48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Out of 500 websites, we collected </a:t>
            </a:r>
            <a:r>
              <a:rPr b="1" sz="4800">
                <a:solidFill>
                  <a:srgbClr val="1EA185"/>
                </a:solidFill>
              </a:rPr>
              <a:t>103 OAuth2/OIDC Relying Parties</a:t>
            </a:r>
            <a:r>
              <a:rPr sz="4800">
                <a:solidFill>
                  <a:srgbClr val="737572"/>
                </a:solidFill>
              </a:rPr>
              <a:t>,</a:t>
            </a:r>
          </a:p>
        </p:txBody>
      </p:sp>
      <p:grpSp>
        <p:nvGrpSpPr>
          <p:cNvPr id="586" name="Group 586"/>
          <p:cNvGrpSpPr/>
          <p:nvPr/>
        </p:nvGrpSpPr>
        <p:grpSpPr>
          <a:xfrm>
            <a:off x="2974509" y="9659921"/>
            <a:ext cx="18434982" cy="1207560"/>
            <a:chOff x="0" y="0"/>
            <a:chExt cx="18434980" cy="1207558"/>
          </a:xfrm>
        </p:grpSpPr>
        <p:sp>
          <p:nvSpPr>
            <p:cNvPr id="581" name="Shape 581"/>
            <p:cNvSpPr/>
            <p:nvPr/>
          </p:nvSpPr>
          <p:spPr>
            <a:xfrm>
              <a:off x="2242488" y="199005"/>
              <a:ext cx="9219063" cy="742443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pPr>
            </a:p>
          </p:txBody>
        </p:sp>
        <p:sp>
          <p:nvSpPr>
            <p:cNvPr id="582" name="Shape 582"/>
            <p:cNvSpPr/>
            <p:nvPr/>
          </p:nvSpPr>
          <p:spPr>
            <a:xfrm>
              <a:off x="2242488" y="199005"/>
              <a:ext cx="2768601" cy="742443"/>
            </a:xfrm>
            <a:prstGeom prst="rect">
              <a:avLst/>
            </a:prstGeom>
            <a:solidFill>
              <a:srgbClr val="39D5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pPr>
            </a:p>
          </p:txBody>
        </p:sp>
        <p:pic>
          <p:nvPicPr>
            <p:cNvPr id="583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72385"/>
              <a:ext cx="2072032" cy="11351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4" name="Shape 584"/>
            <p:cNvSpPr/>
            <p:nvPr/>
          </p:nvSpPr>
          <p:spPr>
            <a:xfrm>
              <a:off x="2428690" y="268829"/>
              <a:ext cx="4578576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spcBef>
                  <a:spcPts val="700"/>
                </a:spcBef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30/103 Relying </a:t>
              </a:r>
              <a:r>
                <a:rPr sz="3000">
                  <a:solidFill>
                    <a:srgbClr val="535353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Parties</a:t>
              </a:r>
            </a:p>
          </p:txBody>
        </p:sp>
        <p:sp>
          <p:nvSpPr>
            <p:cNvPr id="585" name="Shape 585"/>
            <p:cNvSpPr/>
            <p:nvPr/>
          </p:nvSpPr>
          <p:spPr>
            <a:xfrm>
              <a:off x="11453155" y="0"/>
              <a:ext cx="6981826" cy="650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1" y="0"/>
                  </a:moveTo>
                  <a:cubicBezTo>
                    <a:pt x="1440" y="0"/>
                    <a:pt x="1211" y="2460"/>
                    <a:pt x="1211" y="5486"/>
                  </a:cubicBezTo>
                  <a:lnTo>
                    <a:pt x="1211" y="13253"/>
                  </a:lnTo>
                  <a:lnTo>
                    <a:pt x="0" y="19398"/>
                  </a:lnTo>
                  <a:lnTo>
                    <a:pt x="1476" y="20822"/>
                  </a:lnTo>
                  <a:cubicBezTo>
                    <a:pt x="1550" y="21269"/>
                    <a:pt x="1631" y="21600"/>
                    <a:pt x="1721" y="21600"/>
                  </a:cubicBezTo>
                  <a:lnTo>
                    <a:pt x="21090" y="21600"/>
                  </a:lnTo>
                  <a:cubicBezTo>
                    <a:pt x="21372" y="21600"/>
                    <a:pt x="21600" y="19140"/>
                    <a:pt x="21600" y="16114"/>
                  </a:cubicBezTo>
                  <a:lnTo>
                    <a:pt x="21600" y="5486"/>
                  </a:lnTo>
                  <a:cubicBezTo>
                    <a:pt x="21600" y="2460"/>
                    <a:pt x="21372" y="0"/>
                    <a:pt x="21090" y="0"/>
                  </a:cubicBezTo>
                  <a:lnTo>
                    <a:pt x="1721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1EA185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i="1" sz="3000"/>
              </a:lvl1pPr>
            </a:lstStyle>
            <a:p>
              <a:pPr lvl="0">
                <a:defRPr i="0" sz="1800">
                  <a:solidFill>
                    <a:srgbClr val="000000"/>
                  </a:solidFill>
                </a:defRPr>
              </a:pPr>
              <a:r>
                <a:rPr i="1" sz="3000">
                  <a:solidFill>
                    <a:srgbClr val="737572"/>
                  </a:solidFill>
                </a:rPr>
                <a:t>Uses OAuth1, not included in our data.</a:t>
              </a:r>
            </a:p>
          </p:txBody>
        </p:sp>
      </p:grpSp>
      <p:grpSp>
        <p:nvGrpSpPr>
          <p:cNvPr id="591" name="Group 591"/>
          <p:cNvGrpSpPr/>
          <p:nvPr/>
        </p:nvGrpSpPr>
        <p:grpSpPr>
          <a:xfrm>
            <a:off x="3636893" y="10978788"/>
            <a:ext cx="10799167" cy="747265"/>
            <a:chOff x="0" y="0"/>
            <a:chExt cx="10799166" cy="747264"/>
          </a:xfrm>
        </p:grpSpPr>
        <p:sp>
          <p:nvSpPr>
            <p:cNvPr id="587" name="Shape 587"/>
            <p:cNvSpPr/>
            <p:nvPr/>
          </p:nvSpPr>
          <p:spPr>
            <a:xfrm>
              <a:off x="1580104" y="2410"/>
              <a:ext cx="9219063" cy="742443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pPr>
            </a:p>
          </p:txBody>
        </p:sp>
        <p:sp>
          <p:nvSpPr>
            <p:cNvPr id="588" name="Shape 588"/>
            <p:cNvSpPr/>
            <p:nvPr/>
          </p:nvSpPr>
          <p:spPr>
            <a:xfrm>
              <a:off x="1580104" y="2410"/>
              <a:ext cx="547986" cy="742443"/>
            </a:xfrm>
            <a:prstGeom prst="rect">
              <a:avLst/>
            </a:prstGeom>
            <a:solidFill>
              <a:srgbClr val="6396C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pPr>
            </a:p>
          </p:txBody>
        </p:sp>
        <p:sp>
          <p:nvSpPr>
            <p:cNvPr id="589" name="Shape 589"/>
            <p:cNvSpPr/>
            <p:nvPr/>
          </p:nvSpPr>
          <p:spPr>
            <a:xfrm>
              <a:off x="1766306" y="72234"/>
              <a:ext cx="4578576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spcBef>
                  <a:spcPts val="700"/>
                </a:spcBef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6/</a:t>
              </a:r>
              <a:r>
                <a:rPr sz="3000">
                  <a:solidFill>
                    <a:srgbClr val="575956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103 Relying Parties</a:t>
              </a:r>
            </a:p>
          </p:txBody>
        </p:sp>
        <p:pic>
          <p:nvPicPr>
            <p:cNvPr id="590" name="pasted-image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747265" cy="7472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92" name="Shape 592"/>
          <p:cNvSpPr/>
          <p:nvPr/>
        </p:nvSpPr>
        <p:spPr>
          <a:xfrm>
            <a:off x="1685796" y="5051299"/>
            <a:ext cx="21012408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                                                                                                                             using </a:t>
            </a:r>
            <a:r>
              <a:rPr b="1" sz="4800">
                <a:solidFill>
                  <a:srgbClr val="F29B26"/>
                </a:solidFill>
              </a:rPr>
              <a:t>23 OAuth2/OIDC providers</a:t>
            </a:r>
          </a:p>
        </p:txBody>
      </p:sp>
      <p:sp>
        <p:nvSpPr>
          <p:cNvPr id="593" name="Shape 593"/>
          <p:cNvSpPr/>
          <p:nvPr/>
        </p:nvSpPr>
        <p:spPr>
          <a:xfrm>
            <a:off x="3538111" y="2869089"/>
            <a:ext cx="8619589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737572"/>
                </a:solidFill>
              </a:rPr>
              <a:t>Why can’t users choose their IdP?</a:t>
            </a:r>
          </a:p>
        </p:txBody>
      </p:sp>
      <p:sp>
        <p:nvSpPr>
          <p:cNvPr id="594" name="Shape 594"/>
          <p:cNvSpPr/>
          <p:nvPr/>
        </p:nvSpPr>
        <p:spPr>
          <a:xfrm>
            <a:off x="13266311" y="2860767"/>
            <a:ext cx="7579578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737572"/>
                </a:solidFill>
              </a:rPr>
              <a:t>Could users choose any IdP?</a:t>
            </a:r>
          </a:p>
        </p:txBody>
      </p:sp>
      <p:sp>
        <p:nvSpPr>
          <p:cNvPr id="595" name="Shape 595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96" name="Shape 596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97" name="Shape 597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98" name="Shape 598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99" name="Shape 599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9" grpId="4"/>
      <p:bldP build="whole" bldLvl="1" animBg="1" rev="0" advAuto="0" spid="580" grpId="1"/>
      <p:bldP build="whole" bldLvl="1" animBg="1" rev="0" advAuto="0" spid="586" grpId="5"/>
      <p:bldP build="whole" bldLvl="1" animBg="1" rev="0" advAuto="0" spid="591" grpId="6"/>
      <p:bldP build="whole" bldLvl="1" animBg="1" rev="0" advAuto="0" spid="592" grpId="2"/>
      <p:bldP build="whole" bldLvl="1" animBg="1" rev="0" advAuto="0" spid="574" grpId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5463" y="5987770"/>
            <a:ext cx="2990851" cy="1196342"/>
          </a:xfrm>
          <a:prstGeom prst="rect">
            <a:avLst/>
          </a:prstGeom>
          <a:ln w="12700">
            <a:miter lim="400000"/>
          </a:ln>
        </p:spPr>
      </p:pic>
      <p:sp>
        <p:nvSpPr>
          <p:cNvPr id="602" name="Shape 602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Websites Require Different Kind of Authorization</a:t>
            </a:r>
          </a:p>
        </p:txBody>
      </p:sp>
      <p:sp>
        <p:nvSpPr>
          <p:cNvPr id="603" name="Shape 603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604" name="Shape 604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Authorization Classes</a:t>
            </a:r>
          </a:p>
        </p:txBody>
      </p:sp>
      <p:sp>
        <p:nvSpPr>
          <p:cNvPr id="605" name="Shape 60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grpSp>
        <p:nvGrpSpPr>
          <p:cNvPr id="611" name="Group 611"/>
          <p:cNvGrpSpPr/>
          <p:nvPr/>
        </p:nvGrpSpPr>
        <p:grpSpPr>
          <a:xfrm>
            <a:off x="1280523" y="3140159"/>
            <a:ext cx="8780573" cy="5082541"/>
            <a:chOff x="0" y="0"/>
            <a:chExt cx="8780572" cy="5082540"/>
          </a:xfrm>
        </p:grpSpPr>
        <p:pic>
          <p:nvPicPr>
            <p:cNvPr id="606" name="pasted-image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658676"/>
              <a:ext cx="3670300" cy="3657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07" name="Shape 607"/>
            <p:cNvSpPr/>
            <p:nvPr/>
          </p:nvSpPr>
          <p:spPr>
            <a:xfrm flipV="1">
              <a:off x="1206789" y="475315"/>
              <a:ext cx="3699430" cy="1841539"/>
            </a:xfrm>
            <a:prstGeom prst="line">
              <a:avLst/>
            </a:prstGeom>
            <a:noFill/>
            <a:ln w="50800" cap="flat">
              <a:solidFill>
                <a:srgbClr val="535353"/>
              </a:solidFill>
              <a:prstDash val="solid"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608" name="Shape 608"/>
            <p:cNvSpPr/>
            <p:nvPr/>
          </p:nvSpPr>
          <p:spPr>
            <a:xfrm>
              <a:off x="3492789" y="3263165"/>
              <a:ext cx="1408066" cy="1408066"/>
            </a:xfrm>
            <a:prstGeom prst="line">
              <a:avLst/>
            </a:prstGeom>
            <a:noFill/>
            <a:ln w="50800" cap="flat">
              <a:solidFill>
                <a:srgbClr val="535353"/>
              </a:solidFill>
              <a:prstDash val="solid"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609" name="Shape 609"/>
            <p:cNvSpPr/>
            <p:nvPr/>
          </p:nvSpPr>
          <p:spPr>
            <a:xfrm>
              <a:off x="2222789" y="2614230"/>
              <a:ext cx="2672909" cy="1"/>
            </a:xfrm>
            <a:prstGeom prst="line">
              <a:avLst/>
            </a:prstGeom>
            <a:noFill/>
            <a:ln w="50800" cap="flat">
              <a:solidFill>
                <a:srgbClr val="535353"/>
              </a:solidFill>
              <a:prstDash val="solid"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610" name="Shape 610"/>
            <p:cNvSpPr/>
            <p:nvPr/>
          </p:nvSpPr>
          <p:spPr>
            <a:xfrm>
              <a:off x="4992043" y="0"/>
              <a:ext cx="3788530" cy="5082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800">
                  <a:solidFill>
                    <a:srgbClr val="0175DA"/>
                  </a:solidFill>
                </a:rPr>
                <a:t>Authentication</a:t>
              </a:r>
              <a:br>
                <a:rPr sz="4800">
                  <a:solidFill>
                    <a:srgbClr val="737572"/>
                  </a:solidFill>
                </a:rPr>
              </a:br>
              <a:endParaRPr sz="4800">
                <a:solidFill>
                  <a:srgbClr val="737572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br>
                <a:rPr sz="4000">
                  <a:solidFill>
                    <a:srgbClr val="737572"/>
                  </a:solidFill>
                </a:rPr>
              </a:br>
              <a:r>
                <a:rPr sz="4800">
                  <a:solidFill>
                    <a:srgbClr val="1FA463"/>
                  </a:solidFill>
                </a:rPr>
                <a:t>Profile</a:t>
              </a:r>
              <a:br>
                <a:rPr sz="4800">
                  <a:solidFill>
                    <a:srgbClr val="737572"/>
                  </a:solidFill>
                </a:rPr>
              </a:br>
              <a:endParaRPr sz="4800">
                <a:solidFill>
                  <a:srgbClr val="737572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br>
                <a:rPr sz="4000">
                  <a:solidFill>
                    <a:srgbClr val="737572"/>
                  </a:solidFill>
                </a:rPr>
              </a:br>
              <a:r>
                <a:rPr sz="4800">
                  <a:solidFill>
                    <a:srgbClr val="FBA321"/>
                  </a:solidFill>
                </a:rPr>
                <a:t>Specialised</a:t>
              </a:r>
            </a:p>
          </p:txBody>
        </p:sp>
      </p:grpSp>
      <p:grpSp>
        <p:nvGrpSpPr>
          <p:cNvPr id="614" name="Group 614"/>
          <p:cNvGrpSpPr/>
          <p:nvPr/>
        </p:nvGrpSpPr>
        <p:grpSpPr>
          <a:xfrm>
            <a:off x="10441130" y="3181066"/>
            <a:ext cx="12636947" cy="1590041"/>
            <a:chOff x="0" y="0"/>
            <a:chExt cx="12636945" cy="1590039"/>
          </a:xfrm>
        </p:grpSpPr>
        <p:sp>
          <p:nvSpPr>
            <p:cNvPr id="612" name="Shape 612"/>
            <p:cNvSpPr/>
            <p:nvPr/>
          </p:nvSpPr>
          <p:spPr>
            <a:xfrm>
              <a:off x="0" y="0"/>
              <a:ext cx="11842215" cy="159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800">
                  <a:solidFill>
                    <a:srgbClr val="B6B7B5"/>
                  </a:solidFill>
                </a:rPr>
                <a:t>https://</a:t>
              </a:r>
              <a:r>
                <a:rPr sz="4800">
                  <a:solidFill>
                    <a:srgbClr val="445469"/>
                  </a:solidFill>
                </a:rPr>
                <a:t>github.com</a:t>
              </a:r>
              <a:r>
                <a:rPr sz="4800">
                  <a:solidFill>
                    <a:srgbClr val="B6B7B5"/>
                  </a:solidFill>
                </a:rPr>
                <a:t>/login/oauth/authorize?</a:t>
              </a:r>
              <a:endParaRPr sz="4800">
                <a:solidFill>
                  <a:srgbClr val="B6B7B5"/>
                </a:solidFill>
              </a:endParaRPr>
            </a:p>
            <a:p>
              <a:pPr lvl="1">
                <a:defRPr sz="1800">
                  <a:solidFill>
                    <a:srgbClr val="000000"/>
                  </a:solidFill>
                </a:defRPr>
              </a:pPr>
              <a:r>
                <a:rPr sz="4800">
                  <a:solidFill>
                    <a:srgbClr val="6D6F6B"/>
                  </a:solidFill>
                </a:rPr>
                <a:t>scope=</a:t>
              </a:r>
              <a:r>
                <a:rPr sz="4800">
                  <a:solidFill>
                    <a:srgbClr val="0175DA"/>
                  </a:solidFill>
                </a:rPr>
                <a:t>user:email</a:t>
              </a:r>
            </a:p>
          </p:txBody>
        </p:sp>
        <p:pic>
          <p:nvPicPr>
            <p:cNvPr id="613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366945" y="160020"/>
              <a:ext cx="1270001" cy="127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17" name="Group 617"/>
          <p:cNvGrpSpPr/>
          <p:nvPr/>
        </p:nvGrpSpPr>
        <p:grpSpPr>
          <a:xfrm>
            <a:off x="10441130" y="5102003"/>
            <a:ext cx="12662347" cy="2339341"/>
            <a:chOff x="0" y="0"/>
            <a:chExt cx="12662345" cy="2339339"/>
          </a:xfrm>
        </p:grpSpPr>
        <p:sp>
          <p:nvSpPr>
            <p:cNvPr id="615" name="Shape 615"/>
            <p:cNvSpPr/>
            <p:nvPr/>
          </p:nvSpPr>
          <p:spPr>
            <a:xfrm>
              <a:off x="0" y="0"/>
              <a:ext cx="10885311" cy="2339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800">
                  <a:solidFill>
                    <a:srgbClr val="B6B7B5"/>
                  </a:solidFill>
                </a:rPr>
                <a:t>https://</a:t>
              </a:r>
              <a:r>
                <a:rPr sz="4800">
                  <a:solidFill>
                    <a:srgbClr val="445469"/>
                  </a:solidFill>
                </a:rPr>
                <a:t>www.facebook.com</a:t>
              </a:r>
              <a:r>
                <a:rPr sz="4800">
                  <a:solidFill>
                    <a:srgbClr val="B6B7B5"/>
                  </a:solidFill>
                </a:rPr>
                <a:t>/dialog/oauth?</a:t>
              </a:r>
              <a:endParaRPr sz="4800">
                <a:solidFill>
                  <a:srgbClr val="B6B7B5"/>
                </a:solidFill>
              </a:endParaRPr>
            </a:p>
            <a:p>
              <a:pPr lvl="1">
                <a:defRPr sz="1800">
                  <a:solidFill>
                    <a:srgbClr val="000000"/>
                  </a:solidFill>
                </a:defRPr>
              </a:pPr>
              <a:r>
                <a:rPr sz="4800">
                  <a:solidFill>
                    <a:srgbClr val="6D6F6B"/>
                  </a:solidFill>
                </a:rPr>
                <a:t>scope=</a:t>
              </a:r>
              <a:r>
                <a:rPr sz="4800">
                  <a:solidFill>
                    <a:srgbClr val="0174DA"/>
                  </a:solidFill>
                </a:rPr>
                <a:t>email</a:t>
              </a:r>
              <a:r>
                <a:rPr sz="4800">
                  <a:solidFill>
                    <a:srgbClr val="1FA463"/>
                  </a:solidFill>
                </a:rPr>
                <a:t>,user_birthday,</a:t>
              </a:r>
              <a:r>
                <a:rPr sz="4800">
                  <a:solidFill>
                    <a:srgbClr val="F29B26"/>
                  </a:solidFill>
                </a:rPr>
                <a:t>user_likes,</a:t>
              </a:r>
              <a:endParaRPr sz="4800">
                <a:solidFill>
                  <a:srgbClr val="F29B26"/>
                </a:solidFill>
              </a:endParaRPr>
            </a:p>
            <a:p>
              <a:pPr lvl="2">
                <a:defRPr sz="1800">
                  <a:solidFill>
                    <a:srgbClr val="000000"/>
                  </a:solidFill>
                </a:defRPr>
              </a:pPr>
              <a:r>
                <a:rPr sz="4800">
                  <a:solidFill>
                    <a:srgbClr val="F29B26"/>
                  </a:solidFill>
                </a:rPr>
                <a:t>    user_friends,publish_actions</a:t>
              </a:r>
            </a:p>
          </p:txBody>
        </p:sp>
        <p:pic>
          <p:nvPicPr>
            <p:cNvPr id="616" name="pasted-image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392345" y="534669"/>
              <a:ext cx="1270001" cy="127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20" name="Group 620"/>
          <p:cNvGrpSpPr/>
          <p:nvPr/>
        </p:nvGrpSpPr>
        <p:grpSpPr>
          <a:xfrm>
            <a:off x="10447574" y="9399261"/>
            <a:ext cx="12649460" cy="2339341"/>
            <a:chOff x="0" y="0"/>
            <a:chExt cx="12649458" cy="2339339"/>
          </a:xfrm>
        </p:grpSpPr>
        <p:sp>
          <p:nvSpPr>
            <p:cNvPr id="618" name="Shape 618"/>
            <p:cNvSpPr/>
            <p:nvPr/>
          </p:nvSpPr>
          <p:spPr>
            <a:xfrm>
              <a:off x="0" y="0"/>
              <a:ext cx="11452743" cy="2339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800">
                  <a:solidFill>
                    <a:srgbClr val="B6B7B5"/>
                  </a:solidFill>
                </a:rPr>
                <a:t>https://</a:t>
              </a:r>
              <a:r>
                <a:rPr sz="4800">
                  <a:solidFill>
                    <a:srgbClr val="445469"/>
                  </a:solidFill>
                </a:rPr>
                <a:t>accounts.google.com</a:t>
              </a:r>
              <a:r>
                <a:rPr sz="4800">
                  <a:solidFill>
                    <a:srgbClr val="B6B7B5"/>
                  </a:solidFill>
                </a:rPr>
                <a:t>/o/oauth2/auth?</a:t>
              </a:r>
              <a:endParaRPr sz="4800">
                <a:solidFill>
                  <a:srgbClr val="B6B7B5"/>
                </a:solidFill>
              </a:endParaRPr>
            </a:p>
            <a:p>
              <a:pPr lvl="1">
                <a:defRPr sz="1800">
                  <a:solidFill>
                    <a:srgbClr val="000000"/>
                  </a:solidFill>
                </a:defRPr>
              </a:pPr>
              <a:r>
                <a:rPr sz="4800">
                  <a:solidFill>
                    <a:srgbClr val="737572"/>
                  </a:solidFill>
                </a:rPr>
                <a:t>scope=</a:t>
              </a:r>
              <a:r>
                <a:rPr sz="4800">
                  <a:solidFill>
                    <a:srgbClr val="0174DA"/>
                  </a:solidFill>
                </a:rPr>
                <a:t>/auth/plus.login</a:t>
              </a:r>
              <a:r>
                <a:rPr sz="4800">
                  <a:solidFill>
                    <a:srgbClr val="6D6F6B"/>
                  </a:solidFill>
                </a:rPr>
                <a:t>,</a:t>
              </a:r>
              <a:r>
                <a:rPr sz="4800">
                  <a:solidFill>
                    <a:srgbClr val="0174DA"/>
                  </a:solidFill>
                </a:rPr>
                <a:t>/auth/userinfo.email</a:t>
              </a:r>
            </a:p>
          </p:txBody>
        </p:sp>
        <p:pic>
          <p:nvPicPr>
            <p:cNvPr id="619" name="pasted-image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379458" y="1000613"/>
              <a:ext cx="1270001" cy="127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21" name="Shape 621"/>
          <p:cNvSpPr/>
          <p:nvPr/>
        </p:nvSpPr>
        <p:spPr>
          <a:xfrm>
            <a:off x="2976185" y="10148561"/>
            <a:ext cx="6317417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(MIN, MAX) classification</a:t>
            </a:r>
          </a:p>
        </p:txBody>
      </p:sp>
      <p:sp>
        <p:nvSpPr>
          <p:cNvPr id="622" name="Shape 622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23" name="Shape 623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24" name="Shape 624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25" name="Shape 625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26" name="Shape 626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7" grpId="2"/>
      <p:bldP build="whole" bldLvl="1" animBg="1" rev="0" advAuto="0" spid="620" grpId="3"/>
      <p:bldP build="whole" bldLvl="1" animBg="1" rev="0" advAuto="0" spid="621" grpId="4"/>
      <p:bldP build="whole" bldLvl="1" animBg="1" rev="0" advAuto="0" spid="61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RQ3.1 Do Websites Require Specialised API?</a:t>
            </a:r>
          </a:p>
        </p:txBody>
      </p:sp>
      <p:sp>
        <p:nvSpPr>
          <p:cNvPr id="629" name="Shape 629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630" name="Shape 630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Our results</a:t>
            </a:r>
          </a:p>
        </p:txBody>
      </p:sp>
      <p:sp>
        <p:nvSpPr>
          <p:cNvPr id="631" name="Shape 63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pic>
        <p:nvPicPr>
          <p:cNvPr id="632" name="Capture d’écran 2018-05-21 à 17.44.2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2936" y="2761365"/>
            <a:ext cx="8089625" cy="9036887"/>
          </a:xfrm>
          <a:prstGeom prst="rect">
            <a:avLst/>
          </a:prstGeom>
          <a:ln w="12700">
            <a:miter lim="400000"/>
          </a:ln>
        </p:spPr>
      </p:pic>
      <p:sp>
        <p:nvSpPr>
          <p:cNvPr id="633" name="Shape 633"/>
          <p:cNvSpPr/>
          <p:nvPr/>
        </p:nvSpPr>
        <p:spPr>
          <a:xfrm>
            <a:off x="11068868" y="3412285"/>
            <a:ext cx="5272882" cy="1610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74" y="0"/>
                </a:moveTo>
                <a:cubicBezTo>
                  <a:pt x="1801" y="0"/>
                  <a:pt x="1497" y="993"/>
                  <a:pt x="1497" y="2215"/>
                </a:cubicBezTo>
                <a:lnTo>
                  <a:pt x="1497" y="15520"/>
                </a:lnTo>
                <a:lnTo>
                  <a:pt x="0" y="17926"/>
                </a:lnTo>
                <a:lnTo>
                  <a:pt x="1603" y="20503"/>
                </a:lnTo>
                <a:cubicBezTo>
                  <a:pt x="1721" y="21147"/>
                  <a:pt x="1928" y="21600"/>
                  <a:pt x="2174" y="21600"/>
                </a:cubicBezTo>
                <a:lnTo>
                  <a:pt x="20924" y="21600"/>
                </a:lnTo>
                <a:cubicBezTo>
                  <a:pt x="21297" y="21600"/>
                  <a:pt x="21600" y="20607"/>
                  <a:pt x="21600" y="19385"/>
                </a:cubicBezTo>
                <a:lnTo>
                  <a:pt x="21600" y="2215"/>
                </a:lnTo>
                <a:cubicBezTo>
                  <a:pt x="21600" y="993"/>
                  <a:pt x="21297" y="0"/>
                  <a:pt x="20924" y="0"/>
                </a:cubicBezTo>
                <a:lnTo>
                  <a:pt x="2174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2689C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i="1" sz="3000">
                <a:solidFill>
                  <a:srgbClr val="737572"/>
                </a:solidFill>
              </a:rPr>
              <a:t>  26% of websites classified as</a:t>
            </a:r>
            <a:endParaRPr i="1" sz="30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i="1" sz="3000">
                <a:solidFill>
                  <a:srgbClr val="737572"/>
                </a:solidFill>
              </a:rPr>
              <a:t>         (</a:t>
            </a:r>
            <a:r>
              <a:rPr i="1" sz="3000">
                <a:solidFill>
                  <a:srgbClr val="0174DA"/>
                </a:solidFill>
              </a:rPr>
              <a:t>Authentication</a:t>
            </a:r>
            <a:r>
              <a:rPr i="1" sz="3000">
                <a:solidFill>
                  <a:srgbClr val="737572"/>
                </a:solidFill>
              </a:rPr>
              <a:t>, _)</a:t>
            </a:r>
          </a:p>
        </p:txBody>
      </p:sp>
      <p:sp>
        <p:nvSpPr>
          <p:cNvPr id="634" name="Shape 634"/>
          <p:cNvSpPr/>
          <p:nvPr/>
        </p:nvSpPr>
        <p:spPr>
          <a:xfrm>
            <a:off x="11068868" y="5607645"/>
            <a:ext cx="5272882" cy="1610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74" y="0"/>
                </a:moveTo>
                <a:cubicBezTo>
                  <a:pt x="1801" y="0"/>
                  <a:pt x="1497" y="993"/>
                  <a:pt x="1497" y="2215"/>
                </a:cubicBezTo>
                <a:lnTo>
                  <a:pt x="1497" y="15520"/>
                </a:lnTo>
                <a:lnTo>
                  <a:pt x="0" y="17926"/>
                </a:lnTo>
                <a:lnTo>
                  <a:pt x="1603" y="20503"/>
                </a:lnTo>
                <a:cubicBezTo>
                  <a:pt x="1721" y="21147"/>
                  <a:pt x="1928" y="21600"/>
                  <a:pt x="2174" y="21600"/>
                </a:cubicBezTo>
                <a:lnTo>
                  <a:pt x="20924" y="21600"/>
                </a:lnTo>
                <a:cubicBezTo>
                  <a:pt x="21297" y="21600"/>
                  <a:pt x="21600" y="20607"/>
                  <a:pt x="21600" y="19385"/>
                </a:cubicBezTo>
                <a:lnTo>
                  <a:pt x="21600" y="2215"/>
                </a:lnTo>
                <a:cubicBezTo>
                  <a:pt x="21600" y="993"/>
                  <a:pt x="21297" y="0"/>
                  <a:pt x="20924" y="0"/>
                </a:cubicBezTo>
                <a:lnTo>
                  <a:pt x="2174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1FA46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i="1" sz="3000">
                <a:solidFill>
                  <a:srgbClr val="737572"/>
                </a:solidFill>
              </a:rPr>
              <a:t>  32% of websites classified as</a:t>
            </a:r>
            <a:endParaRPr i="1" sz="30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i="1" sz="3000">
                <a:solidFill>
                  <a:srgbClr val="737572"/>
                </a:solidFill>
              </a:rPr>
              <a:t>         (</a:t>
            </a:r>
            <a:r>
              <a:rPr i="1" sz="3000">
                <a:solidFill>
                  <a:srgbClr val="1FA463"/>
                </a:solidFill>
              </a:rPr>
              <a:t>Profile</a:t>
            </a:r>
            <a:r>
              <a:rPr i="1" sz="3000">
                <a:solidFill>
                  <a:srgbClr val="737572"/>
                </a:solidFill>
              </a:rPr>
              <a:t>, _)</a:t>
            </a:r>
          </a:p>
        </p:txBody>
      </p:sp>
      <p:sp>
        <p:nvSpPr>
          <p:cNvPr id="635" name="Shape 635"/>
          <p:cNvSpPr/>
          <p:nvPr/>
        </p:nvSpPr>
        <p:spPr>
          <a:xfrm>
            <a:off x="16643829" y="13908845"/>
            <a:ext cx="5351165" cy="1609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9388"/>
                </a:moveTo>
                <a:lnTo>
                  <a:pt x="0" y="2212"/>
                </a:lnTo>
                <a:cubicBezTo>
                  <a:pt x="0" y="991"/>
                  <a:pt x="298" y="0"/>
                  <a:pt x="666" y="0"/>
                </a:cubicBezTo>
                <a:lnTo>
                  <a:pt x="20934" y="0"/>
                </a:lnTo>
                <a:cubicBezTo>
                  <a:pt x="21302" y="0"/>
                  <a:pt x="21600" y="991"/>
                  <a:pt x="21600" y="2212"/>
                </a:cubicBezTo>
                <a:lnTo>
                  <a:pt x="21600" y="19388"/>
                </a:lnTo>
                <a:cubicBezTo>
                  <a:pt x="21600" y="20609"/>
                  <a:pt x="21302" y="21600"/>
                  <a:pt x="20934" y="21600"/>
                </a:cubicBezTo>
                <a:lnTo>
                  <a:pt x="666" y="21600"/>
                </a:lnTo>
                <a:cubicBezTo>
                  <a:pt x="298" y="21600"/>
                  <a:pt x="0" y="20609"/>
                  <a:pt x="0" y="19388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57595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i="1" sz="3000">
                <a:solidFill>
                  <a:srgbClr val="737572"/>
                </a:solidFill>
              </a:rPr>
              <a:t>  40% of websites offer several</a:t>
            </a:r>
            <a:endParaRPr i="1" sz="30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i="1" sz="3000">
                <a:solidFill>
                  <a:srgbClr val="737572"/>
                </a:solidFill>
              </a:rPr>
              <a:t>   IdPs, i.e. classified as (</a:t>
            </a:r>
            <a:r>
              <a:rPr i="1" sz="3000">
                <a:solidFill>
                  <a:srgbClr val="6D6F6B"/>
                </a:solidFill>
              </a:rPr>
              <a:t>_, MAX</a:t>
            </a:r>
            <a:r>
              <a:rPr i="1" sz="3000">
                <a:solidFill>
                  <a:srgbClr val="737572"/>
                </a:solidFill>
              </a:rPr>
              <a:t>)</a:t>
            </a:r>
          </a:p>
        </p:txBody>
      </p:sp>
      <p:sp>
        <p:nvSpPr>
          <p:cNvPr id="636" name="Shape 636"/>
          <p:cNvSpPr/>
          <p:nvPr/>
        </p:nvSpPr>
        <p:spPr>
          <a:xfrm>
            <a:off x="11075615" y="7802445"/>
            <a:ext cx="5266135" cy="1610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49" y="0"/>
                </a:moveTo>
                <a:cubicBezTo>
                  <a:pt x="1775" y="0"/>
                  <a:pt x="1472" y="993"/>
                  <a:pt x="1472" y="2215"/>
                </a:cubicBezTo>
                <a:lnTo>
                  <a:pt x="1472" y="16260"/>
                </a:lnTo>
                <a:lnTo>
                  <a:pt x="0" y="18336"/>
                </a:lnTo>
                <a:lnTo>
                  <a:pt x="1594" y="20583"/>
                </a:lnTo>
                <a:cubicBezTo>
                  <a:pt x="1715" y="21181"/>
                  <a:pt x="1913" y="21600"/>
                  <a:pt x="2149" y="21600"/>
                </a:cubicBezTo>
                <a:lnTo>
                  <a:pt x="20923" y="21600"/>
                </a:lnTo>
                <a:cubicBezTo>
                  <a:pt x="21296" y="21600"/>
                  <a:pt x="21600" y="20607"/>
                  <a:pt x="21600" y="19385"/>
                </a:cubicBezTo>
                <a:lnTo>
                  <a:pt x="21600" y="2215"/>
                </a:lnTo>
                <a:cubicBezTo>
                  <a:pt x="21600" y="993"/>
                  <a:pt x="21296" y="0"/>
                  <a:pt x="20923" y="0"/>
                </a:cubicBezTo>
                <a:lnTo>
                  <a:pt x="2149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F29B2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i="1" sz="3000">
                <a:solidFill>
                  <a:srgbClr val="737572"/>
                </a:solidFill>
              </a:rPr>
              <a:t>  31% of websites classified as</a:t>
            </a:r>
            <a:endParaRPr i="1" sz="30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i="1" sz="3000">
                <a:solidFill>
                  <a:srgbClr val="737572"/>
                </a:solidFill>
              </a:rPr>
              <a:t>         (</a:t>
            </a:r>
            <a:r>
              <a:rPr i="1" sz="3000">
                <a:solidFill>
                  <a:srgbClr val="F29B26"/>
                </a:solidFill>
              </a:rPr>
              <a:t>Specialised</a:t>
            </a:r>
            <a:r>
              <a:rPr i="1" sz="3000">
                <a:solidFill>
                  <a:srgbClr val="737572"/>
                </a:solidFill>
              </a:rPr>
              <a:t>, _)</a:t>
            </a:r>
          </a:p>
        </p:txBody>
      </p:sp>
      <p:sp>
        <p:nvSpPr>
          <p:cNvPr id="637" name="Shape 637"/>
          <p:cNvSpPr/>
          <p:nvPr/>
        </p:nvSpPr>
        <p:spPr>
          <a:xfrm>
            <a:off x="17559337" y="3412642"/>
            <a:ext cx="5351166" cy="2051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9864"/>
                </a:moveTo>
                <a:lnTo>
                  <a:pt x="0" y="1736"/>
                </a:lnTo>
                <a:cubicBezTo>
                  <a:pt x="0" y="777"/>
                  <a:pt x="298" y="0"/>
                  <a:pt x="666" y="0"/>
                </a:cubicBezTo>
                <a:lnTo>
                  <a:pt x="20934" y="0"/>
                </a:lnTo>
                <a:cubicBezTo>
                  <a:pt x="21302" y="0"/>
                  <a:pt x="21600" y="777"/>
                  <a:pt x="21600" y="1736"/>
                </a:cubicBezTo>
                <a:lnTo>
                  <a:pt x="21600" y="19864"/>
                </a:lnTo>
                <a:cubicBezTo>
                  <a:pt x="21600" y="20823"/>
                  <a:pt x="21302" y="21600"/>
                  <a:pt x="20934" y="21600"/>
                </a:cubicBezTo>
                <a:lnTo>
                  <a:pt x="666" y="21600"/>
                </a:lnTo>
                <a:cubicBezTo>
                  <a:pt x="298" y="21600"/>
                  <a:pt x="0" y="20823"/>
                  <a:pt x="0" y="19864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57595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i="1" sz="3000">
                <a:solidFill>
                  <a:srgbClr val="737572"/>
                </a:solidFill>
              </a:rPr>
              <a:t>  58% of websites (</a:t>
            </a:r>
            <a:r>
              <a:rPr i="1" sz="3000">
                <a:solidFill>
                  <a:srgbClr val="0174DA"/>
                </a:solidFill>
              </a:rPr>
              <a:t>Authentication</a:t>
            </a:r>
            <a:r>
              <a:rPr i="1" sz="3000">
                <a:solidFill>
                  <a:srgbClr val="737572"/>
                </a:solidFill>
              </a:rPr>
              <a:t> </a:t>
            </a:r>
            <a:endParaRPr i="1" sz="30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i="1" sz="3000">
                <a:solidFill>
                  <a:srgbClr val="737572"/>
                </a:solidFill>
              </a:rPr>
              <a:t>  and </a:t>
            </a:r>
            <a:r>
              <a:rPr i="1" sz="3000">
                <a:solidFill>
                  <a:srgbClr val="1FA463"/>
                </a:solidFill>
              </a:rPr>
              <a:t>Profile</a:t>
            </a:r>
            <a:r>
              <a:rPr i="1" sz="3000">
                <a:solidFill>
                  <a:srgbClr val="737572"/>
                </a:solidFill>
              </a:rPr>
              <a:t>) could request </a:t>
            </a:r>
            <a:endParaRPr i="1" sz="30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i="1" sz="3000">
                <a:solidFill>
                  <a:srgbClr val="737572"/>
                </a:solidFill>
              </a:rPr>
              <a:t>  authorization from any IdP.</a:t>
            </a:r>
          </a:p>
        </p:txBody>
      </p:sp>
      <p:sp>
        <p:nvSpPr>
          <p:cNvPr id="638" name="Shape 638"/>
          <p:cNvSpPr/>
          <p:nvPr/>
        </p:nvSpPr>
        <p:spPr>
          <a:xfrm>
            <a:off x="11105050" y="13908845"/>
            <a:ext cx="5351165" cy="1609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9388"/>
                </a:moveTo>
                <a:lnTo>
                  <a:pt x="0" y="2212"/>
                </a:lnTo>
                <a:cubicBezTo>
                  <a:pt x="0" y="991"/>
                  <a:pt x="298" y="0"/>
                  <a:pt x="666" y="0"/>
                </a:cubicBezTo>
                <a:lnTo>
                  <a:pt x="20934" y="0"/>
                </a:lnTo>
                <a:cubicBezTo>
                  <a:pt x="21302" y="0"/>
                  <a:pt x="21600" y="991"/>
                  <a:pt x="21600" y="2212"/>
                </a:cubicBezTo>
                <a:lnTo>
                  <a:pt x="21600" y="19388"/>
                </a:lnTo>
                <a:cubicBezTo>
                  <a:pt x="21600" y="20609"/>
                  <a:pt x="21302" y="21600"/>
                  <a:pt x="20934" y="21600"/>
                </a:cubicBezTo>
                <a:lnTo>
                  <a:pt x="666" y="21600"/>
                </a:lnTo>
                <a:cubicBezTo>
                  <a:pt x="298" y="21600"/>
                  <a:pt x="0" y="20609"/>
                  <a:pt x="0" y="19388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57595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i="1" sz="3000">
                <a:solidFill>
                  <a:srgbClr val="737572"/>
                </a:solidFill>
              </a:rPr>
              <a:t>  23% of websites request </a:t>
            </a:r>
            <a:endParaRPr i="1" sz="30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i="1" sz="3000">
                <a:solidFill>
                  <a:srgbClr val="737572"/>
                </a:solidFill>
              </a:rPr>
              <a:t>  Specialised data but also adapt</a:t>
            </a:r>
            <a:endParaRPr i="1" sz="30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i="1" sz="3000">
                <a:solidFill>
                  <a:srgbClr val="737572"/>
                </a:solidFill>
              </a:rPr>
              <a:t>  for lower auth level.</a:t>
            </a:r>
          </a:p>
        </p:txBody>
      </p:sp>
      <p:sp>
        <p:nvSpPr>
          <p:cNvPr id="639" name="Shape 639"/>
          <p:cNvSpPr/>
          <p:nvPr/>
        </p:nvSpPr>
        <p:spPr>
          <a:xfrm>
            <a:off x="58737" y="13908845"/>
            <a:ext cx="10858699" cy="1609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9388"/>
                </a:moveTo>
                <a:lnTo>
                  <a:pt x="0" y="2212"/>
                </a:lnTo>
                <a:cubicBezTo>
                  <a:pt x="0" y="991"/>
                  <a:pt x="147" y="0"/>
                  <a:pt x="328" y="0"/>
                </a:cubicBezTo>
                <a:lnTo>
                  <a:pt x="21272" y="0"/>
                </a:lnTo>
                <a:cubicBezTo>
                  <a:pt x="21453" y="0"/>
                  <a:pt x="21600" y="991"/>
                  <a:pt x="21600" y="2212"/>
                </a:cubicBezTo>
                <a:lnTo>
                  <a:pt x="21600" y="19388"/>
                </a:lnTo>
                <a:cubicBezTo>
                  <a:pt x="21600" y="20609"/>
                  <a:pt x="21453" y="21600"/>
                  <a:pt x="21272" y="21600"/>
                </a:cubicBezTo>
                <a:lnTo>
                  <a:pt x="328" y="21600"/>
                </a:lnTo>
                <a:cubicBezTo>
                  <a:pt x="147" y="21600"/>
                  <a:pt x="0" y="20609"/>
                  <a:pt x="0" y="19388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57595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i="1" sz="3000">
                <a:solidFill>
                  <a:srgbClr val="737572"/>
                </a:solidFill>
              </a:rPr>
              <a:t>  OpenID Connect standardises Authentication and Profile scopes.</a:t>
            </a:r>
            <a:endParaRPr i="1" sz="30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i="1" sz="3000">
                <a:solidFill>
                  <a:srgbClr val="737572"/>
                </a:solidFill>
              </a:rPr>
              <a:t>  However, we observe that it is scarcely implemented by IdPs outside </a:t>
            </a:r>
            <a:endParaRPr i="1" sz="30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i="1" sz="3000">
                <a:solidFill>
                  <a:srgbClr val="737572"/>
                </a:solidFill>
              </a:rPr>
              <a:t>  of Google.</a:t>
            </a:r>
          </a:p>
        </p:txBody>
      </p:sp>
      <p:sp>
        <p:nvSpPr>
          <p:cNvPr id="640" name="Shape 640"/>
          <p:cNvSpPr/>
          <p:nvPr/>
        </p:nvSpPr>
        <p:spPr>
          <a:xfrm>
            <a:off x="10998200" y="2955593"/>
            <a:ext cx="12119075" cy="90386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41" name="Shape 641"/>
          <p:cNvSpPr/>
          <p:nvPr/>
        </p:nvSpPr>
        <p:spPr>
          <a:xfrm>
            <a:off x="11759556" y="4297916"/>
            <a:ext cx="11028261" cy="233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641684" indent="-641684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1EA185"/>
                </a:solidFill>
              </a:rPr>
              <a:t>58% do not require specialised API</a:t>
            </a:r>
            <a:r>
              <a:rPr sz="4800">
                <a:solidFill>
                  <a:srgbClr val="737572"/>
                </a:solidFill>
              </a:rPr>
              <a:t> and data, and </a:t>
            </a:r>
            <a:r>
              <a:rPr b="1" sz="4800">
                <a:solidFill>
                  <a:srgbClr val="1EA185"/>
                </a:solidFill>
              </a:rPr>
              <a:t>could accept any IdP</a:t>
            </a:r>
            <a:r>
              <a:rPr sz="4800">
                <a:solidFill>
                  <a:srgbClr val="737572"/>
                </a:solidFill>
              </a:rPr>
              <a:t> from an authorization point of view</a:t>
            </a:r>
          </a:p>
        </p:txBody>
      </p:sp>
      <p:sp>
        <p:nvSpPr>
          <p:cNvPr id="642" name="Shape 642"/>
          <p:cNvSpPr/>
          <p:nvPr/>
        </p:nvSpPr>
        <p:spPr>
          <a:xfrm>
            <a:off x="11759556" y="7619364"/>
            <a:ext cx="11028261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641684" indent="-641684">
              <a:buSzPct val="100000"/>
              <a:buAutoNum type="arabicPeriod" startAt="2"/>
              <a:defRPr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BD392F"/>
                </a:solidFill>
              </a:rPr>
              <a:t>OIDC standardises user profile</a:t>
            </a:r>
            <a:r>
              <a:rPr sz="4800">
                <a:solidFill>
                  <a:srgbClr val="737572"/>
                </a:solidFill>
              </a:rPr>
              <a:t> scopes and data, but it is </a:t>
            </a:r>
            <a:r>
              <a:rPr b="1" sz="4800">
                <a:solidFill>
                  <a:srgbClr val="BD392F"/>
                </a:solidFill>
              </a:rPr>
              <a:t>scarcely implemented</a:t>
            </a:r>
            <a:r>
              <a:rPr b="1" sz="4800">
                <a:solidFill>
                  <a:srgbClr val="737572"/>
                </a:solidFill>
              </a:rPr>
              <a:t> </a:t>
            </a:r>
          </a:p>
        </p:txBody>
      </p:sp>
      <p:sp>
        <p:nvSpPr>
          <p:cNvPr id="643" name="Shape 643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44" name="Shape 644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45" name="Shape 645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46" name="Shape 646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47" name="Shape 647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0" grpId="5"/>
      <p:bldP build="whole" bldLvl="1" animBg="1" rev="0" advAuto="0" spid="642" grpId="7"/>
      <p:bldP build="whole" bldLvl="1" animBg="1" rev="0" advAuto="0" spid="633" grpId="1"/>
      <p:bldP build="whole" bldLvl="1" animBg="1" rev="0" advAuto="0" spid="637" grpId="3"/>
      <p:bldP build="whole" bldLvl="1" animBg="1" rev="0" advAuto="0" spid="641" grpId="6"/>
      <p:bldP build="whole" bldLvl="1" animBg="1" rev="0" advAuto="0" spid="636" grpId="4"/>
      <p:bldP build="whole" bldLvl="1" animBg="1" rev="0" advAuto="0" spid="634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RQ3.2 Do IdPs Offer Dynamic Discovery ?</a:t>
            </a:r>
          </a:p>
        </p:txBody>
      </p:sp>
      <p:sp>
        <p:nvSpPr>
          <p:cNvPr id="650" name="Shape 650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651" name="Shape 651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Our results</a:t>
            </a:r>
          </a:p>
        </p:txBody>
      </p:sp>
      <p:sp>
        <p:nvSpPr>
          <p:cNvPr id="652" name="Shape 65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653" name="Shape 653"/>
          <p:cNvSpPr/>
          <p:nvPr/>
        </p:nvSpPr>
        <p:spPr>
          <a:xfrm>
            <a:off x="2659231" y="2913681"/>
            <a:ext cx="11988662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Dynamic discovery let users select their own IdP</a:t>
            </a:r>
          </a:p>
        </p:txBody>
      </p:sp>
      <p:sp>
        <p:nvSpPr>
          <p:cNvPr id="654" name="Shape 654"/>
          <p:cNvSpPr/>
          <p:nvPr/>
        </p:nvSpPr>
        <p:spPr>
          <a:xfrm>
            <a:off x="2729676" y="6777852"/>
            <a:ext cx="16200200" cy="164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OpenID Connect discovery JSON metadata should be available at</a:t>
            </a:r>
            <a:endParaRPr sz="4800">
              <a:solidFill>
                <a:srgbClr val="737572"/>
              </a:solidFill>
            </a:endParaRPr>
          </a:p>
          <a:p>
            <a:pPr lvl="8" indent="1828800" defTabSz="457200">
              <a:lnSpc>
                <a:spcPts val="72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1EA185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/.well-known/openid-configuration</a:t>
            </a:r>
          </a:p>
        </p:txBody>
      </p:sp>
      <p:pic>
        <p:nvPicPr>
          <p:cNvPr id="65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2900" y="4272707"/>
            <a:ext cx="4940301" cy="1638301"/>
          </a:xfrm>
          <a:prstGeom prst="rect">
            <a:avLst/>
          </a:prstGeom>
          <a:ln w="12700">
            <a:miter lim="400000"/>
          </a:ln>
        </p:spPr>
      </p:pic>
      <p:sp>
        <p:nvSpPr>
          <p:cNvPr id="656" name="Shape 656"/>
          <p:cNvSpPr/>
          <p:nvPr/>
        </p:nvSpPr>
        <p:spPr>
          <a:xfrm>
            <a:off x="4370266" y="9103638"/>
            <a:ext cx="15643468" cy="24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defTabSz="457200">
              <a:lnSpc>
                <a:spcPts val="72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BD392F"/>
                </a:solidFill>
                <a:latin typeface="Roboto Bold"/>
                <a:ea typeface="Roboto Bold"/>
                <a:cs typeface="Roboto Bold"/>
                <a:sym typeface="Roboto Bold"/>
              </a:rPr>
              <a:t>No implementation of OIDC discovery metadata on IdPs</a:t>
            </a:r>
            <a:endParaRPr sz="4800">
              <a:solidFill>
                <a:srgbClr val="BD392F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lvl="0" defTabSz="457200">
              <a:lnSpc>
                <a:spcPts val="43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BD392F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lvl="0" defTabSz="457200">
              <a:lnSpc>
                <a:spcPts val="72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BD392F"/>
                </a:solidFill>
                <a:latin typeface="Roboto Bold"/>
                <a:ea typeface="Roboto Bold"/>
                <a:cs typeface="Roboto Bold"/>
                <a:sym typeface="Roboto Bold"/>
              </a:rPr>
              <a:t>No implementation of OIDC discovery form on websites</a:t>
            </a:r>
          </a:p>
        </p:txBody>
      </p:sp>
      <p:pic>
        <p:nvPicPr>
          <p:cNvPr id="657" name="Capture d’écran 2018-05-25 à 16.57.1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45077" y="4272707"/>
            <a:ext cx="132334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658" name="Shape 658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59" name="Shape 659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60" name="Shape 660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61" name="Shape 661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62" name="Shape 662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4" grpId="1"/>
      <p:bldP build="whole" bldLvl="1" animBg="1" rev="0" advAuto="0" spid="656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Privacy in the WebRTC Identity Architecture</a:t>
            </a:r>
          </a:p>
        </p:txBody>
      </p:sp>
      <p:sp>
        <p:nvSpPr>
          <p:cNvPr id="665" name="Shape 665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666" name="Shape 666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Contribution 1</a:t>
            </a:r>
          </a:p>
        </p:txBody>
      </p:sp>
      <p:sp>
        <p:nvSpPr>
          <p:cNvPr id="667" name="Shape 66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668" name="Shape 668"/>
          <p:cNvSpPr/>
          <p:nvPr/>
        </p:nvSpPr>
        <p:spPr>
          <a:xfrm>
            <a:off x="411647" y="1068478"/>
            <a:ext cx="1270001" cy="1204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8" h="17053" fill="norm" stroke="1" extrusionOk="0">
                <a:moveTo>
                  <a:pt x="20740" y="3005"/>
                </a:moveTo>
                <a:cubicBezTo>
                  <a:pt x="7216" y="7674"/>
                  <a:pt x="12712" y="-4547"/>
                  <a:pt x="2103" y="1949"/>
                </a:cubicBezTo>
                <a:cubicBezTo>
                  <a:pt x="0" y="2680"/>
                  <a:pt x="0" y="2680"/>
                  <a:pt x="0" y="2680"/>
                </a:cubicBezTo>
                <a:cubicBezTo>
                  <a:pt x="4205" y="17053"/>
                  <a:pt x="4205" y="17053"/>
                  <a:pt x="4205" y="17053"/>
                </a:cubicBezTo>
                <a:cubicBezTo>
                  <a:pt x="6738" y="17053"/>
                  <a:pt x="6738" y="17053"/>
                  <a:pt x="6738" y="17053"/>
                </a:cubicBezTo>
                <a:cubicBezTo>
                  <a:pt x="4635" y="9867"/>
                  <a:pt x="4635" y="9867"/>
                  <a:pt x="4635" y="9867"/>
                </a:cubicBezTo>
                <a:cubicBezTo>
                  <a:pt x="14002" y="3370"/>
                  <a:pt x="10179" y="17053"/>
                  <a:pt x="21170" y="3370"/>
                </a:cubicBezTo>
                <a:cubicBezTo>
                  <a:pt x="21600" y="3370"/>
                  <a:pt x="21170" y="3005"/>
                  <a:pt x="20740" y="3005"/>
                </a:cubicBezTo>
              </a:path>
            </a:pathLst>
          </a:custGeom>
          <a:solidFill>
            <a:srgbClr val="20A46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69" name="Shape 669"/>
          <p:cNvSpPr/>
          <p:nvPr/>
        </p:nvSpPr>
        <p:spPr>
          <a:xfrm>
            <a:off x="1766411" y="3390055"/>
            <a:ext cx="21003578" cy="169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57200" indent="-457200" defTabSz="457200">
              <a:lnSpc>
                <a:spcPts val="7200"/>
              </a:lnSpc>
              <a:spcBef>
                <a:spcPts val="1300"/>
              </a:spcBef>
              <a:tabLst>
                <a:tab pos="139700" algn="l"/>
                <a:tab pos="457200" algn="l"/>
              </a:tabLst>
              <a:defRPr>
                <a:solidFill>
                  <a:srgbClr val="6D6F6B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D6F6B"/>
                </a:solidFill>
              </a:rPr>
              <a:t>RQ1: What are the risks for the user of a WebRTC session and which abstractions can we use to show these risks to the user? </a:t>
            </a:r>
          </a:p>
        </p:txBody>
      </p:sp>
      <p:sp>
        <p:nvSpPr>
          <p:cNvPr id="670" name="Shape 670"/>
          <p:cNvSpPr/>
          <p:nvPr/>
        </p:nvSpPr>
        <p:spPr>
          <a:xfrm>
            <a:off x="1766411" y="7790739"/>
            <a:ext cx="21003579" cy="169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57200" indent="-457200" defTabSz="457200">
              <a:lnSpc>
                <a:spcPts val="7200"/>
              </a:lnSpc>
              <a:spcBef>
                <a:spcPts val="1300"/>
              </a:spcBef>
              <a:tabLst>
                <a:tab pos="139700" algn="l"/>
                <a:tab pos="457200" algn="l"/>
              </a:tabLst>
              <a:defRPr>
                <a:solidFill>
                  <a:srgbClr val="6D6F6B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D6F6B"/>
                </a:solidFill>
              </a:rPr>
              <a:t>RQ3: Can we let users chose actors they trust to participate in the communication setup?</a:t>
            </a:r>
          </a:p>
        </p:txBody>
      </p:sp>
      <p:grpSp>
        <p:nvGrpSpPr>
          <p:cNvPr id="673" name="Group 673"/>
          <p:cNvGrpSpPr/>
          <p:nvPr/>
        </p:nvGrpSpPr>
        <p:grpSpPr>
          <a:xfrm>
            <a:off x="2648862" y="5336397"/>
            <a:ext cx="16353989" cy="1936183"/>
            <a:chOff x="0" y="0"/>
            <a:chExt cx="16353987" cy="1936182"/>
          </a:xfrm>
        </p:grpSpPr>
        <p:sp>
          <p:nvSpPr>
            <p:cNvPr id="671" name="Shape 671"/>
            <p:cNvSpPr/>
            <p:nvPr/>
          </p:nvSpPr>
          <p:spPr>
            <a:xfrm>
              <a:off x="0" y="0"/>
              <a:ext cx="13182461" cy="840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b="1">
                  <a:solidFill>
                    <a:srgbClr val="445469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4800">
                  <a:solidFill>
                    <a:srgbClr val="445469"/>
                  </a:solidFill>
                </a:rPr>
                <a:t>The IdP can gather critical call informations</a:t>
              </a:r>
            </a:p>
          </p:txBody>
        </p:sp>
        <p:sp>
          <p:nvSpPr>
            <p:cNvPr id="672" name="Shape 672"/>
            <p:cNvSpPr/>
            <p:nvPr/>
          </p:nvSpPr>
          <p:spPr>
            <a:xfrm>
              <a:off x="0" y="1095442"/>
              <a:ext cx="16353988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b="1">
                  <a:solidFill>
                    <a:srgbClr val="445469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4800">
                  <a:solidFill>
                    <a:srgbClr val="445469"/>
                  </a:solidFill>
                </a:rPr>
                <a:t>Users do not have much choice regarding their IdP in WebRTC</a:t>
              </a:r>
            </a:p>
          </p:txBody>
        </p:sp>
      </p:grpSp>
      <p:grpSp>
        <p:nvGrpSpPr>
          <p:cNvPr id="676" name="Group 676"/>
          <p:cNvGrpSpPr/>
          <p:nvPr/>
        </p:nvGrpSpPr>
        <p:grpSpPr>
          <a:xfrm>
            <a:off x="2648862" y="9730597"/>
            <a:ext cx="17677766" cy="1933444"/>
            <a:chOff x="0" y="0"/>
            <a:chExt cx="17677764" cy="1933442"/>
          </a:xfrm>
        </p:grpSpPr>
        <p:sp>
          <p:nvSpPr>
            <p:cNvPr id="674" name="Shape 674"/>
            <p:cNvSpPr/>
            <p:nvPr/>
          </p:nvSpPr>
          <p:spPr>
            <a:xfrm>
              <a:off x="0" y="0"/>
              <a:ext cx="17677765" cy="840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b="1">
                  <a:solidFill>
                    <a:srgbClr val="445469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4800">
                  <a:solidFill>
                    <a:srgbClr val="445469"/>
                  </a:solidFill>
                </a:rPr>
                <a:t>58% of websites only require authentication or profile authorization</a:t>
              </a:r>
            </a:p>
          </p:txBody>
        </p:sp>
        <p:sp>
          <p:nvSpPr>
            <p:cNvPr id="675" name="Shape 675"/>
            <p:cNvSpPr/>
            <p:nvPr/>
          </p:nvSpPr>
          <p:spPr>
            <a:xfrm>
              <a:off x="0" y="1092702"/>
              <a:ext cx="17677765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b="1">
                  <a:solidFill>
                    <a:srgbClr val="445469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4800">
                  <a:solidFill>
                    <a:srgbClr val="445469"/>
                  </a:solidFill>
                </a:rPr>
                <a:t>OIDC -standard profile, discovery- is scarcely implemented</a:t>
              </a:r>
            </a:p>
          </p:txBody>
        </p:sp>
      </p:grpSp>
      <p:sp>
        <p:nvSpPr>
          <p:cNvPr id="677" name="Shape 677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78" name="Shape 678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79" name="Shape 679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80" name="Shape 680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81" name="Shape 681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73" grpId="1"/>
      <p:bldP build="whole" bldLvl="1" animBg="1" rev="0" advAuto="0" spid="676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Controlling WebRTC Identity Parameters</a:t>
            </a:r>
          </a:p>
        </p:txBody>
      </p:sp>
      <p:sp>
        <p:nvSpPr>
          <p:cNvPr id="684" name="Shape 684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685" name="Shape 685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Contribution 2</a:t>
            </a:r>
          </a:p>
        </p:txBody>
      </p:sp>
      <p:sp>
        <p:nvSpPr>
          <p:cNvPr id="686" name="Shape 68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687" name="Shape 687"/>
          <p:cNvSpPr/>
          <p:nvPr/>
        </p:nvSpPr>
        <p:spPr>
          <a:xfrm>
            <a:off x="16578081" y="6439034"/>
            <a:ext cx="27177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rgbClr val="B6B7B5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6B7B5"/>
                </a:solidFill>
              </a:rPr>
              <a:t>Contribution 1</a:t>
            </a:r>
          </a:p>
        </p:txBody>
      </p:sp>
      <p:sp>
        <p:nvSpPr>
          <p:cNvPr id="688" name="Shape 688"/>
          <p:cNvSpPr/>
          <p:nvPr/>
        </p:nvSpPr>
        <p:spPr>
          <a:xfrm>
            <a:off x="20855671" y="9697801"/>
            <a:ext cx="27177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Contribution 2</a:t>
            </a:r>
          </a:p>
        </p:txBody>
      </p:sp>
      <p:sp>
        <p:nvSpPr>
          <p:cNvPr id="689" name="Shape 689"/>
          <p:cNvSpPr/>
          <p:nvPr/>
        </p:nvSpPr>
        <p:spPr>
          <a:xfrm>
            <a:off x="388127" y="1068478"/>
            <a:ext cx="1270001" cy="1204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8" h="17053" fill="norm" stroke="1" extrusionOk="0">
                <a:moveTo>
                  <a:pt x="20740" y="3005"/>
                </a:moveTo>
                <a:cubicBezTo>
                  <a:pt x="7216" y="7674"/>
                  <a:pt x="12712" y="-4547"/>
                  <a:pt x="2103" y="1949"/>
                </a:cubicBezTo>
                <a:cubicBezTo>
                  <a:pt x="0" y="2680"/>
                  <a:pt x="0" y="2680"/>
                  <a:pt x="0" y="2680"/>
                </a:cubicBezTo>
                <a:cubicBezTo>
                  <a:pt x="4205" y="17053"/>
                  <a:pt x="4205" y="17053"/>
                  <a:pt x="4205" y="17053"/>
                </a:cubicBezTo>
                <a:cubicBezTo>
                  <a:pt x="6738" y="17053"/>
                  <a:pt x="6738" y="17053"/>
                  <a:pt x="6738" y="17053"/>
                </a:cubicBezTo>
                <a:cubicBezTo>
                  <a:pt x="4635" y="9867"/>
                  <a:pt x="4635" y="9867"/>
                  <a:pt x="4635" y="9867"/>
                </a:cubicBezTo>
                <a:cubicBezTo>
                  <a:pt x="14002" y="3370"/>
                  <a:pt x="10179" y="17053"/>
                  <a:pt x="21170" y="3370"/>
                </a:cubicBezTo>
                <a:cubicBezTo>
                  <a:pt x="21600" y="3370"/>
                  <a:pt x="21170" y="3005"/>
                  <a:pt x="20740" y="3005"/>
                </a:cubicBezTo>
              </a:path>
            </a:pathLst>
          </a:custGeom>
          <a:solidFill>
            <a:srgbClr val="DC4F4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69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33360" y="7167804"/>
            <a:ext cx="6807201" cy="3931605"/>
          </a:xfrm>
          <a:prstGeom prst="rect">
            <a:avLst/>
          </a:prstGeom>
          <a:ln w="12700">
            <a:miter lim="400000"/>
          </a:ln>
        </p:spPr>
      </p:pic>
      <p:sp>
        <p:nvSpPr>
          <p:cNvPr id="691" name="Shape 691"/>
          <p:cNvSpPr/>
          <p:nvPr/>
        </p:nvSpPr>
        <p:spPr>
          <a:xfrm>
            <a:off x="13048617" y="10252991"/>
            <a:ext cx="27177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rgbClr val="B6B7B5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6B7B5"/>
                </a:solidFill>
              </a:rPr>
              <a:t>Contribution 3</a:t>
            </a:r>
          </a:p>
        </p:txBody>
      </p:sp>
      <p:sp>
        <p:nvSpPr>
          <p:cNvPr id="692" name="Shape 692"/>
          <p:cNvSpPr/>
          <p:nvPr/>
        </p:nvSpPr>
        <p:spPr>
          <a:xfrm>
            <a:off x="1766411" y="3390055"/>
            <a:ext cx="21003578" cy="169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457200" indent="-457200" defTabSz="457200">
              <a:lnSpc>
                <a:spcPts val="7200"/>
              </a:lnSpc>
              <a:spcBef>
                <a:spcPts val="1300"/>
              </a:spcBef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B6B7B5"/>
                </a:solidFill>
                <a:latin typeface="Roboto Bold"/>
                <a:ea typeface="Roboto Bold"/>
                <a:cs typeface="Roboto Bold"/>
                <a:sym typeface="Roboto Bold"/>
              </a:rPr>
              <a:t>RQ1: What are the risks</a:t>
            </a:r>
            <a:r>
              <a:rPr sz="4800">
                <a:solidFill>
                  <a:srgbClr val="B6B7B5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 for the user of a WebRTC session and </a:t>
            </a:r>
            <a:r>
              <a:rPr sz="4800">
                <a:solidFill>
                  <a:srgbClr val="B6B7B5"/>
                </a:solidFill>
                <a:latin typeface="Roboto Bold"/>
                <a:ea typeface="Roboto Bold"/>
                <a:cs typeface="Roboto Bold"/>
                <a:sym typeface="Roboto Bold"/>
              </a:rPr>
              <a:t>which abstractions can we use to show these risks to the user? </a:t>
            </a:r>
          </a:p>
        </p:txBody>
      </p:sp>
      <p:sp>
        <p:nvSpPr>
          <p:cNvPr id="693" name="Shape 693"/>
          <p:cNvSpPr/>
          <p:nvPr/>
        </p:nvSpPr>
        <p:spPr>
          <a:xfrm>
            <a:off x="1804858" y="5810385"/>
            <a:ext cx="11089046" cy="169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457200" indent="-457200" defTabSz="457200">
              <a:lnSpc>
                <a:spcPts val="7200"/>
              </a:lnSpc>
              <a:spcBef>
                <a:spcPts val="1300"/>
              </a:spcBef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rPr>
              <a:t>RQ2: Can we act</a:t>
            </a:r>
            <a:r>
              <a:rPr sz="4800">
                <a:solidFill>
                  <a:srgbClr val="445469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 on a WebRTC session to </a:t>
            </a:r>
            <a:r>
              <a:rPr sz="48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rPr>
              <a:t>raise the trust and security level?</a:t>
            </a:r>
            <a:r>
              <a:rPr sz="4800">
                <a:solidFill>
                  <a:srgbClr val="445469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 </a:t>
            </a:r>
          </a:p>
        </p:txBody>
      </p:sp>
      <p:sp>
        <p:nvSpPr>
          <p:cNvPr id="694" name="Shape 694"/>
          <p:cNvSpPr/>
          <p:nvPr/>
        </p:nvSpPr>
        <p:spPr>
          <a:xfrm>
            <a:off x="1804858" y="8230714"/>
            <a:ext cx="11089045" cy="249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457200" indent="-457200" defTabSz="457200">
              <a:lnSpc>
                <a:spcPts val="7200"/>
              </a:lnSpc>
              <a:spcBef>
                <a:spcPts val="1300"/>
              </a:spcBef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rPr>
              <a:t>RQ3: Can</a:t>
            </a:r>
            <a:r>
              <a:rPr sz="4800">
                <a:solidFill>
                  <a:srgbClr val="445469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 we let </a:t>
            </a:r>
            <a:r>
              <a:rPr sz="48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rPr>
              <a:t>users chose actors they trust</a:t>
            </a:r>
            <a:r>
              <a:rPr sz="4800">
                <a:solidFill>
                  <a:srgbClr val="445469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 to participate in the communication setup?</a:t>
            </a:r>
          </a:p>
        </p:txBody>
      </p:sp>
      <p:sp>
        <p:nvSpPr>
          <p:cNvPr id="695" name="Shape 695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96" name="Shape 696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97" name="Shape 697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98" name="Shape 698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99" name="Shape 699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Giving More Control to WebRTC Users</a:t>
            </a:r>
          </a:p>
        </p:txBody>
      </p:sp>
      <p:sp>
        <p:nvSpPr>
          <p:cNvPr id="702" name="Shape 702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703" name="Shape 70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grpSp>
        <p:nvGrpSpPr>
          <p:cNvPr id="714" name="Group 714"/>
          <p:cNvGrpSpPr/>
          <p:nvPr/>
        </p:nvGrpSpPr>
        <p:grpSpPr>
          <a:xfrm>
            <a:off x="13327822" y="5175637"/>
            <a:ext cx="9313786" cy="1805943"/>
            <a:chOff x="0" y="0"/>
            <a:chExt cx="9313785" cy="1805941"/>
          </a:xfrm>
        </p:grpSpPr>
        <p:pic>
          <p:nvPicPr>
            <p:cNvPr id="704" name="pasted-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23283" y="8376"/>
              <a:ext cx="1270001" cy="127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5" name="pasted-image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303660" y="21753"/>
              <a:ext cx="1270001" cy="124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06" name="Shape 706"/>
            <p:cNvSpPr/>
            <p:nvPr/>
          </p:nvSpPr>
          <p:spPr>
            <a:xfrm>
              <a:off x="0" y="640837"/>
              <a:ext cx="1006833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Alice</a:t>
              </a:r>
            </a:p>
          </p:txBody>
        </p:sp>
        <p:sp>
          <p:nvSpPr>
            <p:cNvPr id="707" name="Shape 707"/>
            <p:cNvSpPr/>
            <p:nvPr/>
          </p:nvSpPr>
          <p:spPr>
            <a:xfrm>
              <a:off x="8490111" y="791932"/>
              <a:ext cx="823675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Bob</a:t>
              </a:r>
            </a:p>
          </p:txBody>
        </p:sp>
        <p:pic>
          <p:nvPicPr>
            <p:cNvPr id="708" name="pasted-imag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13471" y="16079"/>
              <a:ext cx="1270001" cy="12495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23" name="Shape 723"/>
            <p:cNvSpPr/>
            <p:nvPr/>
          </p:nvSpPr>
          <p:spPr>
            <a:xfrm>
              <a:off x="2605209" y="636257"/>
              <a:ext cx="1508263" cy="3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63500" cap="flat">
              <a:solidFill>
                <a:srgbClr val="5C5C5C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724" name="Shape 724"/>
            <p:cNvSpPr/>
            <p:nvPr/>
          </p:nvSpPr>
          <p:spPr>
            <a:xfrm>
              <a:off x="5383471" y="635533"/>
              <a:ext cx="1508164" cy="3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63500" cap="flat">
              <a:solidFill>
                <a:srgbClr val="5C5C5C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711" name="Shape 711"/>
            <p:cNvSpPr/>
            <p:nvPr/>
          </p:nvSpPr>
          <p:spPr>
            <a:xfrm>
              <a:off x="5083026" y="1168401"/>
              <a:ext cx="717512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IdP</a:t>
              </a:r>
            </a:p>
          </p:txBody>
        </p:sp>
        <p:sp>
          <p:nvSpPr>
            <p:cNvPr id="712" name="Shape 712"/>
            <p:cNvSpPr/>
            <p:nvPr/>
          </p:nvSpPr>
          <p:spPr>
            <a:xfrm>
              <a:off x="2174203" y="797"/>
              <a:ext cx="431107" cy="1270001"/>
            </a:xfrm>
            <a:prstGeom prst="roundRect">
              <a:avLst>
                <a:gd name="adj" fmla="val 26513"/>
              </a:avLst>
            </a:prstGeom>
            <a:solidFill>
              <a:srgbClr val="F29B2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3" name="Shape 713"/>
            <p:cNvSpPr/>
            <p:nvPr/>
          </p:nvSpPr>
          <p:spPr>
            <a:xfrm>
              <a:off x="6891634" y="0"/>
              <a:ext cx="431106" cy="1270000"/>
            </a:xfrm>
            <a:prstGeom prst="roundRect">
              <a:avLst>
                <a:gd name="adj" fmla="val 26513"/>
              </a:avLst>
            </a:prstGeom>
            <a:solidFill>
              <a:srgbClr val="F29B2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15" name="Shape 715"/>
          <p:cNvSpPr/>
          <p:nvPr/>
        </p:nvSpPr>
        <p:spPr>
          <a:xfrm>
            <a:off x="1716130" y="3293729"/>
            <a:ext cx="16569294" cy="233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Claim: </a:t>
            </a:r>
            <a:r>
              <a:rPr b="1" sz="4800">
                <a:solidFill>
                  <a:srgbClr val="1EA185"/>
                </a:solidFill>
              </a:rPr>
              <a:t>a trust decision (to trust) implies that a choice is possible</a:t>
            </a:r>
            <a:r>
              <a:rPr sz="4800">
                <a:solidFill>
                  <a:srgbClr val="737572"/>
                </a:solidFill>
              </a:rPr>
              <a:t>: </a:t>
            </a:r>
            <a:endParaRPr sz="4800">
              <a:solidFill>
                <a:srgbClr val="737572"/>
              </a:solidFill>
            </a:endParaRPr>
          </a:p>
          <a:p>
            <a:pPr lvl="2" marL="1243263" indent="-481263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Alice should be able to choose her IdP,</a:t>
            </a:r>
            <a:endParaRPr sz="4800">
              <a:solidFill>
                <a:srgbClr val="737572"/>
              </a:solidFill>
            </a:endParaRPr>
          </a:p>
          <a:p>
            <a:pPr lvl="2" marL="1243263" indent="-481263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Bob may want to have some control too</a:t>
            </a:r>
          </a:p>
        </p:txBody>
      </p:sp>
      <p:sp>
        <p:nvSpPr>
          <p:cNvPr id="716" name="Shape 716"/>
          <p:cNvSpPr/>
          <p:nvPr/>
        </p:nvSpPr>
        <p:spPr>
          <a:xfrm>
            <a:off x="2312362" y="7683266"/>
            <a:ext cx="19796781" cy="374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defTabSz="457200">
              <a:lnSpc>
                <a:spcPts val="72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D6F6B"/>
                </a:solidFill>
                <a:latin typeface="Roboto Bold"/>
                <a:ea typeface="Roboto Bold"/>
                <a:cs typeface="Roboto Bold"/>
                <a:sym typeface="Roboto Bold"/>
              </a:rPr>
              <a:t>RQ2.1</a:t>
            </a:r>
            <a:r>
              <a:rPr sz="4800">
                <a:solidFill>
                  <a:srgbClr val="6D6F6B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: How to let users negotiate the other peer’s identity parameters? </a:t>
            </a:r>
            <a:endParaRPr sz="4800">
              <a:solidFill>
                <a:srgbClr val="6D6F6B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defTabSz="457200">
              <a:lnSpc>
                <a:spcPts val="72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445469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lvl="0" defTabSz="457200">
              <a:lnSpc>
                <a:spcPts val="72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rPr>
              <a:t>RQ3.4: Can we leverage the WebRTC identity architecture to let users </a:t>
            </a:r>
            <a:endParaRPr sz="4800">
              <a:solidFill>
                <a:srgbClr val="445469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lvl="8" indent="1828800" defTabSz="457200">
              <a:lnSpc>
                <a:spcPts val="72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rPr>
              <a:t> chose their IdP for user-to-server authentication?</a:t>
            </a:r>
          </a:p>
        </p:txBody>
      </p:sp>
      <p:sp>
        <p:nvSpPr>
          <p:cNvPr id="717" name="Shape 717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Contribution 2</a:t>
            </a:r>
          </a:p>
        </p:txBody>
      </p:sp>
      <p:sp>
        <p:nvSpPr>
          <p:cNvPr id="718" name="Shape 718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19" name="Shape 719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20" name="Shape 720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21" name="Shape 721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22" name="Shape 722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Allowing Users to Choose their Identity on the Web</a:t>
            </a:r>
          </a:p>
        </p:txBody>
      </p:sp>
      <p:sp>
        <p:nvSpPr>
          <p:cNvPr id="727" name="Shape 727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728" name="Shape 728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Recap</a:t>
            </a:r>
          </a:p>
        </p:txBody>
      </p:sp>
      <p:sp>
        <p:nvSpPr>
          <p:cNvPr id="729" name="Shape 72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730" name="Shape 730"/>
          <p:cNvSpPr/>
          <p:nvPr/>
        </p:nvSpPr>
        <p:spPr>
          <a:xfrm>
            <a:off x="2781658" y="4045351"/>
            <a:ext cx="18634073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641684" indent="-641684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6D6F6B"/>
                </a:solidFill>
              </a:rPr>
              <a:t>Users do not have much choice regarding their IdP</a:t>
            </a:r>
            <a:r>
              <a:rPr sz="4800">
                <a:solidFill>
                  <a:srgbClr val="6D6F6B"/>
                </a:solidFill>
              </a:rPr>
              <a:t> on the Web</a:t>
            </a:r>
          </a:p>
        </p:txBody>
      </p:sp>
      <p:sp>
        <p:nvSpPr>
          <p:cNvPr id="731" name="Shape 731"/>
          <p:cNvSpPr/>
          <p:nvPr/>
        </p:nvSpPr>
        <p:spPr>
          <a:xfrm>
            <a:off x="2817655" y="8057640"/>
            <a:ext cx="18784687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641684" indent="-641684">
              <a:buSzPct val="100000"/>
              <a:buAutoNum type="arabicPeriod" startAt="3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D6F6B"/>
                </a:solidFill>
              </a:rPr>
              <a:t>58% of </a:t>
            </a:r>
            <a:r>
              <a:rPr b="1" sz="4800">
                <a:solidFill>
                  <a:srgbClr val="6D6F6B"/>
                </a:solidFill>
              </a:rPr>
              <a:t>websites only require authorization or profile</a:t>
            </a:r>
          </a:p>
        </p:txBody>
      </p:sp>
      <p:sp>
        <p:nvSpPr>
          <p:cNvPr id="732" name="Shape 732"/>
          <p:cNvSpPr/>
          <p:nvPr/>
        </p:nvSpPr>
        <p:spPr>
          <a:xfrm>
            <a:off x="2799657" y="9314484"/>
            <a:ext cx="18784687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641684" indent="-641684">
              <a:buSzPct val="100000"/>
              <a:buAutoNum type="arabicPeriod" startAt="4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D6F6B"/>
                </a:solidFill>
              </a:rPr>
              <a:t>The </a:t>
            </a:r>
            <a:r>
              <a:rPr b="1" sz="4800">
                <a:solidFill>
                  <a:srgbClr val="6D6F6B"/>
                </a:solidFill>
              </a:rPr>
              <a:t>lack of dynamic discovery</a:t>
            </a:r>
            <a:r>
              <a:rPr sz="4800">
                <a:solidFill>
                  <a:srgbClr val="6D6F6B"/>
                </a:solidFill>
              </a:rPr>
              <a:t> means manual implementation of IdPs is required</a:t>
            </a:r>
          </a:p>
        </p:txBody>
      </p:sp>
      <p:grpSp>
        <p:nvGrpSpPr>
          <p:cNvPr id="744" name="Group 744"/>
          <p:cNvGrpSpPr/>
          <p:nvPr/>
        </p:nvGrpSpPr>
        <p:grpSpPr>
          <a:xfrm>
            <a:off x="2781658" y="5302195"/>
            <a:ext cx="15505419" cy="2339341"/>
            <a:chOff x="0" y="0"/>
            <a:chExt cx="15505418" cy="2339339"/>
          </a:xfrm>
        </p:grpSpPr>
        <p:sp>
          <p:nvSpPr>
            <p:cNvPr id="733" name="Shape 733"/>
            <p:cNvSpPr/>
            <p:nvPr/>
          </p:nvSpPr>
          <p:spPr>
            <a:xfrm>
              <a:off x="0" y="0"/>
              <a:ext cx="10801546" cy="2339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marL="641684" indent="-641684">
                <a:buSzPct val="100000"/>
                <a:buAutoNum type="arabicPeriod" startAt="2"/>
                <a:defRPr sz="1800">
                  <a:solidFill>
                    <a:srgbClr val="000000"/>
                  </a:solidFill>
                </a:defRPr>
              </a:pPr>
              <a:r>
                <a:rPr b="1" sz="4800">
                  <a:solidFill>
                    <a:srgbClr val="6D6F6B"/>
                  </a:solidFill>
                </a:rPr>
                <a:t>Identity continuity </a:t>
              </a:r>
              <a:r>
                <a:rPr sz="4800">
                  <a:solidFill>
                    <a:srgbClr val="6D6F6B"/>
                  </a:solidFill>
                </a:rPr>
                <a:t>means that the same IdP is used for WebRTC and on the CS website</a:t>
              </a:r>
            </a:p>
          </p:txBody>
        </p:sp>
        <p:grpSp>
          <p:nvGrpSpPr>
            <p:cNvPr id="743" name="Group 743"/>
            <p:cNvGrpSpPr/>
            <p:nvPr/>
          </p:nvGrpSpPr>
          <p:grpSpPr>
            <a:xfrm>
              <a:off x="11657755" y="485626"/>
              <a:ext cx="3847664" cy="1850363"/>
              <a:chOff x="0" y="0"/>
              <a:chExt cx="3847663" cy="1850362"/>
            </a:xfrm>
          </p:grpSpPr>
          <p:pic>
            <p:nvPicPr>
              <p:cNvPr id="734" name="pasted-image.pdf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986832" y="1290931"/>
                <a:ext cx="568603" cy="55943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35" name="pasted-image.pdf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975645" y="0"/>
                <a:ext cx="579790" cy="58929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36" name="pasted-image.pdf"/>
              <p:cNvPicPr/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612529"/>
                <a:ext cx="568602" cy="5686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37" name="pasted-image.pdf"/>
              <p:cNvPicPr/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279061" y="614786"/>
                <a:ext cx="568603" cy="559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45" name="Shape 745"/>
              <p:cNvSpPr/>
              <p:nvPr/>
            </p:nvSpPr>
            <p:spPr>
              <a:xfrm>
                <a:off x="568601" y="1090953"/>
                <a:ext cx="418232" cy="2855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7200" y="7200"/>
                      <a:pt x="14400" y="14400"/>
                      <a:pt x="21600" y="21600"/>
                    </a:cubicBezTo>
                  </a:path>
                </a:pathLst>
              </a:custGeom>
              <a:noFill/>
              <a:ln w="63500" cap="flat">
                <a:solidFill>
                  <a:srgbClr val="5C5C5C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/>
              <a:lstStyle/>
              <a:p>
                <a:pPr lvl="0"/>
              </a:p>
            </p:txBody>
          </p:sp>
          <p:sp>
            <p:nvSpPr>
              <p:cNvPr id="746" name="Shape 746"/>
              <p:cNvSpPr/>
              <p:nvPr/>
            </p:nvSpPr>
            <p:spPr>
              <a:xfrm>
                <a:off x="1555512" y="324807"/>
                <a:ext cx="1723565" cy="384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93" y="5065"/>
                      <a:pt x="17193" y="12265"/>
                      <a:pt x="21600" y="21600"/>
                    </a:cubicBezTo>
                  </a:path>
                </a:pathLst>
              </a:custGeom>
              <a:noFill/>
              <a:ln w="63500" cap="flat">
                <a:solidFill>
                  <a:srgbClr val="5C5C5C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/>
              <a:lstStyle/>
              <a:p>
                <a:pPr lvl="0"/>
              </a:p>
            </p:txBody>
          </p:sp>
          <p:sp>
            <p:nvSpPr>
              <p:cNvPr id="747" name="Shape 747"/>
              <p:cNvSpPr/>
              <p:nvPr/>
            </p:nvSpPr>
            <p:spPr>
              <a:xfrm>
                <a:off x="568601" y="472554"/>
                <a:ext cx="407045" cy="249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7200" y="14400"/>
                      <a:pt x="14400" y="7200"/>
                      <a:pt x="21600" y="0"/>
                    </a:cubicBezTo>
                  </a:path>
                </a:pathLst>
              </a:custGeom>
              <a:noFill/>
              <a:ln w="63500" cap="flat">
                <a:solidFill>
                  <a:srgbClr val="5C5C5C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/>
              <a:lstStyle/>
              <a:p>
                <a:pPr lvl="0"/>
              </a:p>
            </p:txBody>
          </p:sp>
          <p:sp>
            <p:nvSpPr>
              <p:cNvPr id="748" name="Shape 748"/>
              <p:cNvSpPr/>
              <p:nvPr/>
            </p:nvSpPr>
            <p:spPr>
              <a:xfrm>
                <a:off x="1555490" y="1093498"/>
                <a:ext cx="1723574" cy="4462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9694" y="17089"/>
                      <a:pt x="16894" y="9889"/>
                      <a:pt x="21600" y="0"/>
                    </a:cubicBezTo>
                  </a:path>
                </a:pathLst>
              </a:custGeom>
              <a:noFill/>
              <a:ln w="63500" cap="flat">
                <a:solidFill>
                  <a:srgbClr val="5C5C5C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/>
              <a:lstStyle/>
              <a:p>
                <a:pPr lvl="0"/>
              </a:p>
            </p:txBody>
          </p:sp>
          <p:sp>
            <p:nvSpPr>
              <p:cNvPr id="749" name="Shape 749"/>
              <p:cNvSpPr/>
              <p:nvPr/>
            </p:nvSpPr>
            <p:spPr>
              <a:xfrm>
                <a:off x="1266831" y="589293"/>
                <a:ext cx="3077" cy="701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7200" y="7200"/>
                      <a:pt x="14400" y="14400"/>
                      <a:pt x="21600" y="21600"/>
                    </a:cubicBezTo>
                  </a:path>
                </a:pathLst>
              </a:custGeom>
              <a:noFill/>
              <a:ln w="63500" cap="flat">
                <a:solidFill>
                  <a:srgbClr val="5C5C5C"/>
                </a:solidFill>
                <a:custDash>
                  <a:ds d="200000" sp="200000"/>
                </a:custDash>
                <a:miter lim="400000"/>
                <a:tailEnd type="triangle" w="med" len="med"/>
              </a:ln>
              <a:effectLst/>
            </p:spPr>
            <p:txBody>
              <a:bodyPr/>
              <a:lstStyle/>
              <a:p>
                <a:pPr lvl="0"/>
              </a:p>
            </p:txBody>
          </p:sp>
        </p:grp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2" grpId="4"/>
      <p:bldP build="whole" bldLvl="1" animBg="1" rev="0" advAuto="0" spid="730" grpId="1"/>
      <p:bldP build="whole" bldLvl="1" animBg="1" rev="0" advAuto="0" spid="731" grpId="3"/>
      <p:bldP build="whole" bldLvl="1" animBg="1" rev="0" advAuto="0" spid="744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WebRTC IdP Proxy</a:t>
            </a:r>
          </a:p>
        </p:txBody>
      </p:sp>
      <p:sp>
        <p:nvSpPr>
          <p:cNvPr id="752" name="Shape 752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753" name="Shape 753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WebRTC Identity Discovery</a:t>
            </a:r>
          </a:p>
        </p:txBody>
      </p:sp>
      <p:sp>
        <p:nvSpPr>
          <p:cNvPr id="754" name="Shape 75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grpSp>
        <p:nvGrpSpPr>
          <p:cNvPr id="765" name="Group 765"/>
          <p:cNvGrpSpPr/>
          <p:nvPr/>
        </p:nvGrpSpPr>
        <p:grpSpPr>
          <a:xfrm>
            <a:off x="1980893" y="4381548"/>
            <a:ext cx="7094685" cy="6194967"/>
            <a:chOff x="0" y="0"/>
            <a:chExt cx="7094683" cy="6194966"/>
          </a:xfrm>
        </p:grpSpPr>
        <p:pic>
          <p:nvPicPr>
            <p:cNvPr id="755" name="pasted-image.pdf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596106" y="637952"/>
              <a:ext cx="6498578" cy="5216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56" name="Shape 756"/>
            <p:cNvSpPr/>
            <p:nvPr/>
          </p:nvSpPr>
          <p:spPr>
            <a:xfrm>
              <a:off x="-1" y="297860"/>
              <a:ext cx="4927701" cy="5897107"/>
            </a:xfrm>
            <a:prstGeom prst="roundRect">
              <a:avLst>
                <a:gd name="adj" fmla="val 14896"/>
              </a:avLst>
            </a:prstGeom>
            <a:noFill/>
            <a:ln w="63500" cap="flat">
              <a:solidFill>
                <a:srgbClr val="57595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776" name="Shape 776"/>
            <p:cNvSpPr/>
            <p:nvPr/>
          </p:nvSpPr>
          <p:spPr>
            <a:xfrm>
              <a:off x="2457310" y="1844849"/>
              <a:ext cx="9088" cy="923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63500" cap="flat">
              <a:solidFill>
                <a:srgbClr val="5C5C5C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777" name="Shape 777"/>
            <p:cNvSpPr/>
            <p:nvPr/>
          </p:nvSpPr>
          <p:spPr>
            <a:xfrm>
              <a:off x="2457310" y="3724449"/>
              <a:ext cx="9088" cy="923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63500" cap="flat">
              <a:solidFill>
                <a:srgbClr val="5C5C5C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778" name="Shape 778"/>
            <p:cNvSpPr/>
            <p:nvPr/>
          </p:nvSpPr>
          <p:spPr>
            <a:xfrm>
              <a:off x="4412626" y="1369146"/>
              <a:ext cx="1214695" cy="9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63500" cap="flat">
              <a:solidFill>
                <a:srgbClr val="5C5C5C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779" name="Shape 779"/>
            <p:cNvSpPr/>
            <p:nvPr/>
          </p:nvSpPr>
          <p:spPr>
            <a:xfrm>
              <a:off x="4363216" y="5192870"/>
              <a:ext cx="1264106" cy="21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63500" cap="flat">
              <a:solidFill>
                <a:srgbClr val="5C5C5C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761" name="Shape 761"/>
            <p:cNvSpPr/>
            <p:nvPr/>
          </p:nvSpPr>
          <p:spPr>
            <a:xfrm>
              <a:off x="6032587" y="0"/>
              <a:ext cx="621666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CS</a:t>
              </a:r>
            </a:p>
          </p:txBody>
        </p:sp>
        <p:sp>
          <p:nvSpPr>
            <p:cNvPr id="762" name="Shape 762"/>
            <p:cNvSpPr/>
            <p:nvPr/>
          </p:nvSpPr>
          <p:spPr>
            <a:xfrm>
              <a:off x="6032587" y="3896001"/>
              <a:ext cx="71751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IdP</a:t>
              </a:r>
            </a:p>
          </p:txBody>
        </p:sp>
        <p:sp>
          <p:nvSpPr>
            <p:cNvPr id="763" name="Shape 763"/>
            <p:cNvSpPr/>
            <p:nvPr/>
          </p:nvSpPr>
          <p:spPr>
            <a:xfrm>
              <a:off x="2733429" y="3896001"/>
              <a:ext cx="1754149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API Calls</a:t>
              </a:r>
            </a:p>
          </p:txBody>
        </p:sp>
        <p:sp>
          <p:nvSpPr>
            <p:cNvPr id="764" name="Shape 764"/>
            <p:cNvSpPr/>
            <p:nvPr/>
          </p:nvSpPr>
          <p:spPr>
            <a:xfrm>
              <a:off x="2733429" y="2016401"/>
              <a:ext cx="1754149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API Calls</a:t>
              </a:r>
            </a:p>
          </p:txBody>
        </p:sp>
      </p:grpSp>
      <p:sp>
        <p:nvSpPr>
          <p:cNvPr id="766" name="Shape 766"/>
          <p:cNvSpPr/>
          <p:nvPr/>
        </p:nvSpPr>
        <p:spPr>
          <a:xfrm>
            <a:off x="2763136" y="2593451"/>
            <a:ext cx="19565105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IdP Proxy standard location is </a:t>
            </a:r>
            <a:r>
              <a:rPr b="1" i="1" sz="4800">
                <a:solidFill>
                  <a:srgbClr val="1EA185"/>
                </a:solidFill>
              </a:rPr>
              <a:t>DOMAIN/.well-known/idp-proxy/PROTOCOL</a:t>
            </a:r>
            <a:endParaRPr b="1" i="1" sz="4800">
              <a:solidFill>
                <a:srgbClr val="1EA185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i="1" sz="4800">
                <a:solidFill>
                  <a:srgbClr val="6D6F6B"/>
                </a:solidFill>
              </a:rPr>
              <a:t>This </a:t>
            </a:r>
            <a:r>
              <a:rPr b="1" i="1" sz="4800">
                <a:solidFill>
                  <a:srgbClr val="6D6F6B"/>
                </a:solidFill>
              </a:rPr>
              <a:t>standard location</a:t>
            </a:r>
            <a:r>
              <a:rPr i="1" sz="4800">
                <a:solidFill>
                  <a:srgbClr val="6D6F6B"/>
                </a:solidFill>
              </a:rPr>
              <a:t> acts as </a:t>
            </a:r>
            <a:r>
              <a:rPr b="1" i="1" sz="4800">
                <a:solidFill>
                  <a:srgbClr val="6D6F6B"/>
                </a:solidFill>
              </a:rPr>
              <a:t>a discovery mechanism</a:t>
            </a:r>
          </a:p>
        </p:txBody>
      </p:sp>
      <p:sp>
        <p:nvSpPr>
          <p:cNvPr id="767" name="Shape 767"/>
          <p:cNvSpPr/>
          <p:nvPr/>
        </p:nvSpPr>
        <p:spPr>
          <a:xfrm>
            <a:off x="12061825" y="4919831"/>
            <a:ext cx="8337550" cy="3876338"/>
          </a:xfrm>
          <a:prstGeom prst="rect">
            <a:avLst/>
          </a:prstGeom>
          <a:solidFill>
            <a:srgbClr val="282C3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68" name="Shape 768"/>
          <p:cNvSpPr/>
          <p:nvPr/>
        </p:nvSpPr>
        <p:spPr>
          <a:xfrm>
            <a:off x="12268319" y="5202356"/>
            <a:ext cx="7924563" cy="331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712787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ABB2C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3200">
              <a:solidFill>
                <a:srgbClr val="ABB2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712787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3200">
                <a:solidFill>
                  <a:srgbClr val="E26B73"/>
                </a:solidFill>
                <a:latin typeface="Consolas"/>
                <a:ea typeface="Consolas"/>
                <a:cs typeface="Consolas"/>
                <a:sym typeface="Consolas"/>
              </a:rPr>
              <a:t>"assertion"</a:t>
            </a:r>
            <a:r>
              <a: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sz="3200">
                <a:solidFill>
                  <a:srgbClr val="97C475"/>
                </a:solidFill>
                <a:latin typeface="Consolas"/>
                <a:ea typeface="Consolas"/>
                <a:cs typeface="Consolas"/>
                <a:sym typeface="Consolas"/>
              </a:rPr>
              <a:t>"eyJhc3 …. jIn19"</a:t>
            </a:r>
            <a:r>
              <a: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,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712787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ABB2C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3200">
                <a:solidFill>
                  <a:srgbClr val="E26B73"/>
                </a:solidFill>
                <a:latin typeface="Consolas"/>
                <a:ea typeface="Consolas"/>
                <a:cs typeface="Consolas"/>
                <a:sym typeface="Consolas"/>
              </a:rPr>
              <a:t>"idp"</a:t>
            </a:r>
            <a:r>
              <a:rPr sz="3200">
                <a:solidFill>
                  <a:srgbClr val="ABB2C0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3200">
              <a:solidFill>
                <a:srgbClr val="ABB2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712787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ABB2C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3200">
                <a:solidFill>
                  <a:srgbClr val="E26B73"/>
                </a:solidFill>
                <a:latin typeface="Consolas"/>
                <a:ea typeface="Consolas"/>
                <a:cs typeface="Consolas"/>
                <a:sym typeface="Consolas"/>
              </a:rPr>
              <a:t>"domain"</a:t>
            </a:r>
            <a:r>
              <a:rPr sz="3200">
                <a:solidFill>
                  <a:srgbClr val="ABB2C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sz="3200">
                <a:solidFill>
                  <a:srgbClr val="97C475"/>
                </a:solidFill>
                <a:latin typeface="Consolas"/>
                <a:ea typeface="Consolas"/>
                <a:cs typeface="Consolas"/>
                <a:sym typeface="Consolas"/>
              </a:rPr>
              <a:t>"orange.fr"</a:t>
            </a:r>
            <a:r>
              <a:rPr sz="3200">
                <a:solidFill>
                  <a:srgbClr val="ABB2C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3200">
              <a:solidFill>
                <a:srgbClr val="ABB2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712787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ABB2C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3200">
                <a:solidFill>
                  <a:srgbClr val="E26B73"/>
                </a:solidFill>
                <a:latin typeface="Consolas"/>
                <a:ea typeface="Consolas"/>
                <a:cs typeface="Consolas"/>
                <a:sym typeface="Consolas"/>
              </a:rPr>
              <a:t>"protocol"</a:t>
            </a:r>
            <a:r>
              <a:rPr sz="3200">
                <a:solidFill>
                  <a:srgbClr val="ABB2C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sz="3200">
                <a:solidFill>
                  <a:srgbClr val="97C475"/>
                </a:solidFill>
                <a:latin typeface="Consolas"/>
                <a:ea typeface="Consolas"/>
                <a:cs typeface="Consolas"/>
                <a:sym typeface="Consolas"/>
              </a:rPr>
              <a:t>"default"</a:t>
            </a:r>
            <a:endParaRPr sz="3200">
              <a:solidFill>
                <a:srgbClr val="ABB2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712787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ABB2C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3200">
              <a:solidFill>
                <a:srgbClr val="ABB2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712787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ABB2C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780" name="Shape 780"/>
          <p:cNvSpPr/>
          <p:nvPr/>
        </p:nvSpPr>
        <p:spPr>
          <a:xfrm>
            <a:off x="10708640" y="8355330"/>
            <a:ext cx="1154430" cy="1306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 w="88900">
            <a:solidFill>
              <a:srgbClr val="5C5C5C"/>
            </a:solidFill>
            <a:miter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770" name="Shape 770"/>
          <p:cNvSpPr/>
          <p:nvPr/>
        </p:nvSpPr>
        <p:spPr>
          <a:xfrm>
            <a:off x="10477858" y="9727588"/>
            <a:ext cx="12058313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BD392F"/>
                </a:solidFill>
              </a:rPr>
              <a:t>https</a:t>
            </a:r>
            <a:r>
              <a:rPr sz="4800">
                <a:solidFill>
                  <a:srgbClr val="737572"/>
                </a:solidFill>
              </a:rPr>
              <a:t>://</a:t>
            </a:r>
            <a:r>
              <a:rPr sz="4800">
                <a:solidFill>
                  <a:srgbClr val="1EA185"/>
                </a:solidFill>
              </a:rPr>
              <a:t>orange.fr</a:t>
            </a:r>
            <a:r>
              <a:rPr sz="4800">
                <a:solidFill>
                  <a:srgbClr val="737572"/>
                </a:solidFill>
              </a:rPr>
              <a:t>/.well-known/idp-proxy/</a:t>
            </a:r>
            <a:r>
              <a:rPr sz="4800">
                <a:solidFill>
                  <a:srgbClr val="1EA185"/>
                </a:solidFill>
              </a:rPr>
              <a:t>default</a:t>
            </a:r>
          </a:p>
        </p:txBody>
      </p:sp>
      <p:sp>
        <p:nvSpPr>
          <p:cNvPr id="771" name="Shape 771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72" name="Shape 772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73" name="Shape 773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74" name="Shape 774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75" name="Shape 775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WebRTC Signalling</a:t>
            </a:r>
          </a:p>
        </p:txBody>
      </p:sp>
      <p:sp>
        <p:nvSpPr>
          <p:cNvPr id="80" name="Shape 80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81" name="Shape 81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Establishing a Peer-to-Peer Communication between two browsers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pic>
        <p:nvPicPr>
          <p:cNvPr id="83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36888" y="912382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23184" y="9133906"/>
            <a:ext cx="1270001" cy="1249843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557000" y="4232508"/>
            <a:ext cx="1270000" cy="1290820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108"/>
          <p:cNvSpPr/>
          <p:nvPr/>
        </p:nvSpPr>
        <p:spPr>
          <a:xfrm>
            <a:off x="6497962" y="4964014"/>
            <a:ext cx="5058945" cy="4159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3983" y="9386"/>
                  <a:pt x="11183" y="2186"/>
                  <a:pt x="21600" y="0"/>
                </a:cubicBezTo>
              </a:path>
            </a:pathLst>
          </a:custGeom>
          <a:ln w="63500">
            <a:solidFill>
              <a:srgbClr val="5C5C5C"/>
            </a:solidFill>
            <a:miter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09" name="Shape 109"/>
          <p:cNvSpPr/>
          <p:nvPr/>
        </p:nvSpPr>
        <p:spPr>
          <a:xfrm>
            <a:off x="12827093" y="4969127"/>
            <a:ext cx="5205828" cy="4164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512" y="2332"/>
                  <a:pt x="17712" y="9532"/>
                  <a:pt x="21600" y="21600"/>
                </a:cubicBezTo>
              </a:path>
            </a:pathLst>
          </a:custGeom>
          <a:ln w="63500">
            <a:solidFill>
              <a:srgbClr val="5C5C5C"/>
            </a:solidFill>
            <a:miter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88" name="Shape 88"/>
          <p:cNvSpPr/>
          <p:nvPr/>
        </p:nvSpPr>
        <p:spPr>
          <a:xfrm>
            <a:off x="4713604" y="9756287"/>
            <a:ext cx="100683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Alice</a:t>
            </a:r>
          </a:p>
        </p:txBody>
      </p:sp>
      <p:sp>
        <p:nvSpPr>
          <p:cNvPr id="89" name="Shape 89"/>
          <p:cNvSpPr/>
          <p:nvPr/>
        </p:nvSpPr>
        <p:spPr>
          <a:xfrm>
            <a:off x="18988405" y="9756287"/>
            <a:ext cx="823675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Bob</a:t>
            </a:r>
          </a:p>
        </p:txBody>
      </p:sp>
      <p:sp>
        <p:nvSpPr>
          <p:cNvPr id="90" name="Shape 90"/>
          <p:cNvSpPr/>
          <p:nvPr/>
        </p:nvSpPr>
        <p:spPr>
          <a:xfrm>
            <a:off x="12896216" y="4196270"/>
            <a:ext cx="446520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Communication Service</a:t>
            </a:r>
          </a:p>
        </p:txBody>
      </p:sp>
      <p:pic>
        <p:nvPicPr>
          <p:cNvPr id="91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97288" y="9381418"/>
            <a:ext cx="1305675" cy="1387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923785" y="9414037"/>
            <a:ext cx="1322040" cy="1322040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/>
        </p:nvSpPr>
        <p:spPr>
          <a:xfrm>
            <a:off x="5834570" y="7828857"/>
            <a:ext cx="1881148" cy="1336480"/>
          </a:xfrm>
          <a:prstGeom prst="roundRect">
            <a:avLst>
              <a:gd name="adj" fmla="val 8979"/>
            </a:avLst>
          </a:prstGeom>
          <a:solidFill>
            <a:srgbClr val="FFFFFF"/>
          </a:solidFill>
          <a:ln w="50800">
            <a:solidFill>
              <a:srgbClr val="57595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75956"/>
                </a:solidFill>
              </a:rPr>
              <a:t> SDP</a:t>
            </a:r>
            <a:endParaRPr sz="3200">
              <a:solidFill>
                <a:srgbClr val="575956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75956"/>
                </a:solidFill>
              </a:rPr>
              <a:t>    Offer</a:t>
            </a:r>
          </a:p>
        </p:txBody>
      </p:sp>
      <p:grpSp>
        <p:nvGrpSpPr>
          <p:cNvPr id="96" name="Group 96"/>
          <p:cNvGrpSpPr/>
          <p:nvPr/>
        </p:nvGrpSpPr>
        <p:grpSpPr>
          <a:xfrm>
            <a:off x="5555616" y="3993070"/>
            <a:ext cx="3149825" cy="2098424"/>
            <a:chOff x="0" y="0"/>
            <a:chExt cx="3149823" cy="2098422"/>
          </a:xfrm>
        </p:grpSpPr>
        <p:sp>
          <p:nvSpPr>
            <p:cNvPr id="94" name="Shape 94"/>
            <p:cNvSpPr/>
            <p:nvPr/>
          </p:nvSpPr>
          <p:spPr>
            <a:xfrm>
              <a:off x="0" y="0"/>
              <a:ext cx="1931948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Signalling</a:t>
              </a:r>
            </a:p>
          </p:txBody>
        </p:sp>
        <p:sp>
          <p:nvSpPr>
            <p:cNvPr id="95" name="Shape 95"/>
            <p:cNvSpPr/>
            <p:nvPr/>
          </p:nvSpPr>
          <p:spPr>
            <a:xfrm flipH="1" flipV="1">
              <a:off x="1241716" y="740862"/>
              <a:ext cx="1908108" cy="1357561"/>
            </a:xfrm>
            <a:prstGeom prst="line">
              <a:avLst/>
            </a:prstGeom>
            <a:noFill/>
            <a:ln w="38100" cap="flat">
              <a:solidFill>
                <a:srgbClr val="1EA185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97" name="Shape 97"/>
          <p:cNvSpPr/>
          <p:nvPr/>
        </p:nvSpPr>
        <p:spPr>
          <a:xfrm>
            <a:off x="16806437" y="7828857"/>
            <a:ext cx="1881149" cy="1336480"/>
          </a:xfrm>
          <a:prstGeom prst="roundRect">
            <a:avLst>
              <a:gd name="adj" fmla="val 8979"/>
            </a:avLst>
          </a:prstGeom>
          <a:solidFill>
            <a:srgbClr val="FFFFFF"/>
          </a:solidFill>
          <a:ln w="50800">
            <a:solidFill>
              <a:srgbClr val="57595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75956"/>
                </a:solidFill>
              </a:rPr>
              <a:t> SDP</a:t>
            </a:r>
            <a:endParaRPr sz="3200">
              <a:solidFill>
                <a:srgbClr val="575956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75956"/>
                </a:solidFill>
              </a:rPr>
              <a:t>    Answer</a:t>
            </a:r>
          </a:p>
        </p:txBody>
      </p:sp>
      <p:sp>
        <p:nvSpPr>
          <p:cNvPr id="110" name="Shape 110"/>
          <p:cNvSpPr/>
          <p:nvPr/>
        </p:nvSpPr>
        <p:spPr>
          <a:xfrm>
            <a:off x="7575761" y="10017493"/>
            <a:ext cx="9360036" cy="53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63500">
            <a:solidFill>
              <a:srgbClr val="5C5C5C"/>
            </a:solidFill>
            <a:miter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pic>
        <p:nvPicPr>
          <p:cNvPr id="99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567217" y="9140985"/>
            <a:ext cx="1249565" cy="124956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2" name="Group 102"/>
          <p:cNvGrpSpPr/>
          <p:nvPr/>
        </p:nvGrpSpPr>
        <p:grpSpPr>
          <a:xfrm>
            <a:off x="13736302" y="10068148"/>
            <a:ext cx="3688915" cy="2442001"/>
            <a:chOff x="128885" y="0"/>
            <a:chExt cx="3688913" cy="2442000"/>
          </a:xfrm>
        </p:grpSpPr>
        <p:sp>
          <p:nvSpPr>
            <p:cNvPr id="100" name="Shape 100"/>
            <p:cNvSpPr/>
            <p:nvPr/>
          </p:nvSpPr>
          <p:spPr>
            <a:xfrm>
              <a:off x="128885" y="1258360"/>
              <a:ext cx="3688914" cy="1183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Peer-to-Peer Media</a:t>
              </a:r>
              <a:br>
                <a:rPr sz="3200">
                  <a:solidFill>
                    <a:srgbClr val="737572"/>
                  </a:solidFill>
                  <a:latin typeface="Roboto Bold"/>
                  <a:ea typeface="Roboto Bold"/>
                  <a:cs typeface="Roboto Bold"/>
                  <a:sym typeface="Roboto Bold"/>
                </a:rPr>
              </a:br>
              <a:r>
                <a:rPr sz="3200">
                  <a:solidFill>
                    <a:srgbClr val="737572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Encrypted</a:t>
              </a:r>
            </a:p>
          </p:txBody>
        </p:sp>
        <p:sp>
          <p:nvSpPr>
            <p:cNvPr id="101" name="Shape 101"/>
            <p:cNvSpPr/>
            <p:nvPr/>
          </p:nvSpPr>
          <p:spPr>
            <a:xfrm flipH="1" flipV="1">
              <a:off x="217977" y="0"/>
              <a:ext cx="897385" cy="1301011"/>
            </a:xfrm>
            <a:prstGeom prst="line">
              <a:avLst/>
            </a:prstGeom>
            <a:noFill/>
            <a:ln w="38100" cap="flat">
              <a:solidFill>
                <a:srgbClr val="1EA185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103" name="Shape 103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4" name="Shape 104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5" name="Shape 105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6" name="Shape 106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7" name="Shape 107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6" grpId="1"/>
      <p:bldP build="whole" bldLvl="1" animBg="1" rev="0" advAuto="0" spid="110" grpId="6"/>
      <p:bldP build="whole" bldLvl="1" animBg="1" rev="0" advAuto="0" spid="97" grpId="3"/>
      <p:bldP build="whole" bldLvl="1" animBg="1" rev="0" advAuto="0" spid="93" grpId="2"/>
      <p:bldP build="whole" bldLvl="1" animBg="1" rev="0" advAuto="0" spid="99" grpId="5"/>
      <p:bldP build="whole" bldLvl="1" animBg="1" rev="0" advAuto="0" spid="102" grpId="4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/>
          <p:nvPr/>
        </p:nvSpPr>
        <p:spPr>
          <a:xfrm>
            <a:off x="9921088" y="8651176"/>
            <a:ext cx="13237752" cy="1715429"/>
          </a:xfrm>
          <a:prstGeom prst="rect">
            <a:avLst/>
          </a:prstGeom>
          <a:solidFill>
            <a:srgbClr val="282C3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83" name="Shape 783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WebRTC IdP Proxy</a:t>
            </a:r>
          </a:p>
        </p:txBody>
      </p:sp>
      <p:sp>
        <p:nvSpPr>
          <p:cNvPr id="784" name="Shape 784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785" name="Shape 785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The CORE Component of the WebRTC Identity and Security Architecture</a:t>
            </a:r>
          </a:p>
        </p:txBody>
      </p:sp>
      <p:sp>
        <p:nvSpPr>
          <p:cNvPr id="786" name="Shape 78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787" name="Shape 787"/>
          <p:cNvSpPr/>
          <p:nvPr/>
        </p:nvSpPr>
        <p:spPr>
          <a:xfrm>
            <a:off x="10098888" y="8828976"/>
            <a:ext cx="12882151" cy="1359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EAAD5"/>
                </a:solidFill>
                <a:latin typeface="Consolas"/>
                <a:ea typeface="Consolas"/>
                <a:cs typeface="Consolas"/>
                <a:sym typeface="Consolas"/>
              </a:rPr>
              <a:t>generateAssertion</a:t>
            </a:r>
            <a:r>
              <a:rPr sz="3000">
                <a:solidFill>
                  <a:srgbClr val="ABB2C0"/>
                </a:solidFill>
                <a:latin typeface="Consolas"/>
                <a:ea typeface="Consolas"/>
                <a:cs typeface="Consolas"/>
                <a:sym typeface="Consolas"/>
              </a:rPr>
              <a:t>(fingerprint) </a:t>
            </a:r>
            <a:r>
              <a:rPr sz="3000">
                <a:solidFill>
                  <a:srgbClr val="51B6C3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sz="3000">
                <a:solidFill>
                  <a:srgbClr val="ABB2C0"/>
                </a:solidFill>
                <a:latin typeface="Consolas"/>
                <a:ea typeface="Consolas"/>
                <a:cs typeface="Consolas"/>
                <a:sym typeface="Consolas"/>
              </a:rPr>
              <a:t> identityAssertion</a:t>
            </a:r>
            <a:endParaRPr sz="3000">
              <a:solidFill>
                <a:srgbClr val="ABB2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000">
              <a:solidFill>
                <a:srgbClr val="ABB2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EAAD5"/>
                </a:solidFill>
                <a:latin typeface="Consolas"/>
                <a:ea typeface="Consolas"/>
                <a:cs typeface="Consolas"/>
                <a:sym typeface="Consolas"/>
              </a:rPr>
              <a:t>validateAssertion</a:t>
            </a:r>
            <a:r>
              <a:rPr sz="3000">
                <a:solidFill>
                  <a:srgbClr val="ABB2C0"/>
                </a:solidFill>
                <a:latin typeface="Consolas"/>
                <a:ea typeface="Consolas"/>
                <a:cs typeface="Consolas"/>
                <a:sym typeface="Consolas"/>
              </a:rPr>
              <a:t>(identityAssertion) </a:t>
            </a:r>
            <a:r>
              <a:rPr sz="3000">
                <a:solidFill>
                  <a:srgbClr val="51B6C3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sz="3000">
                <a:solidFill>
                  <a:srgbClr val="ABB2C0"/>
                </a:solidFill>
                <a:latin typeface="Consolas"/>
                <a:ea typeface="Consolas"/>
                <a:cs typeface="Consolas"/>
                <a:sym typeface="Consolas"/>
              </a:rPr>
              <a:t> identity, fingerprint</a:t>
            </a:r>
          </a:p>
        </p:txBody>
      </p:sp>
      <p:grpSp>
        <p:nvGrpSpPr>
          <p:cNvPr id="795" name="Group 795"/>
          <p:cNvGrpSpPr/>
          <p:nvPr/>
        </p:nvGrpSpPr>
        <p:grpSpPr>
          <a:xfrm>
            <a:off x="2577000" y="4381548"/>
            <a:ext cx="6498578" cy="5854803"/>
            <a:chOff x="596106" y="0"/>
            <a:chExt cx="6498576" cy="5854802"/>
          </a:xfrm>
        </p:grpSpPr>
        <p:pic>
          <p:nvPicPr>
            <p:cNvPr id="788" name="pasted-image.pdf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596106" y="637952"/>
              <a:ext cx="6498578" cy="5216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5" name="Shape 805"/>
            <p:cNvSpPr/>
            <p:nvPr/>
          </p:nvSpPr>
          <p:spPr>
            <a:xfrm>
              <a:off x="2457310" y="1844849"/>
              <a:ext cx="9088" cy="923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63500" cap="flat">
              <a:solidFill>
                <a:srgbClr val="5C5C5C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806" name="Shape 806"/>
            <p:cNvSpPr/>
            <p:nvPr/>
          </p:nvSpPr>
          <p:spPr>
            <a:xfrm>
              <a:off x="2457310" y="3724449"/>
              <a:ext cx="9088" cy="923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63500" cap="flat">
              <a:solidFill>
                <a:srgbClr val="5C5C5C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791" name="Shape 791"/>
            <p:cNvSpPr/>
            <p:nvPr/>
          </p:nvSpPr>
          <p:spPr>
            <a:xfrm>
              <a:off x="6032587" y="0"/>
              <a:ext cx="621666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CS</a:t>
              </a:r>
            </a:p>
          </p:txBody>
        </p:sp>
        <p:sp>
          <p:nvSpPr>
            <p:cNvPr id="792" name="Shape 792"/>
            <p:cNvSpPr/>
            <p:nvPr/>
          </p:nvSpPr>
          <p:spPr>
            <a:xfrm>
              <a:off x="6032587" y="3896001"/>
              <a:ext cx="71751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IdP</a:t>
              </a:r>
            </a:p>
          </p:txBody>
        </p:sp>
        <p:sp>
          <p:nvSpPr>
            <p:cNvPr id="793" name="Shape 793"/>
            <p:cNvSpPr/>
            <p:nvPr/>
          </p:nvSpPr>
          <p:spPr>
            <a:xfrm>
              <a:off x="2733429" y="3896001"/>
              <a:ext cx="1754149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API Calls</a:t>
              </a:r>
            </a:p>
          </p:txBody>
        </p:sp>
        <p:sp>
          <p:nvSpPr>
            <p:cNvPr id="794" name="Shape 794"/>
            <p:cNvSpPr/>
            <p:nvPr/>
          </p:nvSpPr>
          <p:spPr>
            <a:xfrm>
              <a:off x="2733429" y="2016401"/>
              <a:ext cx="1754149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API Calls</a:t>
              </a:r>
            </a:p>
          </p:txBody>
        </p:sp>
      </p:grpSp>
      <p:sp>
        <p:nvSpPr>
          <p:cNvPr id="796" name="Shape 796"/>
          <p:cNvSpPr/>
          <p:nvPr/>
        </p:nvSpPr>
        <p:spPr>
          <a:xfrm>
            <a:off x="11100563" y="4873259"/>
            <a:ext cx="10878801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The IdP Proxy serves as an </a:t>
            </a:r>
            <a:r>
              <a:rPr b="1" sz="4800">
                <a:solidFill>
                  <a:srgbClr val="6D6F6B"/>
                </a:solidFill>
              </a:rPr>
              <a:t>authentication protocol abstraction layer</a:t>
            </a:r>
          </a:p>
        </p:txBody>
      </p:sp>
      <p:sp>
        <p:nvSpPr>
          <p:cNvPr id="797" name="Shape 797"/>
          <p:cNvSpPr/>
          <p:nvPr/>
        </p:nvSpPr>
        <p:spPr>
          <a:xfrm>
            <a:off x="1980893" y="4679408"/>
            <a:ext cx="4927700" cy="5897107"/>
          </a:xfrm>
          <a:prstGeom prst="roundRect">
            <a:avLst>
              <a:gd name="adj" fmla="val 14896"/>
            </a:avLst>
          </a:prstGeom>
          <a:ln w="63500">
            <a:solidFill>
              <a:srgbClr val="575956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07" name="Shape 807"/>
          <p:cNvSpPr/>
          <p:nvPr/>
        </p:nvSpPr>
        <p:spPr>
          <a:xfrm>
            <a:off x="6393520" y="5750694"/>
            <a:ext cx="1214695" cy="9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63500">
            <a:solidFill>
              <a:srgbClr val="5C5C5C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808" name="Shape 808"/>
          <p:cNvSpPr/>
          <p:nvPr/>
        </p:nvSpPr>
        <p:spPr>
          <a:xfrm>
            <a:off x="6344110" y="9574417"/>
            <a:ext cx="1264106" cy="21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63500">
            <a:solidFill>
              <a:srgbClr val="5C5C5C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800" name="Shape 800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01" name="Shape 801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02" name="Shape 802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03" name="Shape 803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04" name="Shape 804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Implementing the Missing Part</a:t>
            </a:r>
          </a:p>
        </p:txBody>
      </p:sp>
      <p:sp>
        <p:nvSpPr>
          <p:cNvPr id="811" name="Shape 811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812" name="Shape 812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Local Authentication Scenario</a:t>
            </a:r>
          </a:p>
        </p:txBody>
      </p:sp>
      <p:sp>
        <p:nvSpPr>
          <p:cNvPr id="813" name="Shape 81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grpSp>
        <p:nvGrpSpPr>
          <p:cNvPr id="825" name="Group 825"/>
          <p:cNvGrpSpPr/>
          <p:nvPr/>
        </p:nvGrpSpPr>
        <p:grpSpPr>
          <a:xfrm>
            <a:off x="2844538" y="5446834"/>
            <a:ext cx="7455832" cy="6487075"/>
            <a:chOff x="0" y="0"/>
            <a:chExt cx="7455830" cy="6487073"/>
          </a:xfrm>
        </p:grpSpPr>
        <p:pic>
          <p:nvPicPr>
            <p:cNvPr id="814" name="pasted-image.pdf"/>
            <p:cNvPicPr/>
            <p:nvPr/>
          </p:nvPicPr>
          <p:blipFill>
            <a:blip r:embed="rId2">
              <a:alphaModFix amt="49986"/>
              <a:extLst/>
            </a:blip>
            <a:stretch>
              <a:fillRect/>
            </a:stretch>
          </p:blipFill>
          <p:spPr>
            <a:xfrm>
              <a:off x="519906" y="745003"/>
              <a:ext cx="6498578" cy="52168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15" name="Shape 815"/>
            <p:cNvSpPr/>
            <p:nvPr/>
          </p:nvSpPr>
          <p:spPr>
            <a:xfrm>
              <a:off x="0" y="391274"/>
              <a:ext cx="4927700" cy="5897107"/>
            </a:xfrm>
            <a:prstGeom prst="roundRect">
              <a:avLst>
                <a:gd name="adj" fmla="val 14896"/>
              </a:avLst>
            </a:prstGeom>
            <a:noFill/>
            <a:ln w="63500" cap="flat">
              <a:solidFill>
                <a:srgbClr val="575956">
                  <a:alpha val="49986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57311" y="1975008"/>
              <a:ext cx="9087" cy="923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63500" cap="flat">
              <a:solidFill>
                <a:srgbClr val="5C5C5C">
                  <a:alpha val="49986"/>
                </a:srgbClr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57311" y="3854608"/>
              <a:ext cx="9087" cy="923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63500" cap="flat">
              <a:solidFill>
                <a:srgbClr val="5C5C5C">
                  <a:alpha val="49986"/>
                </a:srgbClr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848" name="Shape 848"/>
            <p:cNvSpPr/>
            <p:nvPr/>
          </p:nvSpPr>
          <p:spPr>
            <a:xfrm>
              <a:off x="4372245" y="1480681"/>
              <a:ext cx="1255077" cy="16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63500" cap="flat">
              <a:solidFill>
                <a:srgbClr val="5C5C5C">
                  <a:alpha val="49986"/>
                </a:srgbClr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819" name="Shape 819"/>
            <p:cNvSpPr/>
            <p:nvPr/>
          </p:nvSpPr>
          <p:spPr>
            <a:xfrm>
              <a:off x="5326856" y="4010301"/>
              <a:ext cx="2128975" cy="247677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849" name="Shape 849"/>
            <p:cNvSpPr/>
            <p:nvPr/>
          </p:nvSpPr>
          <p:spPr>
            <a:xfrm>
              <a:off x="4371340" y="2145030"/>
              <a:ext cx="1963420" cy="3187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63500" cap="flat">
              <a:solidFill>
                <a:srgbClr val="5C5C5C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821" name="Shape 821"/>
            <p:cNvSpPr/>
            <p:nvPr/>
          </p:nvSpPr>
          <p:spPr>
            <a:xfrm>
              <a:off x="5691970" y="0"/>
              <a:ext cx="1398747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CS/IdP</a:t>
              </a:r>
            </a:p>
          </p:txBody>
        </p:sp>
        <p:sp>
          <p:nvSpPr>
            <p:cNvPr id="822" name="Shape 822"/>
            <p:cNvSpPr/>
            <p:nvPr/>
          </p:nvSpPr>
          <p:spPr>
            <a:xfrm>
              <a:off x="2733429" y="3997601"/>
              <a:ext cx="1754149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API Calls</a:t>
              </a:r>
            </a:p>
          </p:txBody>
        </p:sp>
        <p:sp>
          <p:nvSpPr>
            <p:cNvPr id="823" name="Shape 823"/>
            <p:cNvSpPr/>
            <p:nvPr/>
          </p:nvSpPr>
          <p:spPr>
            <a:xfrm>
              <a:off x="2733429" y="2118001"/>
              <a:ext cx="1754149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API Calls</a:t>
              </a:r>
            </a:p>
          </p:txBody>
        </p:sp>
        <p:pic>
          <p:nvPicPr>
            <p:cNvPr id="824" name="pasted-image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31036" y="4796567"/>
              <a:ext cx="3865627" cy="904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26" name="Shape 826"/>
          <p:cNvSpPr/>
          <p:nvPr/>
        </p:nvSpPr>
        <p:spPr>
          <a:xfrm>
            <a:off x="2155725" y="3015968"/>
            <a:ext cx="8833459" cy="233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Local Authentication Scenario</a:t>
            </a:r>
            <a:endParaRPr sz="4800">
              <a:solidFill>
                <a:srgbClr val="737572"/>
              </a:solidFill>
            </a:endParaRPr>
          </a:p>
          <a:p>
            <a:pPr lvl="2" marL="1243263" indent="-481263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The </a:t>
            </a:r>
            <a:r>
              <a:rPr b="1" sz="4800">
                <a:solidFill>
                  <a:srgbClr val="737572"/>
                </a:solidFill>
              </a:rPr>
              <a:t>CS plays the IdP’s role</a:t>
            </a:r>
            <a:endParaRPr sz="4800">
              <a:solidFill>
                <a:srgbClr val="737572"/>
              </a:solidFill>
            </a:endParaRPr>
          </a:p>
          <a:p>
            <a:pPr lvl="2" marL="1243263" indent="-481263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Useful in multi CS architecture</a:t>
            </a:r>
          </a:p>
        </p:txBody>
      </p:sp>
      <p:grpSp>
        <p:nvGrpSpPr>
          <p:cNvPr id="840" name="Group 840"/>
          <p:cNvGrpSpPr/>
          <p:nvPr/>
        </p:nvGrpSpPr>
        <p:grpSpPr>
          <a:xfrm>
            <a:off x="13394816" y="3268320"/>
            <a:ext cx="8833459" cy="8665589"/>
            <a:chOff x="0" y="0"/>
            <a:chExt cx="8833457" cy="8665587"/>
          </a:xfrm>
        </p:grpSpPr>
        <p:grpSp>
          <p:nvGrpSpPr>
            <p:cNvPr id="838" name="Group 838"/>
            <p:cNvGrpSpPr/>
            <p:nvPr/>
          </p:nvGrpSpPr>
          <p:grpSpPr>
            <a:xfrm>
              <a:off x="809606" y="2478807"/>
              <a:ext cx="7214245" cy="6186781"/>
              <a:chOff x="0" y="0"/>
              <a:chExt cx="7214243" cy="6186780"/>
            </a:xfrm>
          </p:grpSpPr>
          <p:pic>
            <p:nvPicPr>
              <p:cNvPr id="827" name="pasted-image.pdf"/>
              <p:cNvPicPr/>
              <p:nvPr/>
            </p:nvPicPr>
            <p:blipFill>
              <a:blip r:embed="rId2">
                <a:alphaModFix amt="49986"/>
                <a:extLst/>
              </a:blip>
              <a:stretch>
                <a:fillRect/>
              </a:stretch>
            </p:blipFill>
            <p:spPr>
              <a:xfrm>
                <a:off x="519906" y="643403"/>
                <a:ext cx="6498578" cy="52168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28" name="Shape 828"/>
              <p:cNvSpPr/>
              <p:nvPr/>
            </p:nvSpPr>
            <p:spPr>
              <a:xfrm>
                <a:off x="0" y="289674"/>
                <a:ext cx="4927700" cy="5897107"/>
              </a:xfrm>
              <a:prstGeom prst="roundRect">
                <a:avLst>
                  <a:gd name="adj" fmla="val 14896"/>
                </a:avLst>
              </a:prstGeom>
              <a:noFill/>
              <a:ln w="63500" cap="flat">
                <a:solidFill>
                  <a:srgbClr val="575956">
                    <a:alpha val="49986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850" name="Shape 850"/>
              <p:cNvSpPr/>
              <p:nvPr/>
            </p:nvSpPr>
            <p:spPr>
              <a:xfrm>
                <a:off x="2457311" y="1873408"/>
                <a:ext cx="9087" cy="9238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7200" y="7200"/>
                      <a:pt x="14400" y="14400"/>
                      <a:pt x="21600" y="21600"/>
                    </a:cubicBezTo>
                  </a:path>
                </a:pathLst>
              </a:custGeom>
              <a:noFill/>
              <a:ln w="63500" cap="flat">
                <a:solidFill>
                  <a:srgbClr val="5C5C5C">
                    <a:alpha val="49986"/>
                  </a:srgbClr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/>
              <a:lstStyle/>
              <a:p>
                <a:pPr lvl="0"/>
              </a:p>
            </p:txBody>
          </p:sp>
          <p:sp>
            <p:nvSpPr>
              <p:cNvPr id="851" name="Shape 851"/>
              <p:cNvSpPr/>
              <p:nvPr/>
            </p:nvSpPr>
            <p:spPr>
              <a:xfrm>
                <a:off x="2457311" y="3753008"/>
                <a:ext cx="9087" cy="9238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7200" y="7200"/>
                      <a:pt x="14400" y="14400"/>
                      <a:pt x="21600" y="21600"/>
                    </a:cubicBezTo>
                  </a:path>
                </a:pathLst>
              </a:custGeom>
              <a:noFill/>
              <a:ln w="63500" cap="flat">
                <a:solidFill>
                  <a:srgbClr val="5C5C5C">
                    <a:alpha val="49986"/>
                  </a:srgbClr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/>
              <a:lstStyle/>
              <a:p>
                <a:pPr lvl="0"/>
              </a:p>
            </p:txBody>
          </p:sp>
          <p:sp>
            <p:nvSpPr>
              <p:cNvPr id="852" name="Shape 852"/>
              <p:cNvSpPr/>
              <p:nvPr/>
            </p:nvSpPr>
            <p:spPr>
              <a:xfrm>
                <a:off x="4372245" y="1379081"/>
                <a:ext cx="1255077" cy="16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7200" y="14400"/>
                      <a:pt x="14400" y="7200"/>
                      <a:pt x="21600" y="0"/>
                    </a:cubicBezTo>
                  </a:path>
                </a:pathLst>
              </a:custGeom>
              <a:noFill/>
              <a:ln w="63500" cap="flat">
                <a:solidFill>
                  <a:srgbClr val="5C5C5C">
                    <a:alpha val="49986"/>
                  </a:srgbClr>
                </a:solidFill>
                <a:prstDash val="solid"/>
                <a:miter lim="4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lvl="0"/>
              </a:p>
            </p:txBody>
          </p:sp>
          <p:sp>
            <p:nvSpPr>
              <p:cNvPr id="853" name="Shape 853"/>
              <p:cNvSpPr/>
              <p:nvPr/>
            </p:nvSpPr>
            <p:spPr>
              <a:xfrm>
                <a:off x="4372245" y="5214811"/>
                <a:ext cx="1255077" cy="16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7200" y="14400"/>
                      <a:pt x="14400" y="7200"/>
                      <a:pt x="21600" y="0"/>
                    </a:cubicBezTo>
                  </a:path>
                </a:pathLst>
              </a:custGeom>
              <a:noFill/>
              <a:ln w="63500" cap="flat">
                <a:solidFill>
                  <a:srgbClr val="5C5C5C"/>
                </a:solidFill>
                <a:prstDash val="solid"/>
                <a:miter lim="4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lvl="0"/>
              </a:p>
            </p:txBody>
          </p:sp>
          <p:sp>
            <p:nvSpPr>
              <p:cNvPr id="833" name="Shape 833"/>
              <p:cNvSpPr/>
              <p:nvPr/>
            </p:nvSpPr>
            <p:spPr>
              <a:xfrm>
                <a:off x="6032588" y="0"/>
                <a:ext cx="621666" cy="6375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3200">
                    <a:latin typeface="Roboto Bold"/>
                    <a:ea typeface="Roboto Bold"/>
                    <a:cs typeface="Roboto Bold"/>
                    <a:sym typeface="Roboto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3200">
                    <a:solidFill>
                      <a:srgbClr val="737572"/>
                    </a:solidFill>
                  </a:rPr>
                  <a:t>CS</a:t>
                </a:r>
              </a:p>
            </p:txBody>
          </p:sp>
          <p:sp>
            <p:nvSpPr>
              <p:cNvPr id="834" name="Shape 834"/>
              <p:cNvSpPr/>
              <p:nvPr/>
            </p:nvSpPr>
            <p:spPr>
              <a:xfrm>
                <a:off x="5472597" y="3896001"/>
                <a:ext cx="1741647" cy="637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3200">
                    <a:latin typeface="Roboto Bold"/>
                    <a:ea typeface="Roboto Bold"/>
                    <a:cs typeface="Roboto Bold"/>
                    <a:sym typeface="Roboto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3200">
                    <a:solidFill>
                      <a:srgbClr val="737572"/>
                    </a:solidFill>
                  </a:rPr>
                  <a:t>OIDC IdP</a:t>
                </a:r>
              </a:p>
            </p:txBody>
          </p:sp>
          <p:sp>
            <p:nvSpPr>
              <p:cNvPr id="835" name="Shape 835"/>
              <p:cNvSpPr/>
              <p:nvPr/>
            </p:nvSpPr>
            <p:spPr>
              <a:xfrm>
                <a:off x="2733429" y="3896001"/>
                <a:ext cx="1754149" cy="637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3200">
                    <a:latin typeface="Roboto Bold"/>
                    <a:ea typeface="Roboto Bold"/>
                    <a:cs typeface="Roboto Bold"/>
                    <a:sym typeface="Roboto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3200">
                    <a:solidFill>
                      <a:srgbClr val="737572"/>
                    </a:solidFill>
                  </a:rPr>
                  <a:t>API Calls</a:t>
                </a:r>
              </a:p>
            </p:txBody>
          </p:sp>
          <p:sp>
            <p:nvSpPr>
              <p:cNvPr id="836" name="Shape 836"/>
              <p:cNvSpPr/>
              <p:nvPr/>
            </p:nvSpPr>
            <p:spPr>
              <a:xfrm>
                <a:off x="2733429" y="2016401"/>
                <a:ext cx="1754149" cy="637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3200">
                    <a:latin typeface="Roboto Bold"/>
                    <a:ea typeface="Roboto Bold"/>
                    <a:cs typeface="Roboto Bold"/>
                    <a:sym typeface="Roboto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3200">
                    <a:solidFill>
                      <a:srgbClr val="737572"/>
                    </a:solidFill>
                  </a:rPr>
                  <a:t>API Calls</a:t>
                </a:r>
              </a:p>
            </p:txBody>
          </p:sp>
          <p:pic>
            <p:nvPicPr>
              <p:cNvPr id="837" name="pasted-image.pdf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31036" y="4694967"/>
                <a:ext cx="3865627" cy="90424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839" name="Shape 839"/>
            <p:cNvSpPr/>
            <p:nvPr/>
          </p:nvSpPr>
          <p:spPr>
            <a:xfrm>
              <a:off x="0" y="0"/>
              <a:ext cx="8833458" cy="159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800">
                  <a:solidFill>
                    <a:srgbClr val="737572"/>
                  </a:solidFill>
                </a:rPr>
                <a:t>OIDC Sketched in WebRTC annex</a:t>
              </a:r>
              <a:endParaRPr sz="4800">
                <a:solidFill>
                  <a:srgbClr val="737572"/>
                </a:solidFill>
              </a:endParaRPr>
            </a:p>
            <a:p>
              <a:pPr lvl="2" marL="1243263" indent="-481263">
                <a:buSzPct val="100000"/>
                <a:buChar char="•"/>
                <a:defRPr sz="1800">
                  <a:solidFill>
                    <a:srgbClr val="000000"/>
                  </a:solidFill>
                </a:defRPr>
              </a:pPr>
              <a:r>
                <a:rPr b="1" sz="4800">
                  <a:solidFill>
                    <a:srgbClr val="737572"/>
                  </a:solidFill>
                </a:rPr>
                <a:t>Require modification of OIDC</a:t>
              </a:r>
            </a:p>
          </p:txBody>
        </p:sp>
      </p:grpSp>
      <p:sp>
        <p:nvSpPr>
          <p:cNvPr id="841" name="Shape 841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42" name="Shape 842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43" name="Shape 843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44" name="Shape 844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45" name="Shape 845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40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WebConnect Web API</a:t>
            </a:r>
          </a:p>
        </p:txBody>
      </p:sp>
      <p:sp>
        <p:nvSpPr>
          <p:cNvPr id="856" name="Shape 856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857" name="Shape 8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grpSp>
        <p:nvGrpSpPr>
          <p:cNvPr id="878" name="Group 878"/>
          <p:cNvGrpSpPr/>
          <p:nvPr/>
        </p:nvGrpSpPr>
        <p:grpSpPr>
          <a:xfrm>
            <a:off x="11378671" y="2356190"/>
            <a:ext cx="11130293" cy="8666508"/>
            <a:chOff x="1016000" y="-1600199"/>
            <a:chExt cx="11130292" cy="8666507"/>
          </a:xfrm>
        </p:grpSpPr>
        <p:pic>
          <p:nvPicPr>
            <p:cNvPr id="858" name="pasted-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836156" y="-906781"/>
              <a:ext cx="1270001" cy="127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59" name="Shape 859"/>
            <p:cNvSpPr/>
            <p:nvPr/>
          </p:nvSpPr>
          <p:spPr>
            <a:xfrm>
              <a:off x="3644811" y="993640"/>
              <a:ext cx="4927700" cy="5897107"/>
            </a:xfrm>
            <a:prstGeom prst="roundRect">
              <a:avLst>
                <a:gd name="adj" fmla="val 14896"/>
              </a:avLst>
            </a:prstGeom>
            <a:noFill/>
            <a:ln w="63500" cap="flat">
              <a:solidFill>
                <a:srgbClr val="57595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890" name="Shape 890"/>
            <p:cNvSpPr/>
            <p:nvPr/>
          </p:nvSpPr>
          <p:spPr>
            <a:xfrm>
              <a:off x="6102122" y="2577374"/>
              <a:ext cx="9088" cy="923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63500" cap="flat">
              <a:solidFill>
                <a:srgbClr val="5C5C5C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891" name="Shape 891"/>
            <p:cNvSpPr/>
            <p:nvPr/>
          </p:nvSpPr>
          <p:spPr>
            <a:xfrm>
              <a:off x="4628922" y="4456974"/>
              <a:ext cx="9088" cy="923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63500" cap="flat">
              <a:solidFill>
                <a:srgbClr val="5C5C5C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892" name="Shape 892"/>
            <p:cNvSpPr/>
            <p:nvPr/>
          </p:nvSpPr>
          <p:spPr>
            <a:xfrm>
              <a:off x="7456694" y="363219"/>
              <a:ext cx="9732" cy="1305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63500" cap="flat">
              <a:solidFill>
                <a:srgbClr val="5C5C5C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893" name="Shape 893"/>
            <p:cNvSpPr/>
            <p:nvPr/>
          </p:nvSpPr>
          <p:spPr>
            <a:xfrm>
              <a:off x="8017057" y="5929984"/>
              <a:ext cx="1336176" cy="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63500" cap="flat">
              <a:solidFill>
                <a:srgbClr val="5C5C5C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864" name="Shape 864"/>
            <p:cNvSpPr/>
            <p:nvPr/>
          </p:nvSpPr>
          <p:spPr>
            <a:xfrm>
              <a:off x="7827074" y="76200"/>
              <a:ext cx="621666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CS</a:t>
              </a:r>
            </a:p>
          </p:txBody>
        </p:sp>
        <p:sp>
          <p:nvSpPr>
            <p:cNvPr id="865" name="Shape 865"/>
            <p:cNvSpPr/>
            <p:nvPr/>
          </p:nvSpPr>
          <p:spPr>
            <a:xfrm>
              <a:off x="8871351" y="6428767"/>
              <a:ext cx="71751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IdP</a:t>
              </a:r>
            </a:p>
          </p:txBody>
        </p:sp>
        <p:sp>
          <p:nvSpPr>
            <p:cNvPr id="866" name="Shape 866"/>
            <p:cNvSpPr/>
            <p:nvPr/>
          </p:nvSpPr>
          <p:spPr>
            <a:xfrm>
              <a:off x="5006641" y="4599968"/>
              <a:ext cx="3400585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WebRTC API Calls</a:t>
              </a:r>
            </a:p>
          </p:txBody>
        </p:sp>
        <p:sp>
          <p:nvSpPr>
            <p:cNvPr id="867" name="Shape 867"/>
            <p:cNvSpPr/>
            <p:nvPr/>
          </p:nvSpPr>
          <p:spPr>
            <a:xfrm>
              <a:off x="6378241" y="2720367"/>
              <a:ext cx="168826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.connect</a:t>
              </a:r>
            </a:p>
          </p:txBody>
        </p:sp>
        <p:pic>
          <p:nvPicPr>
            <p:cNvPr id="868" name="pasted-image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216801" y="1660358"/>
              <a:ext cx="3783721" cy="46688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9" name="pasted-imag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322858" y="3284376"/>
              <a:ext cx="1270001" cy="127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0" name="pasted-image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353232" y="5302495"/>
              <a:ext cx="1270001" cy="12495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94" name="Shape 894"/>
            <p:cNvSpPr/>
            <p:nvPr/>
          </p:nvSpPr>
          <p:spPr>
            <a:xfrm>
              <a:off x="2567458" y="3752493"/>
              <a:ext cx="1653783" cy="10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63500" cap="flat">
              <a:solidFill>
                <a:srgbClr val="5C5C5C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895" name="Shape 895"/>
            <p:cNvSpPr/>
            <p:nvPr/>
          </p:nvSpPr>
          <p:spPr>
            <a:xfrm>
              <a:off x="2634431" y="4183698"/>
              <a:ext cx="1586810" cy="10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63500" cap="flat">
              <a:solidFill>
                <a:srgbClr val="5C5C5C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873" name="Shape 873"/>
            <p:cNvSpPr/>
            <p:nvPr/>
          </p:nvSpPr>
          <p:spPr>
            <a:xfrm>
              <a:off x="1016000" y="2697550"/>
              <a:ext cx="1006833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Alice</a:t>
              </a:r>
            </a:p>
          </p:txBody>
        </p:sp>
        <p:sp>
          <p:nvSpPr>
            <p:cNvPr id="896" name="Shape 896"/>
            <p:cNvSpPr/>
            <p:nvPr/>
          </p:nvSpPr>
          <p:spPr>
            <a:xfrm>
              <a:off x="7999730" y="3994150"/>
              <a:ext cx="1987550" cy="130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noFill/>
            <a:ln w="63500" cap="flat">
              <a:solidFill>
                <a:srgbClr val="5C5C5C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875" name="Shape 875"/>
            <p:cNvSpPr/>
            <p:nvPr/>
          </p:nvSpPr>
          <p:spPr>
            <a:xfrm>
              <a:off x="9174956" y="3307193"/>
              <a:ext cx="1626553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.register</a:t>
              </a:r>
            </a:p>
          </p:txBody>
        </p:sp>
        <p:sp>
          <p:nvSpPr>
            <p:cNvPr id="897" name="Shape 897"/>
            <p:cNvSpPr/>
            <p:nvPr/>
          </p:nvSpPr>
          <p:spPr>
            <a:xfrm>
              <a:off x="8105140" y="-271781"/>
              <a:ext cx="3606800" cy="6198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4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noFill/>
            <a:ln w="38100" cap="flat">
              <a:solidFill>
                <a:srgbClr val="5C5C5C"/>
              </a:solidFill>
              <a:custDash>
                <a:ds d="200000" sp="200000"/>
              </a:custDash>
              <a:miter lim="4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877" name="Shape 877"/>
            <p:cNvSpPr/>
            <p:nvPr/>
          </p:nvSpPr>
          <p:spPr>
            <a:xfrm>
              <a:off x="8604024" y="-1600200"/>
              <a:ext cx="3542269" cy="1183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ID Validation</a:t>
              </a:r>
              <a:endParaRPr sz="3200">
                <a:solidFill>
                  <a:srgbClr val="737572"/>
                </a:solidFill>
                <a:latin typeface="Roboto Bold"/>
                <a:ea typeface="Roboto Bold"/>
                <a:cs typeface="Roboto Bold"/>
                <a:sym typeface="Roboto Bold"/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(JSON Web Token)</a:t>
              </a:r>
            </a:p>
          </p:txBody>
        </p:sp>
      </p:grpSp>
      <p:sp>
        <p:nvSpPr>
          <p:cNvPr id="879" name="Shape 879"/>
          <p:cNvSpPr/>
          <p:nvPr/>
        </p:nvSpPr>
        <p:spPr>
          <a:xfrm>
            <a:off x="2182160" y="2970618"/>
            <a:ext cx="10359490" cy="233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737572"/>
                </a:solidFill>
              </a:rPr>
              <a:t>WebConnect</a:t>
            </a:r>
            <a:r>
              <a:rPr sz="4800">
                <a:solidFill>
                  <a:srgbClr val="737572"/>
                </a:solidFill>
              </a:rPr>
              <a:t> provides an API and a graphical user interface, on top of the WebRTC Identity Architecture</a:t>
            </a:r>
          </a:p>
        </p:txBody>
      </p:sp>
      <p:grpSp>
        <p:nvGrpSpPr>
          <p:cNvPr id="883" name="Group 883"/>
          <p:cNvGrpSpPr/>
          <p:nvPr/>
        </p:nvGrpSpPr>
        <p:grpSpPr>
          <a:xfrm>
            <a:off x="2127124" y="5894423"/>
            <a:ext cx="8632527" cy="6102808"/>
            <a:chOff x="0" y="0"/>
            <a:chExt cx="8632526" cy="6102806"/>
          </a:xfrm>
        </p:grpSpPr>
        <p:sp>
          <p:nvSpPr>
            <p:cNvPr id="880" name="Shape 880"/>
            <p:cNvSpPr/>
            <p:nvPr/>
          </p:nvSpPr>
          <p:spPr>
            <a:xfrm>
              <a:off x="0" y="2174506"/>
              <a:ext cx="8632527" cy="3928301"/>
            </a:xfrm>
            <a:prstGeom prst="rect">
              <a:avLst/>
            </a:prstGeom>
            <a:solidFill>
              <a:srgbClr val="282C3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881" name="Shape 881"/>
            <p:cNvSpPr/>
            <p:nvPr/>
          </p:nvSpPr>
          <p:spPr>
            <a:xfrm>
              <a:off x="265351" y="2569742"/>
              <a:ext cx="8101825" cy="3137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defTabSz="457200">
                <a:lnSpc>
                  <a:spcPts val="5100"/>
                </a:lnSpc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C775D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sz="3000">
                  <a:solidFill>
                    <a:srgbClr val="ABB2C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sz="3000">
                  <a:solidFill>
                    <a:srgbClr val="5EAAD5"/>
                  </a:solidFill>
                  <a:latin typeface="Consolas"/>
                  <a:ea typeface="Consolas"/>
                  <a:cs typeface="Consolas"/>
                  <a:sym typeface="Consolas"/>
                </a:rPr>
                <a:t>register</a:t>
              </a:r>
              <a:r>
                <a:rPr sz="3000">
                  <a:solidFill>
                    <a:srgbClr val="ABB2C0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sz="3000">
                  <a:solidFill>
                    <a:srgbClr val="E6C176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sz="3000">
                  <a:solidFill>
                    <a:srgbClr val="ABB2C0"/>
                  </a:solidFill>
                  <a:latin typeface="Consolas"/>
                  <a:ea typeface="Consolas"/>
                  <a:cs typeface="Consolas"/>
                  <a:sym typeface="Consolas"/>
                </a:rPr>
                <a:t> iss,</a:t>
              </a:r>
              <a:endParaRPr sz="3000">
                <a:solidFill>
                  <a:srgbClr val="ABB2C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lvl="8" indent="1828800" defTabSz="457200">
                <a:lnSpc>
                  <a:spcPts val="5100"/>
                </a:lnSpc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E6C176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sz="3000">
                  <a:solidFill>
                    <a:srgbClr val="ABB2C0"/>
                  </a:solidFill>
                  <a:latin typeface="Consolas"/>
                  <a:ea typeface="Consolas"/>
                  <a:cs typeface="Consolas"/>
                  <a:sym typeface="Consolas"/>
                </a:rPr>
                <a:t> proxy,</a:t>
              </a:r>
              <a:endParaRPr sz="3000">
                <a:solidFill>
                  <a:srgbClr val="ABB2C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lvl="8" indent="1828800" defTabSz="457200">
                <a:lnSpc>
                  <a:spcPts val="5100"/>
                </a:lnSpc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E6C176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sz="3000">
                  <a:solidFill>
                    <a:srgbClr val="ABB2C0"/>
                  </a:solidFill>
                  <a:latin typeface="Consolas"/>
                  <a:ea typeface="Consolas"/>
                  <a:cs typeface="Consolas"/>
                  <a:sym typeface="Consolas"/>
                </a:rPr>
                <a:t> sub,</a:t>
              </a:r>
              <a:endParaRPr sz="3000">
                <a:solidFill>
                  <a:srgbClr val="ABB2C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lvl="8" indent="1828800" defTabSz="457200">
                <a:lnSpc>
                  <a:spcPts val="5100"/>
                </a:lnSpc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E6C176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sz="3000">
                  <a:solidFill>
                    <a:srgbClr val="ABB2C0"/>
                  </a:solidFill>
                  <a:latin typeface="Consolas"/>
                  <a:ea typeface="Consolas"/>
                  <a:cs typeface="Consolas"/>
                  <a:sym typeface="Consolas"/>
                </a:rPr>
                <a:t> name,</a:t>
              </a:r>
              <a:endParaRPr sz="3000">
                <a:solidFill>
                  <a:srgbClr val="ABB2C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lvl="8" indent="1828800" defTabSz="457200">
                <a:lnSpc>
                  <a:spcPts val="5100"/>
                </a:lnSpc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E6C176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sz="3000">
                  <a:solidFill>
                    <a:srgbClr val="ABB2C0"/>
                  </a:solidFill>
                  <a:latin typeface="Consolas"/>
                  <a:ea typeface="Consolas"/>
                  <a:cs typeface="Consolas"/>
                  <a:sym typeface="Consolas"/>
                </a:rPr>
                <a:t> picture);</a:t>
              </a:r>
              <a:endParaRPr sz="3000">
                <a:solidFill>
                  <a:srgbClr val="ABB2C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 defTabSz="457200">
                <a:lnSpc>
                  <a:spcPts val="5100"/>
                </a:lnSpc>
                <a:defRPr sz="1800">
                  <a:solidFill>
                    <a:srgbClr val="000000"/>
                  </a:solidFill>
                </a:defRPr>
              </a:pPr>
              <a:endParaRPr sz="3000">
                <a:solidFill>
                  <a:srgbClr val="ABB2C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 defTabSz="457200">
                <a:lnSpc>
                  <a:spcPts val="5100"/>
                </a:lnSpc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E6C176"/>
                  </a:solidFill>
                  <a:latin typeface="Consolas"/>
                  <a:ea typeface="Consolas"/>
                  <a:cs typeface="Consolas"/>
                  <a:sym typeface="Consolas"/>
                </a:rPr>
                <a:t>Promise</a:t>
              </a:r>
              <a:r>
                <a:rPr sz="3000">
                  <a:solidFill>
                    <a:srgbClr val="51B6C3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sz="3000">
                  <a:solidFill>
                    <a:srgbClr val="FBA321"/>
                  </a:solidFill>
                  <a:latin typeface="Consolas"/>
                  <a:ea typeface="Consolas"/>
                  <a:cs typeface="Consolas"/>
                  <a:sym typeface="Consolas"/>
                </a:rPr>
                <a:t>JWT</a:t>
              </a:r>
              <a:r>
                <a:rPr sz="3000">
                  <a:solidFill>
                    <a:srgbClr val="51B6C3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sz="3000">
                  <a:solidFill>
                    <a:srgbClr val="ABB2C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sz="3000">
                  <a:solidFill>
                    <a:srgbClr val="5EAAD5"/>
                  </a:solidFill>
                  <a:latin typeface="Consolas"/>
                  <a:ea typeface="Consolas"/>
                  <a:cs typeface="Consolas"/>
                  <a:sym typeface="Consolas"/>
                </a:rPr>
                <a:t>connect</a:t>
              </a:r>
              <a:r>
                <a:rPr sz="3000">
                  <a:solidFill>
                    <a:srgbClr val="ABB2C0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sz="3000">
                  <a:solidFill>
                    <a:srgbClr val="E6C176"/>
                  </a:solidFill>
                  <a:latin typeface="Consolas"/>
                  <a:ea typeface="Consolas"/>
                  <a:cs typeface="Consolas"/>
                  <a:sym typeface="Consolas"/>
                </a:rPr>
                <a:t>Object</a:t>
              </a:r>
              <a:r>
                <a:rPr sz="3000">
                  <a:solidFill>
                    <a:srgbClr val="ABB2C0"/>
                  </a:solidFill>
                  <a:latin typeface="Consolas"/>
                  <a:ea typeface="Consolas"/>
                  <a:cs typeface="Consolas"/>
                  <a:sym typeface="Consolas"/>
                </a:rPr>
                <a:t> request);</a:t>
              </a:r>
            </a:p>
          </p:txBody>
        </p:sp>
        <p:sp>
          <p:nvSpPr>
            <p:cNvPr id="882" name="Shape 882"/>
            <p:cNvSpPr/>
            <p:nvPr/>
          </p:nvSpPr>
          <p:spPr>
            <a:xfrm>
              <a:off x="70167" y="0"/>
              <a:ext cx="8492193" cy="159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800">
                  <a:solidFill>
                    <a:srgbClr val="737572"/>
                  </a:solidFill>
                </a:rPr>
                <a:t>A web browser extension simulate the following web API:</a:t>
              </a:r>
            </a:p>
          </p:txBody>
        </p:sp>
      </p:grpSp>
      <p:sp>
        <p:nvSpPr>
          <p:cNvPr id="884" name="Shape 884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Leveraging WebRTC Identity Architecture for User-to-Server Authentication</a:t>
            </a:r>
          </a:p>
        </p:txBody>
      </p:sp>
      <p:sp>
        <p:nvSpPr>
          <p:cNvPr id="885" name="Shape 885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86" name="Shape 886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87" name="Shape 887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88" name="Shape 888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89" name="Shape 889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78" grpId="1"/>
      <p:bldP build="whole" bldLvl="1" animBg="1" rev="0" advAuto="0" spid="883" grpId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WebConnect: a Browser-based Identity Metasystem</a:t>
            </a:r>
          </a:p>
        </p:txBody>
      </p:sp>
      <p:sp>
        <p:nvSpPr>
          <p:cNvPr id="900" name="Shape 900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901" name="Shape 901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The User Experience</a:t>
            </a:r>
          </a:p>
        </p:txBody>
      </p:sp>
      <p:sp>
        <p:nvSpPr>
          <p:cNvPr id="902" name="Shape 90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903" name="Shape 903"/>
          <p:cNvSpPr/>
          <p:nvPr/>
        </p:nvSpPr>
        <p:spPr>
          <a:xfrm>
            <a:off x="79794" y="11545589"/>
            <a:ext cx="23868812" cy="2195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904" name="Capture d’écran 2018-05-23 à 23.48.2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8600" y="3024088"/>
            <a:ext cx="21386800" cy="10718801"/>
          </a:xfrm>
          <a:prstGeom prst="rect">
            <a:avLst/>
          </a:prstGeom>
          <a:ln w="12700">
            <a:miter lim="400000"/>
          </a:ln>
        </p:spPr>
      </p:pic>
      <p:sp>
        <p:nvSpPr>
          <p:cNvPr id="905" name="Shape 905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06" name="Shape 906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07" name="Shape 907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08" name="Shape 908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09" name="Shape 909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WebConnect Developer Usability</a:t>
            </a:r>
          </a:p>
        </p:txBody>
      </p:sp>
      <p:sp>
        <p:nvSpPr>
          <p:cNvPr id="912" name="Shape 912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913" name="Shape 913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Evaluation</a:t>
            </a:r>
          </a:p>
        </p:txBody>
      </p:sp>
      <p:sp>
        <p:nvSpPr>
          <p:cNvPr id="914" name="Shape 91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915" name="Shape 915"/>
          <p:cNvSpPr/>
          <p:nvPr/>
        </p:nvSpPr>
        <p:spPr>
          <a:xfrm>
            <a:off x="2132486" y="10460224"/>
            <a:ext cx="20119028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737572"/>
                </a:solidFill>
              </a:rPr>
              <a:t>WebConnect integration</a:t>
            </a:r>
            <a:r>
              <a:rPr sz="4800">
                <a:solidFill>
                  <a:srgbClr val="737572"/>
                </a:solidFill>
              </a:rPr>
              <a:t> to an existing website is simple: </a:t>
            </a:r>
            <a:r>
              <a:rPr b="1" sz="4800">
                <a:solidFill>
                  <a:srgbClr val="737572"/>
                </a:solidFill>
              </a:rPr>
              <a:t>under 200 lines of code</a:t>
            </a:r>
            <a:r>
              <a:rPr sz="4800">
                <a:solidFill>
                  <a:srgbClr val="737572"/>
                </a:solidFill>
              </a:rPr>
              <a:t> using a library such as Passport</a:t>
            </a:r>
          </a:p>
        </p:txBody>
      </p:sp>
      <p:pic>
        <p:nvPicPr>
          <p:cNvPr id="916" name="Capture d’écran 2018-05-23 à 23.59.0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0000" y="3927709"/>
            <a:ext cx="11166781" cy="5860581"/>
          </a:xfrm>
          <a:prstGeom prst="rect">
            <a:avLst/>
          </a:prstGeom>
          <a:ln w="12700">
            <a:miter lim="400000"/>
          </a:ln>
        </p:spPr>
      </p:pic>
      <p:sp>
        <p:nvSpPr>
          <p:cNvPr id="917" name="Shape 917"/>
          <p:cNvSpPr/>
          <p:nvPr/>
        </p:nvSpPr>
        <p:spPr>
          <a:xfrm>
            <a:off x="11201400" y="6730049"/>
            <a:ext cx="1512888" cy="1270001"/>
          </a:xfrm>
          <a:prstGeom prst="roundRect">
            <a:avLst>
              <a:gd name="adj" fmla="val 15000"/>
            </a:avLst>
          </a:prstGeom>
          <a:solidFill>
            <a:srgbClr val="20A463">
              <a:alpha val="5022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18" name="Shape 918"/>
          <p:cNvSpPr/>
          <p:nvPr/>
        </p:nvSpPr>
        <p:spPr>
          <a:xfrm>
            <a:off x="11201400" y="5307649"/>
            <a:ext cx="1512888" cy="675307"/>
          </a:xfrm>
          <a:prstGeom prst="roundRect">
            <a:avLst>
              <a:gd name="adj" fmla="val 28209"/>
            </a:avLst>
          </a:prstGeom>
          <a:solidFill>
            <a:srgbClr val="DC4F43">
              <a:alpha val="5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19" name="Shape 919"/>
          <p:cNvSpPr/>
          <p:nvPr/>
        </p:nvSpPr>
        <p:spPr>
          <a:xfrm>
            <a:off x="11201400" y="6018849"/>
            <a:ext cx="1512888" cy="675307"/>
          </a:xfrm>
          <a:prstGeom prst="roundRect">
            <a:avLst>
              <a:gd name="adj" fmla="val 28209"/>
            </a:avLst>
          </a:prstGeom>
          <a:solidFill>
            <a:srgbClr val="FBA321">
              <a:alpha val="5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grpSp>
        <p:nvGrpSpPr>
          <p:cNvPr id="935" name="Group 935"/>
          <p:cNvGrpSpPr/>
          <p:nvPr/>
        </p:nvGrpSpPr>
        <p:grpSpPr>
          <a:xfrm>
            <a:off x="15302882" y="2369958"/>
            <a:ext cx="7376250" cy="7973089"/>
            <a:chOff x="3644811" y="-906780"/>
            <a:chExt cx="7376248" cy="7973087"/>
          </a:xfrm>
        </p:grpSpPr>
        <p:pic>
          <p:nvPicPr>
            <p:cNvPr id="920" name="pasted-image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836156" y="-906781"/>
              <a:ext cx="1270001" cy="127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21" name="Shape 921"/>
            <p:cNvSpPr/>
            <p:nvPr/>
          </p:nvSpPr>
          <p:spPr>
            <a:xfrm>
              <a:off x="3644811" y="993640"/>
              <a:ext cx="4927700" cy="5897107"/>
            </a:xfrm>
            <a:prstGeom prst="roundRect">
              <a:avLst>
                <a:gd name="adj" fmla="val 14896"/>
              </a:avLst>
            </a:prstGeom>
            <a:noFill/>
            <a:ln w="63500" cap="flat">
              <a:solidFill>
                <a:srgbClr val="57595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942" name="Shape 942"/>
            <p:cNvSpPr/>
            <p:nvPr/>
          </p:nvSpPr>
          <p:spPr>
            <a:xfrm>
              <a:off x="6102122" y="2577374"/>
              <a:ext cx="9088" cy="923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63500" cap="flat">
              <a:solidFill>
                <a:srgbClr val="5C5C5C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943" name="Shape 943"/>
            <p:cNvSpPr/>
            <p:nvPr/>
          </p:nvSpPr>
          <p:spPr>
            <a:xfrm>
              <a:off x="4628922" y="4456974"/>
              <a:ext cx="9088" cy="923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63500" cap="flat">
              <a:solidFill>
                <a:srgbClr val="5C5C5C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944" name="Shape 944"/>
            <p:cNvSpPr/>
            <p:nvPr/>
          </p:nvSpPr>
          <p:spPr>
            <a:xfrm>
              <a:off x="7456694" y="363219"/>
              <a:ext cx="9732" cy="1305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63500" cap="flat">
              <a:solidFill>
                <a:srgbClr val="5C5C5C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945" name="Shape 945"/>
            <p:cNvSpPr/>
            <p:nvPr/>
          </p:nvSpPr>
          <p:spPr>
            <a:xfrm>
              <a:off x="8017057" y="5929984"/>
              <a:ext cx="1336176" cy="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63500" cap="flat">
              <a:solidFill>
                <a:srgbClr val="5C5C5C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926" name="Shape 926"/>
            <p:cNvSpPr/>
            <p:nvPr/>
          </p:nvSpPr>
          <p:spPr>
            <a:xfrm>
              <a:off x="7827074" y="76200"/>
              <a:ext cx="621666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CS</a:t>
              </a:r>
            </a:p>
          </p:txBody>
        </p:sp>
        <p:sp>
          <p:nvSpPr>
            <p:cNvPr id="927" name="Shape 927"/>
            <p:cNvSpPr/>
            <p:nvPr/>
          </p:nvSpPr>
          <p:spPr>
            <a:xfrm>
              <a:off x="8871351" y="6428767"/>
              <a:ext cx="71751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IdP</a:t>
              </a:r>
            </a:p>
          </p:txBody>
        </p:sp>
        <p:sp>
          <p:nvSpPr>
            <p:cNvPr id="928" name="Shape 928"/>
            <p:cNvSpPr/>
            <p:nvPr/>
          </p:nvSpPr>
          <p:spPr>
            <a:xfrm>
              <a:off x="5006641" y="4599968"/>
              <a:ext cx="3400585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WebRTC API Calls</a:t>
              </a:r>
            </a:p>
          </p:txBody>
        </p:sp>
        <p:sp>
          <p:nvSpPr>
            <p:cNvPr id="929" name="Shape 929"/>
            <p:cNvSpPr/>
            <p:nvPr/>
          </p:nvSpPr>
          <p:spPr>
            <a:xfrm>
              <a:off x="6378241" y="2720367"/>
              <a:ext cx="168826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.connect</a:t>
              </a:r>
            </a:p>
          </p:txBody>
        </p:sp>
        <p:pic>
          <p:nvPicPr>
            <p:cNvPr id="930" name="pasted-imag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216801" y="1660358"/>
              <a:ext cx="3783721" cy="46688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1" name="pasted-image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353232" y="5302495"/>
              <a:ext cx="1270001" cy="12495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46" name="Shape 946"/>
            <p:cNvSpPr/>
            <p:nvPr/>
          </p:nvSpPr>
          <p:spPr>
            <a:xfrm>
              <a:off x="7999730" y="3994150"/>
              <a:ext cx="1987550" cy="130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noFill/>
            <a:ln w="63500" cap="flat">
              <a:solidFill>
                <a:srgbClr val="5C5C5C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933" name="Shape 933"/>
            <p:cNvSpPr/>
            <p:nvPr/>
          </p:nvSpPr>
          <p:spPr>
            <a:xfrm>
              <a:off x="9174956" y="3307193"/>
              <a:ext cx="1626553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.register</a:t>
              </a:r>
            </a:p>
          </p:txBody>
        </p:sp>
        <p:sp>
          <p:nvSpPr>
            <p:cNvPr id="947" name="Shape 947"/>
            <p:cNvSpPr/>
            <p:nvPr/>
          </p:nvSpPr>
          <p:spPr>
            <a:xfrm>
              <a:off x="8105140" y="-271781"/>
              <a:ext cx="2915921" cy="6198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646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noFill/>
            <a:ln w="38100" cap="flat">
              <a:solidFill>
                <a:srgbClr val="5C5C5C"/>
              </a:solidFill>
              <a:custDash>
                <a:ds d="200000" sp="200000"/>
              </a:custDash>
              <a:miter lim="4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</p:grpSp>
      <p:sp>
        <p:nvSpPr>
          <p:cNvPr id="936" name="Shape 936"/>
          <p:cNvSpPr/>
          <p:nvPr/>
        </p:nvSpPr>
        <p:spPr>
          <a:xfrm>
            <a:off x="2132486" y="2741183"/>
            <a:ext cx="20119028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Implementation work is a constraint for web developers</a:t>
            </a:r>
          </a:p>
        </p:txBody>
      </p:sp>
      <p:sp>
        <p:nvSpPr>
          <p:cNvPr id="937" name="Shape 937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38" name="Shape 938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39" name="Shape 939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40" name="Shape 940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41" name="Shape 941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15" grpId="4"/>
      <p:bldP build="whole" bldLvl="1" animBg="1" rev="0" advAuto="0" spid="918" grpId="1"/>
      <p:bldP build="whole" bldLvl="1" animBg="1" rev="0" advAuto="0" spid="919" grpId="2"/>
      <p:bldP build="whole" bldLvl="1" animBg="1" rev="0" advAuto="0" spid="917" grpId="3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/>
          <p:nvPr/>
        </p:nvSpPr>
        <p:spPr>
          <a:xfrm>
            <a:off x="2108518" y="6064250"/>
            <a:ext cx="18355925" cy="159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For instance, a user could choose an IdP implementing </a:t>
            </a:r>
            <a:r>
              <a:rPr b="1" sz="4800">
                <a:solidFill>
                  <a:srgbClr val="FFFFFF"/>
                </a:solidFill>
              </a:rPr>
              <a:t>privacy preserving solutions</a:t>
            </a:r>
            <a:r>
              <a:rPr sz="4800">
                <a:solidFill>
                  <a:srgbClr val="FFFFFF"/>
                </a:solidFill>
              </a:rPr>
              <a:t>, </a:t>
            </a:r>
            <a:r>
              <a:rPr b="1" sz="4800">
                <a:solidFill>
                  <a:srgbClr val="FFFFFF"/>
                </a:solidFill>
              </a:rPr>
              <a:t>privacy preserving policies</a:t>
            </a:r>
            <a:r>
              <a:rPr sz="4800">
                <a:solidFill>
                  <a:srgbClr val="737572"/>
                </a:solidFill>
              </a:rPr>
              <a:t>, or </a:t>
            </a:r>
            <a:r>
              <a:rPr b="1" sz="4800">
                <a:solidFill>
                  <a:srgbClr val="737572"/>
                </a:solidFill>
              </a:rPr>
              <a:t>self-host its own IdP</a:t>
            </a:r>
          </a:p>
        </p:txBody>
      </p:sp>
      <p:sp>
        <p:nvSpPr>
          <p:cNvPr id="950" name="Shape 950"/>
          <p:cNvSpPr/>
          <p:nvPr/>
        </p:nvSpPr>
        <p:spPr>
          <a:xfrm>
            <a:off x="2108518" y="6064250"/>
            <a:ext cx="18355925" cy="159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For instance, a user could choose an IdP implementing </a:t>
            </a:r>
            <a:r>
              <a:rPr b="1" sz="4800">
                <a:solidFill>
                  <a:srgbClr val="FFFFFF"/>
                </a:solidFill>
              </a:rPr>
              <a:t>privacy preserving solutions</a:t>
            </a:r>
            <a:r>
              <a:rPr sz="4800">
                <a:solidFill>
                  <a:srgbClr val="737572"/>
                </a:solidFill>
              </a:rPr>
              <a:t>, </a:t>
            </a:r>
            <a:r>
              <a:rPr b="1" sz="4800">
                <a:solidFill>
                  <a:srgbClr val="737572"/>
                </a:solidFill>
              </a:rPr>
              <a:t>privacy preserving policies</a:t>
            </a:r>
          </a:p>
        </p:txBody>
      </p:sp>
      <p:sp>
        <p:nvSpPr>
          <p:cNvPr id="951" name="Shape 951"/>
          <p:cNvSpPr/>
          <p:nvPr/>
        </p:nvSpPr>
        <p:spPr>
          <a:xfrm>
            <a:off x="2108518" y="6064250"/>
            <a:ext cx="18355925" cy="159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For instance, a user could choose an IdP implementing</a:t>
            </a:r>
            <a:r>
              <a:rPr sz="4800">
                <a:solidFill>
                  <a:srgbClr val="737572"/>
                </a:solidFill>
              </a:rPr>
              <a:t> </a:t>
            </a:r>
            <a:r>
              <a:rPr b="1" sz="4800">
                <a:solidFill>
                  <a:srgbClr val="737572"/>
                </a:solidFill>
              </a:rPr>
              <a:t>privacy preserving solutions</a:t>
            </a:r>
          </a:p>
        </p:txBody>
      </p:sp>
      <p:sp>
        <p:nvSpPr>
          <p:cNvPr id="952" name="Shape 952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WebConnect Privacy</a:t>
            </a:r>
          </a:p>
        </p:txBody>
      </p:sp>
      <p:sp>
        <p:nvSpPr>
          <p:cNvPr id="953" name="Shape 953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954" name="Shape 954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Evaluation</a:t>
            </a:r>
          </a:p>
        </p:txBody>
      </p:sp>
      <p:sp>
        <p:nvSpPr>
          <p:cNvPr id="955" name="Shape 95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956" name="Shape 956"/>
          <p:cNvSpPr/>
          <p:nvPr/>
        </p:nvSpPr>
        <p:spPr>
          <a:xfrm>
            <a:off x="2132486" y="3770629"/>
            <a:ext cx="20119028" cy="308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This solution allows users to select </a:t>
            </a:r>
            <a:r>
              <a:rPr b="1" sz="4800">
                <a:solidFill>
                  <a:srgbClr val="737572"/>
                </a:solidFill>
              </a:rPr>
              <a:t>any</a:t>
            </a:r>
            <a:r>
              <a:rPr sz="4800">
                <a:solidFill>
                  <a:srgbClr val="737572"/>
                </a:solidFill>
              </a:rPr>
              <a:t> compatible and </a:t>
            </a:r>
            <a:r>
              <a:rPr b="1" sz="4800">
                <a:solidFill>
                  <a:srgbClr val="737572"/>
                </a:solidFill>
              </a:rPr>
              <a:t>trusted IdP to authenticate</a:t>
            </a:r>
            <a:r>
              <a:rPr sz="4800">
                <a:solidFill>
                  <a:srgbClr val="737572"/>
                </a:solidFill>
              </a:rPr>
              <a:t> on a website offering WebConnect</a:t>
            </a:r>
            <a:endParaRPr sz="48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For instance, a user could choose an IdP implementing</a:t>
            </a:r>
          </a:p>
        </p:txBody>
      </p:sp>
      <p:grpSp>
        <p:nvGrpSpPr>
          <p:cNvPr id="959" name="Group 959"/>
          <p:cNvGrpSpPr/>
          <p:nvPr/>
        </p:nvGrpSpPr>
        <p:grpSpPr>
          <a:xfrm>
            <a:off x="5695392" y="8826274"/>
            <a:ext cx="5848684" cy="1761202"/>
            <a:chOff x="0" y="0"/>
            <a:chExt cx="5848682" cy="1761201"/>
          </a:xfrm>
        </p:grpSpPr>
        <p:pic>
          <p:nvPicPr>
            <p:cNvPr id="957" name="Capture d’écran 2018-05-27 à 22.06.49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82741" y="542001"/>
              <a:ext cx="5283201" cy="1219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58" name="Shape 958"/>
            <p:cNvSpPr/>
            <p:nvPr/>
          </p:nvSpPr>
          <p:spPr>
            <a:xfrm>
              <a:off x="0" y="0"/>
              <a:ext cx="5848683" cy="675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737572"/>
                  </a:solidFill>
                </a:rPr>
                <a:t>Privacy by Design Foundation</a:t>
              </a:r>
            </a:p>
          </p:txBody>
        </p:sp>
      </p:grpSp>
      <p:grpSp>
        <p:nvGrpSpPr>
          <p:cNvPr id="962" name="Group 962"/>
          <p:cNvGrpSpPr/>
          <p:nvPr/>
        </p:nvGrpSpPr>
        <p:grpSpPr>
          <a:xfrm>
            <a:off x="12550768" y="8826274"/>
            <a:ext cx="2895601" cy="1761202"/>
            <a:chOff x="0" y="0"/>
            <a:chExt cx="2895600" cy="1761201"/>
          </a:xfrm>
        </p:grpSpPr>
        <p:pic>
          <p:nvPicPr>
            <p:cNvPr id="960" name="Capture d’écran 2018-05-27 à 21.56.51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618201"/>
              <a:ext cx="2895600" cy="1143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61" name="Shape 961"/>
            <p:cNvSpPr/>
            <p:nvPr/>
          </p:nvSpPr>
          <p:spPr>
            <a:xfrm>
              <a:off x="321190" y="0"/>
              <a:ext cx="2253220" cy="675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737572"/>
                  </a:solidFill>
                </a:rPr>
                <a:t>Cozy Cloud</a:t>
              </a:r>
            </a:p>
          </p:txBody>
        </p:sp>
      </p:grpSp>
      <p:grpSp>
        <p:nvGrpSpPr>
          <p:cNvPr id="965" name="Group 965"/>
          <p:cNvGrpSpPr/>
          <p:nvPr/>
        </p:nvGrpSpPr>
        <p:grpSpPr>
          <a:xfrm>
            <a:off x="16453062" y="8826274"/>
            <a:ext cx="2235546" cy="1730231"/>
            <a:chOff x="0" y="0"/>
            <a:chExt cx="2235544" cy="1730230"/>
          </a:xfrm>
        </p:grpSpPr>
        <p:pic>
          <p:nvPicPr>
            <p:cNvPr id="963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38357" y="825990"/>
              <a:ext cx="1358831" cy="904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64" name="Shape 964"/>
            <p:cNvSpPr/>
            <p:nvPr/>
          </p:nvSpPr>
          <p:spPr>
            <a:xfrm>
              <a:off x="0" y="0"/>
              <a:ext cx="2235545" cy="675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737572"/>
                  </a:solidFill>
                </a:rPr>
                <a:t>WebID-TLS</a:t>
              </a:r>
            </a:p>
          </p:txBody>
        </p:sp>
      </p:grpSp>
      <p:sp>
        <p:nvSpPr>
          <p:cNvPr id="966" name="Shape 966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67" name="Shape 967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68" name="Shape 968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69" name="Shape 969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70" name="Shape 970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49" grpId="5"/>
      <p:bldP build="whole" bldLvl="1" animBg="1" rev="0" advAuto="0" spid="965" grpId="6"/>
      <p:bldP build="whole" bldLvl="1" animBg="1" rev="0" advAuto="0" spid="951" grpId="1"/>
      <p:bldP build="whole" bldLvl="1" animBg="1" rev="0" advAuto="0" spid="950" grpId="3"/>
      <p:bldP build="whole" bldLvl="1" animBg="1" rev="0" advAuto="0" spid="962" grpId="4"/>
      <p:bldP build="whole" bldLvl="1" animBg="1" rev="0" advAuto="0" spid="959" grpId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WebConnect Security</a:t>
            </a:r>
          </a:p>
        </p:txBody>
      </p:sp>
      <p:sp>
        <p:nvSpPr>
          <p:cNvPr id="973" name="Shape 973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974" name="Shape 974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Evaluation</a:t>
            </a:r>
          </a:p>
        </p:txBody>
      </p:sp>
      <p:sp>
        <p:nvSpPr>
          <p:cNvPr id="975" name="Shape 97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976" name="Shape 976"/>
          <p:cNvSpPr/>
          <p:nvPr/>
        </p:nvSpPr>
        <p:spPr>
          <a:xfrm>
            <a:off x="2132486" y="4183473"/>
            <a:ext cx="20119028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WebConnect do not follow OIDC standard </a:t>
            </a:r>
            <a:endParaRPr sz="4800">
              <a:solidFill>
                <a:srgbClr val="737572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737572"/>
                </a:solidFill>
              </a:rPr>
              <a:t>Website can authenticate the IdP without prior registration</a:t>
            </a:r>
          </a:p>
        </p:txBody>
      </p:sp>
      <p:sp>
        <p:nvSpPr>
          <p:cNvPr id="977" name="Shape 977"/>
          <p:cNvSpPr/>
          <p:nvPr/>
        </p:nvSpPr>
        <p:spPr>
          <a:xfrm>
            <a:off x="2132486" y="6469675"/>
            <a:ext cx="20119028" cy="233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737572"/>
                </a:solidFill>
              </a:rPr>
              <a:t>The IdP</a:t>
            </a:r>
            <a:r>
              <a:rPr sz="4800">
                <a:solidFill>
                  <a:srgbClr val="737572"/>
                </a:solidFill>
              </a:rPr>
              <a:t> </a:t>
            </a:r>
            <a:r>
              <a:rPr b="1" sz="4800">
                <a:solidFill>
                  <a:srgbClr val="737572"/>
                </a:solidFill>
              </a:rPr>
              <a:t>cannot authenticate the website</a:t>
            </a:r>
            <a:r>
              <a:rPr sz="4800">
                <a:solidFill>
                  <a:srgbClr val="737572"/>
                </a:solidFill>
              </a:rPr>
              <a:t> and cannot control authorization delegation</a:t>
            </a:r>
            <a:endParaRPr sz="4800">
              <a:solidFill>
                <a:srgbClr val="737572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Same limit as for WebRTC Identity Architecture</a:t>
            </a:r>
          </a:p>
        </p:txBody>
      </p:sp>
      <p:sp>
        <p:nvSpPr>
          <p:cNvPr id="978" name="Shape 978"/>
          <p:cNvSpPr/>
          <p:nvPr/>
        </p:nvSpPr>
        <p:spPr>
          <a:xfrm>
            <a:off x="2132486" y="9505176"/>
            <a:ext cx="20119028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1EA185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1EA185"/>
                </a:solidFill>
              </a:rPr>
              <a:t>Security relies on secure implementation and control of the API by the browser</a:t>
            </a:r>
          </a:p>
        </p:txBody>
      </p:sp>
      <p:sp>
        <p:nvSpPr>
          <p:cNvPr id="979" name="Shape 979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80" name="Shape 980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81" name="Shape 981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82" name="Shape 982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83" name="Shape 983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Controlling WebRTC Identity Parameters</a:t>
            </a:r>
          </a:p>
        </p:txBody>
      </p:sp>
      <p:sp>
        <p:nvSpPr>
          <p:cNvPr id="986" name="Shape 986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987" name="Shape 987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Contribution 2</a:t>
            </a:r>
          </a:p>
        </p:txBody>
      </p:sp>
      <p:sp>
        <p:nvSpPr>
          <p:cNvPr id="988" name="Shape 98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989" name="Shape 989"/>
          <p:cNvSpPr/>
          <p:nvPr/>
        </p:nvSpPr>
        <p:spPr>
          <a:xfrm>
            <a:off x="388127" y="1068478"/>
            <a:ext cx="1270001" cy="1204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8" h="17053" fill="norm" stroke="1" extrusionOk="0">
                <a:moveTo>
                  <a:pt x="20740" y="3005"/>
                </a:moveTo>
                <a:cubicBezTo>
                  <a:pt x="7216" y="7674"/>
                  <a:pt x="12712" y="-4547"/>
                  <a:pt x="2103" y="1949"/>
                </a:cubicBezTo>
                <a:cubicBezTo>
                  <a:pt x="0" y="2680"/>
                  <a:pt x="0" y="2680"/>
                  <a:pt x="0" y="2680"/>
                </a:cubicBezTo>
                <a:cubicBezTo>
                  <a:pt x="4205" y="17053"/>
                  <a:pt x="4205" y="17053"/>
                  <a:pt x="4205" y="17053"/>
                </a:cubicBezTo>
                <a:cubicBezTo>
                  <a:pt x="6738" y="17053"/>
                  <a:pt x="6738" y="17053"/>
                  <a:pt x="6738" y="17053"/>
                </a:cubicBezTo>
                <a:cubicBezTo>
                  <a:pt x="4635" y="9867"/>
                  <a:pt x="4635" y="9867"/>
                  <a:pt x="4635" y="9867"/>
                </a:cubicBezTo>
                <a:cubicBezTo>
                  <a:pt x="14002" y="3370"/>
                  <a:pt x="10179" y="17053"/>
                  <a:pt x="21170" y="3370"/>
                </a:cubicBezTo>
                <a:cubicBezTo>
                  <a:pt x="21600" y="3370"/>
                  <a:pt x="21170" y="3005"/>
                  <a:pt x="20740" y="3005"/>
                </a:cubicBezTo>
              </a:path>
            </a:pathLst>
          </a:custGeom>
          <a:solidFill>
            <a:srgbClr val="DC4F4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90" name="Shape 990"/>
          <p:cNvSpPr/>
          <p:nvPr/>
        </p:nvSpPr>
        <p:spPr>
          <a:xfrm>
            <a:off x="1804858" y="3321185"/>
            <a:ext cx="20774285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57200" indent="-457200" defTabSz="457200">
              <a:lnSpc>
                <a:spcPts val="7200"/>
              </a:lnSpc>
              <a:spcBef>
                <a:spcPts val="1300"/>
              </a:spcBef>
              <a:tabLst>
                <a:tab pos="139700" algn="l"/>
                <a:tab pos="457200" algn="l"/>
              </a:tabLst>
              <a:defRPr>
                <a:solidFill>
                  <a:srgbClr val="6D6F6B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D6F6B"/>
                </a:solidFill>
              </a:rPr>
              <a:t>RQ2: Can we act on a WebRTC session to raise the trust and security level? </a:t>
            </a:r>
          </a:p>
        </p:txBody>
      </p:sp>
      <p:sp>
        <p:nvSpPr>
          <p:cNvPr id="991" name="Shape 991"/>
          <p:cNvSpPr/>
          <p:nvPr/>
        </p:nvSpPr>
        <p:spPr>
          <a:xfrm>
            <a:off x="1779458" y="7342653"/>
            <a:ext cx="18648522" cy="169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57200" indent="-457200" defTabSz="457200">
              <a:lnSpc>
                <a:spcPts val="7200"/>
              </a:lnSpc>
              <a:spcBef>
                <a:spcPts val="1300"/>
              </a:spcBef>
              <a:tabLst>
                <a:tab pos="139700" algn="l"/>
                <a:tab pos="457200" algn="l"/>
              </a:tabLst>
              <a:defRPr>
                <a:solidFill>
                  <a:srgbClr val="6D6F6B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D6F6B"/>
                </a:solidFill>
              </a:rPr>
              <a:t>RQ3: Can we let users chose actors they trust to participate in the communication setup?</a:t>
            </a:r>
          </a:p>
        </p:txBody>
      </p:sp>
      <p:grpSp>
        <p:nvGrpSpPr>
          <p:cNvPr id="994" name="Group 994"/>
          <p:cNvGrpSpPr/>
          <p:nvPr/>
        </p:nvGrpSpPr>
        <p:grpSpPr>
          <a:xfrm>
            <a:off x="2674262" y="4546219"/>
            <a:ext cx="18021062" cy="2014975"/>
            <a:chOff x="0" y="0"/>
            <a:chExt cx="18021061" cy="2014974"/>
          </a:xfrm>
        </p:grpSpPr>
        <p:sp>
          <p:nvSpPr>
            <p:cNvPr id="992" name="Shape 992"/>
            <p:cNvSpPr/>
            <p:nvPr/>
          </p:nvSpPr>
          <p:spPr>
            <a:xfrm>
              <a:off x="0" y="0"/>
              <a:ext cx="18021062" cy="840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445469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800">
                  <a:solidFill>
                    <a:srgbClr val="445469"/>
                  </a:solidFill>
                </a:rPr>
                <a:t>SDP attribute extension to negotiate identity parameters</a:t>
              </a:r>
            </a:p>
          </p:txBody>
        </p:sp>
        <p:sp>
          <p:nvSpPr>
            <p:cNvPr id="993" name="Shape 993"/>
            <p:cNvSpPr/>
            <p:nvPr/>
          </p:nvSpPr>
          <p:spPr>
            <a:xfrm>
              <a:off x="0" y="1174234"/>
              <a:ext cx="18021062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445469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800">
                  <a:solidFill>
                    <a:srgbClr val="445469"/>
                  </a:solidFill>
                </a:rPr>
                <a:t>The WebRTC API does not handle authentication assurance level</a:t>
              </a:r>
            </a:p>
          </p:txBody>
        </p:sp>
      </p:grpSp>
      <p:grpSp>
        <p:nvGrpSpPr>
          <p:cNvPr id="997" name="Group 997"/>
          <p:cNvGrpSpPr/>
          <p:nvPr/>
        </p:nvGrpSpPr>
        <p:grpSpPr>
          <a:xfrm>
            <a:off x="2674262" y="9591770"/>
            <a:ext cx="19386412" cy="2014975"/>
            <a:chOff x="0" y="0"/>
            <a:chExt cx="19386410" cy="2014974"/>
          </a:xfrm>
        </p:grpSpPr>
        <p:sp>
          <p:nvSpPr>
            <p:cNvPr id="995" name="Shape 995"/>
            <p:cNvSpPr/>
            <p:nvPr/>
          </p:nvSpPr>
          <p:spPr>
            <a:xfrm>
              <a:off x="0" y="0"/>
              <a:ext cx="19386411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b="1">
                  <a:solidFill>
                    <a:srgbClr val="445469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4800">
                  <a:solidFill>
                    <a:srgbClr val="445469"/>
                  </a:solidFill>
                </a:rPr>
                <a:t>The IdP Proxy provides discovery and authentication protocol abstraction</a:t>
              </a:r>
            </a:p>
          </p:txBody>
        </p:sp>
        <p:sp>
          <p:nvSpPr>
            <p:cNvPr id="996" name="Shape 996"/>
            <p:cNvSpPr/>
            <p:nvPr/>
          </p:nvSpPr>
          <p:spPr>
            <a:xfrm>
              <a:off x="0" y="1174234"/>
              <a:ext cx="18021062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b="1">
                  <a:solidFill>
                    <a:srgbClr val="445469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4800">
                  <a:solidFill>
                    <a:srgbClr val="445469"/>
                  </a:solidFill>
                </a:rPr>
                <a:t>We use the IdP Proxy in a user-server authentication</a:t>
              </a:r>
            </a:p>
          </p:txBody>
        </p:sp>
      </p:grpSp>
      <p:sp>
        <p:nvSpPr>
          <p:cNvPr id="998" name="Shape 998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99" name="Shape 999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00" name="Shape 1000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01" name="Shape 1001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02" name="Shape 1002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94" grpId="1"/>
      <p:bldP build="whole" bldLvl="1" animBg="1" rev="0" advAuto="0" spid="997" grpId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Shape 1004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Modelling Trust and Security of a WebRTC Session</a:t>
            </a:r>
          </a:p>
        </p:txBody>
      </p:sp>
      <p:sp>
        <p:nvSpPr>
          <p:cNvPr id="1005" name="Shape 1005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1006" name="Shape 1006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Contribution 3</a:t>
            </a:r>
          </a:p>
        </p:txBody>
      </p:sp>
      <p:sp>
        <p:nvSpPr>
          <p:cNvPr id="1007" name="Shape 100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1008" name="Shape 1008"/>
          <p:cNvSpPr/>
          <p:nvPr/>
        </p:nvSpPr>
        <p:spPr>
          <a:xfrm>
            <a:off x="13048617" y="10252991"/>
            <a:ext cx="27177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Contribution 3</a:t>
            </a:r>
          </a:p>
        </p:txBody>
      </p:sp>
      <p:pic>
        <p:nvPicPr>
          <p:cNvPr id="100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33360" y="7151558"/>
            <a:ext cx="6807201" cy="3964098"/>
          </a:xfrm>
          <a:prstGeom prst="rect">
            <a:avLst/>
          </a:prstGeom>
          <a:ln w="12700">
            <a:miter lim="400000"/>
          </a:ln>
        </p:spPr>
      </p:pic>
      <p:sp>
        <p:nvSpPr>
          <p:cNvPr id="1010" name="Shape 1010"/>
          <p:cNvSpPr/>
          <p:nvPr/>
        </p:nvSpPr>
        <p:spPr>
          <a:xfrm>
            <a:off x="457563" y="1048604"/>
            <a:ext cx="1200565" cy="1239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8" h="17053" fill="norm" stroke="1" extrusionOk="0">
                <a:moveTo>
                  <a:pt x="20740" y="3005"/>
                </a:moveTo>
                <a:cubicBezTo>
                  <a:pt x="7216" y="7674"/>
                  <a:pt x="12712" y="-4547"/>
                  <a:pt x="2103" y="1949"/>
                </a:cubicBezTo>
                <a:cubicBezTo>
                  <a:pt x="0" y="2680"/>
                  <a:pt x="0" y="2680"/>
                  <a:pt x="0" y="2680"/>
                </a:cubicBezTo>
                <a:cubicBezTo>
                  <a:pt x="4205" y="17053"/>
                  <a:pt x="4205" y="17053"/>
                  <a:pt x="4205" y="17053"/>
                </a:cubicBezTo>
                <a:cubicBezTo>
                  <a:pt x="6738" y="17053"/>
                  <a:pt x="6738" y="17053"/>
                  <a:pt x="6738" y="17053"/>
                </a:cubicBezTo>
                <a:cubicBezTo>
                  <a:pt x="4635" y="9867"/>
                  <a:pt x="4635" y="9867"/>
                  <a:pt x="4635" y="9867"/>
                </a:cubicBezTo>
                <a:cubicBezTo>
                  <a:pt x="14002" y="3370"/>
                  <a:pt x="10179" y="17053"/>
                  <a:pt x="21170" y="3370"/>
                </a:cubicBezTo>
                <a:cubicBezTo>
                  <a:pt x="21600" y="3370"/>
                  <a:pt x="21170" y="3005"/>
                  <a:pt x="20740" y="3005"/>
                </a:cubicBezTo>
              </a:path>
            </a:pathLst>
          </a:custGeom>
          <a:solidFill>
            <a:srgbClr val="FBA3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11" name="Shape 1011"/>
          <p:cNvSpPr/>
          <p:nvPr/>
        </p:nvSpPr>
        <p:spPr>
          <a:xfrm>
            <a:off x="16578081" y="6439035"/>
            <a:ext cx="27177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rgbClr val="B6B7B5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6B7B5"/>
                </a:solidFill>
              </a:rPr>
              <a:t>Contribution 1</a:t>
            </a:r>
          </a:p>
        </p:txBody>
      </p:sp>
      <p:sp>
        <p:nvSpPr>
          <p:cNvPr id="1012" name="Shape 1012"/>
          <p:cNvSpPr/>
          <p:nvPr/>
        </p:nvSpPr>
        <p:spPr>
          <a:xfrm>
            <a:off x="20855671" y="9697801"/>
            <a:ext cx="27177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rgbClr val="B6B7B5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6B7B5"/>
                </a:solidFill>
              </a:rPr>
              <a:t>Contribution 2</a:t>
            </a:r>
          </a:p>
        </p:txBody>
      </p:sp>
      <p:sp>
        <p:nvSpPr>
          <p:cNvPr id="1013" name="Shape 1013"/>
          <p:cNvSpPr/>
          <p:nvPr/>
        </p:nvSpPr>
        <p:spPr>
          <a:xfrm>
            <a:off x="1766411" y="3390055"/>
            <a:ext cx="21003578" cy="169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457200" indent="-457200" defTabSz="457200">
              <a:lnSpc>
                <a:spcPts val="7200"/>
              </a:lnSpc>
              <a:spcBef>
                <a:spcPts val="1300"/>
              </a:spcBef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rPr>
              <a:t>RQ1: What are the risks</a:t>
            </a:r>
            <a:r>
              <a:rPr sz="4800">
                <a:solidFill>
                  <a:srgbClr val="445469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 for the user of a WebRTC session and </a:t>
            </a:r>
            <a:r>
              <a:rPr sz="48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rPr>
              <a:t>which abstractions can we use to show these risks to the user? </a:t>
            </a:r>
          </a:p>
        </p:txBody>
      </p:sp>
      <p:sp>
        <p:nvSpPr>
          <p:cNvPr id="1014" name="Shape 1014"/>
          <p:cNvSpPr/>
          <p:nvPr/>
        </p:nvSpPr>
        <p:spPr>
          <a:xfrm>
            <a:off x="1804858" y="5810385"/>
            <a:ext cx="11089046" cy="169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457200" indent="-457200" defTabSz="457200">
              <a:lnSpc>
                <a:spcPts val="7200"/>
              </a:lnSpc>
              <a:spcBef>
                <a:spcPts val="1300"/>
              </a:spcBef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B6B7B5"/>
                </a:solidFill>
                <a:latin typeface="Roboto Bold"/>
                <a:ea typeface="Roboto Bold"/>
                <a:cs typeface="Roboto Bold"/>
                <a:sym typeface="Roboto Bold"/>
              </a:rPr>
              <a:t>RQ2: Can we act</a:t>
            </a:r>
            <a:r>
              <a:rPr sz="4800">
                <a:solidFill>
                  <a:srgbClr val="B6B7B5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 on a WebRTC session to </a:t>
            </a:r>
            <a:r>
              <a:rPr sz="4800">
                <a:solidFill>
                  <a:srgbClr val="B6B7B5"/>
                </a:solidFill>
                <a:latin typeface="Roboto Bold"/>
                <a:ea typeface="Roboto Bold"/>
                <a:cs typeface="Roboto Bold"/>
                <a:sym typeface="Roboto Bold"/>
              </a:rPr>
              <a:t>raise the trust and security level?</a:t>
            </a:r>
            <a:r>
              <a:rPr sz="4800">
                <a:solidFill>
                  <a:srgbClr val="B6B7B5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 </a:t>
            </a:r>
          </a:p>
        </p:txBody>
      </p:sp>
      <p:sp>
        <p:nvSpPr>
          <p:cNvPr id="1015" name="Shape 1015"/>
          <p:cNvSpPr/>
          <p:nvPr/>
        </p:nvSpPr>
        <p:spPr>
          <a:xfrm>
            <a:off x="1804858" y="8230714"/>
            <a:ext cx="11089045" cy="249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457200" indent="-457200" defTabSz="457200">
              <a:lnSpc>
                <a:spcPts val="7200"/>
              </a:lnSpc>
              <a:spcBef>
                <a:spcPts val="1300"/>
              </a:spcBef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B6B7B5"/>
                </a:solidFill>
                <a:latin typeface="Roboto Bold"/>
                <a:ea typeface="Roboto Bold"/>
                <a:cs typeface="Roboto Bold"/>
                <a:sym typeface="Roboto Bold"/>
              </a:rPr>
              <a:t>RQ3: Can</a:t>
            </a:r>
            <a:r>
              <a:rPr sz="4800">
                <a:solidFill>
                  <a:srgbClr val="B6B7B5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 we let </a:t>
            </a:r>
            <a:r>
              <a:rPr sz="4800">
                <a:solidFill>
                  <a:srgbClr val="B6B7B5"/>
                </a:solidFill>
                <a:latin typeface="Roboto Bold"/>
                <a:ea typeface="Roboto Bold"/>
                <a:cs typeface="Roboto Bold"/>
                <a:sym typeface="Roboto Bold"/>
              </a:rPr>
              <a:t>users chose actors they trust</a:t>
            </a:r>
            <a:r>
              <a:rPr sz="4800">
                <a:solidFill>
                  <a:srgbClr val="B6B7B5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 to participate in the communication setup?</a:t>
            </a:r>
          </a:p>
        </p:txBody>
      </p:sp>
      <p:sp>
        <p:nvSpPr>
          <p:cNvPr id="1016" name="Shape 1016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17" name="Shape 1017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18" name="Shape 1018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19" name="Shape 1019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20" name="Shape 1020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Shape 1022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Security on the Web vs WebRTC</a:t>
            </a:r>
          </a:p>
        </p:txBody>
      </p:sp>
      <p:sp>
        <p:nvSpPr>
          <p:cNvPr id="1023" name="Shape 1023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1024" name="Shape 1024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Advertising Security Configurations to Users</a:t>
            </a:r>
          </a:p>
        </p:txBody>
      </p:sp>
      <p:sp>
        <p:nvSpPr>
          <p:cNvPr id="1025" name="Shape 102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grpSp>
        <p:nvGrpSpPr>
          <p:cNvPr id="1039" name="Group 1039"/>
          <p:cNvGrpSpPr/>
          <p:nvPr/>
        </p:nvGrpSpPr>
        <p:grpSpPr>
          <a:xfrm>
            <a:off x="1988463" y="3293729"/>
            <a:ext cx="11047671" cy="8446246"/>
            <a:chOff x="0" y="0"/>
            <a:chExt cx="11047670" cy="8446244"/>
          </a:xfrm>
        </p:grpSpPr>
        <p:sp>
          <p:nvSpPr>
            <p:cNvPr id="1026" name="Shape 1026"/>
            <p:cNvSpPr/>
            <p:nvPr/>
          </p:nvSpPr>
          <p:spPr>
            <a:xfrm>
              <a:off x="0" y="0"/>
              <a:ext cx="11047671" cy="159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800">
                  <a:solidFill>
                    <a:srgbClr val="737572"/>
                  </a:solidFill>
                </a:rPr>
                <a:t>On the Web the security model is simple: </a:t>
              </a:r>
              <a:r>
                <a:rPr b="1" sz="4800">
                  <a:solidFill>
                    <a:srgbClr val="737572"/>
                  </a:solidFill>
                </a:rPr>
                <a:t>One domain with a single certificate chain</a:t>
              </a:r>
            </a:p>
          </p:txBody>
        </p:sp>
        <p:grpSp>
          <p:nvGrpSpPr>
            <p:cNvPr id="1035" name="Group 1035"/>
            <p:cNvGrpSpPr/>
            <p:nvPr/>
          </p:nvGrpSpPr>
          <p:grpSpPr>
            <a:xfrm>
              <a:off x="2796133" y="2362793"/>
              <a:ext cx="5455405" cy="2402953"/>
              <a:chOff x="0" y="0"/>
              <a:chExt cx="5455404" cy="2402951"/>
            </a:xfrm>
          </p:grpSpPr>
          <p:pic>
            <p:nvPicPr>
              <p:cNvPr id="1027" name="pasted-image.pdf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35881"/>
                <a:ext cx="777121" cy="7771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28" name="pasted-image.pdf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4678283" y="29511"/>
                <a:ext cx="777122" cy="7898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072" name="Shape 1072"/>
              <p:cNvSpPr/>
              <p:nvPr/>
            </p:nvSpPr>
            <p:spPr>
              <a:xfrm>
                <a:off x="1185256" y="390386"/>
                <a:ext cx="3493028" cy="306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7200" y="7200"/>
                      <a:pt x="14400" y="14400"/>
                      <a:pt x="21600" y="21600"/>
                    </a:cubicBezTo>
                  </a:path>
                </a:pathLst>
              </a:custGeom>
              <a:noFill/>
              <a:ln w="63500" cap="flat">
                <a:solidFill>
                  <a:srgbClr val="5C5C5C"/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lvl="0"/>
              </a:p>
            </p:txBody>
          </p:sp>
          <p:pic>
            <p:nvPicPr>
              <p:cNvPr id="1030" name="pasted-image.png"/>
              <p:cNvPicPr/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2557785" y="173234"/>
                <a:ext cx="764616" cy="76461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31" name="pasted-image.png"/>
              <p:cNvPicPr/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02951" y="0"/>
                <a:ext cx="798951" cy="8488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32" name="pasted-image.png"/>
              <p:cNvPicPr/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263233" y="1049234"/>
                <a:ext cx="1353719" cy="135371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073" name="Shape 1073"/>
              <p:cNvSpPr/>
              <p:nvPr/>
            </p:nvSpPr>
            <p:spPr>
              <a:xfrm>
                <a:off x="895890" y="773982"/>
                <a:ext cx="1206165" cy="7924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140" y="10393"/>
                      <a:pt x="10340" y="17593"/>
                      <a:pt x="21600" y="21600"/>
                    </a:cubicBezTo>
                  </a:path>
                </a:pathLst>
              </a:custGeom>
              <a:noFill/>
              <a:ln w="63500" cap="flat">
                <a:solidFill>
                  <a:srgbClr val="5C5C5C"/>
                </a:solidFill>
                <a:prstDash val="solid"/>
                <a:miter lim="800000"/>
                <a:headEnd type="triangle" w="med" len="med"/>
              </a:ln>
              <a:effectLst/>
            </p:spPr>
            <p:txBody>
              <a:bodyPr/>
              <a:lstStyle/>
              <a:p>
                <a:pPr lvl="0"/>
              </a:p>
            </p:txBody>
          </p:sp>
          <p:sp>
            <p:nvSpPr>
              <p:cNvPr id="1074" name="Shape 1074"/>
              <p:cNvSpPr/>
              <p:nvPr/>
            </p:nvSpPr>
            <p:spPr>
              <a:xfrm>
                <a:off x="3580593" y="819372"/>
                <a:ext cx="1422428" cy="761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11902" y="18150"/>
                      <a:pt x="19102" y="10950"/>
                      <a:pt x="21600" y="0"/>
                    </a:cubicBezTo>
                  </a:path>
                </a:pathLst>
              </a:custGeom>
              <a:noFill/>
              <a:ln w="63500" cap="flat">
                <a:solidFill>
                  <a:srgbClr val="5C5C5C"/>
                </a:solidFill>
                <a:prstDash val="solid"/>
                <a:miter lim="800000"/>
                <a:headEnd type="triangle" w="med" len="med"/>
              </a:ln>
              <a:effectLst/>
            </p:spPr>
            <p:txBody>
              <a:bodyPr/>
              <a:lstStyle/>
              <a:p>
                <a:pPr lvl="0"/>
              </a:p>
            </p:txBody>
          </p:sp>
        </p:grpSp>
        <p:grpSp>
          <p:nvGrpSpPr>
            <p:cNvPr id="1038" name="Group 1038"/>
            <p:cNvGrpSpPr/>
            <p:nvPr/>
          </p:nvGrpSpPr>
          <p:grpSpPr>
            <a:xfrm>
              <a:off x="453416" y="4540004"/>
              <a:ext cx="10140840" cy="3906241"/>
              <a:chOff x="0" y="0"/>
              <a:chExt cx="10140838" cy="3906240"/>
            </a:xfrm>
          </p:grpSpPr>
          <p:sp>
            <p:nvSpPr>
              <p:cNvPr id="1036" name="Shape 1036"/>
              <p:cNvSpPr/>
              <p:nvPr/>
            </p:nvSpPr>
            <p:spPr>
              <a:xfrm>
                <a:off x="1981200" y="4799"/>
                <a:ext cx="8159639" cy="3901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1919" tIns="121919" rIns="121919" bIns="121919" numCol="1" anchor="t">
                <a:spAutoFit/>
              </a:bodyPr>
              <a:lstStyle/>
              <a:p>
                <a:pPr lvl="0" defTabSz="457200">
                  <a:lnSpc>
                    <a:spcPts val="4300"/>
                  </a:lnSpc>
                  <a:defRPr sz="1800">
                    <a:solidFill>
                      <a:srgbClr val="000000"/>
                    </a:solidFill>
                  </a:defRPr>
                </a:pPr>
                <a:endParaRPr sz="2400">
                  <a:solidFill>
                    <a:srgbClr val="B6B7B5"/>
                  </a:solidFill>
                  <a:latin typeface="Roboto Regular"/>
                  <a:ea typeface="Roboto Regular"/>
                  <a:cs typeface="Roboto Regular"/>
                  <a:sym typeface="Roboto Regular"/>
                </a:endParaRPr>
              </a:p>
              <a:p>
                <a:pPr lvl="0" defTabSz="457200">
                  <a:lnSpc>
                    <a:spcPts val="43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5EAAD5"/>
                    </a:solidFill>
                    <a:latin typeface="Roboto Bold"/>
                    <a:ea typeface="Roboto Bold"/>
                    <a:cs typeface="Roboto Bold"/>
                    <a:sym typeface="Roboto Bold"/>
                  </a:rPr>
                  <a:t>rethink.orange-labs.fr</a:t>
                </a:r>
                <a:endParaRPr sz="2400">
                  <a:solidFill>
                    <a:srgbClr val="5EAAD5"/>
                  </a:solidFill>
                  <a:latin typeface="Roboto Bold"/>
                  <a:ea typeface="Roboto Bold"/>
                  <a:cs typeface="Roboto Bold"/>
                  <a:sym typeface="Roboto Bold"/>
                </a:endParaRPr>
              </a:p>
              <a:p>
                <a:pPr lvl="0" defTabSz="457200">
                  <a:lnSpc>
                    <a:spcPts val="4300"/>
                  </a:lnSpc>
                  <a:defRPr sz="1800">
                    <a:solidFill>
                      <a:srgbClr val="000000"/>
                    </a:solidFill>
                  </a:defRPr>
                </a:pPr>
                <a:endParaRPr sz="2400">
                  <a:solidFill>
                    <a:srgbClr val="B6B7B5"/>
                  </a:solidFill>
                  <a:latin typeface="Roboto Regular"/>
                  <a:ea typeface="Roboto Regular"/>
                  <a:cs typeface="Roboto Regular"/>
                  <a:sym typeface="Roboto Regular"/>
                </a:endParaRPr>
              </a:p>
              <a:p>
                <a:pPr lvl="0" defTabSz="457200">
                  <a:lnSpc>
                    <a:spcPts val="4300"/>
                  </a:lnSpc>
                  <a:defRPr sz="1800">
                    <a:solidFill>
                      <a:srgbClr val="000000"/>
                    </a:solidFill>
                  </a:defRPr>
                </a:pPr>
                <a:endParaRPr sz="2400">
                  <a:solidFill>
                    <a:srgbClr val="B6B7B5"/>
                  </a:solidFill>
                  <a:latin typeface="Roboto Regular"/>
                  <a:ea typeface="Roboto Regular"/>
                  <a:cs typeface="Roboto Regular"/>
                  <a:sym typeface="Roboto Regular"/>
                </a:endParaRPr>
              </a:p>
              <a:p>
                <a:pPr lvl="0" defTabSz="457200">
                  <a:lnSpc>
                    <a:spcPts val="43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97C475"/>
                    </a:solidFill>
                    <a:latin typeface="Roboto Bold"/>
                    <a:ea typeface="Roboto Bold"/>
                    <a:cs typeface="Roboto Bold"/>
                    <a:sym typeface="Roboto Bold"/>
                  </a:rPr>
                  <a:t>Let's Encrypt Authority X3</a:t>
                </a:r>
                <a:endParaRPr sz="2400">
                  <a:solidFill>
                    <a:srgbClr val="97C475"/>
                  </a:solidFill>
                  <a:latin typeface="Roboto Bold"/>
                  <a:ea typeface="Roboto Bold"/>
                  <a:cs typeface="Roboto Bold"/>
                  <a:sym typeface="Roboto Bold"/>
                </a:endParaRPr>
              </a:p>
              <a:p>
                <a:pPr lvl="0" defTabSz="457200">
                  <a:lnSpc>
                    <a:spcPts val="4300"/>
                  </a:lnSpc>
                  <a:defRPr sz="1800">
                    <a:solidFill>
                      <a:srgbClr val="000000"/>
                    </a:solidFill>
                  </a:defRPr>
                </a:pPr>
                <a:endParaRPr sz="2400">
                  <a:solidFill>
                    <a:srgbClr val="B6B7B5"/>
                  </a:solidFill>
                  <a:latin typeface="Roboto Regular"/>
                  <a:ea typeface="Roboto Regular"/>
                  <a:cs typeface="Roboto Regular"/>
                  <a:sym typeface="Roboto Regular"/>
                </a:endParaRPr>
              </a:p>
              <a:p>
                <a:pPr lvl="0" defTabSz="457200">
                  <a:lnSpc>
                    <a:spcPts val="4300"/>
                  </a:lnSpc>
                  <a:defRPr sz="1800">
                    <a:solidFill>
                      <a:srgbClr val="000000"/>
                    </a:solidFill>
                  </a:defRPr>
                </a:pPr>
                <a:endParaRPr sz="2400">
                  <a:solidFill>
                    <a:srgbClr val="B6B7B5"/>
                  </a:solidFill>
                  <a:latin typeface="Roboto Regular"/>
                  <a:ea typeface="Roboto Regular"/>
                  <a:cs typeface="Roboto Regular"/>
                  <a:sym typeface="Roboto Regular"/>
                </a:endParaRPr>
              </a:p>
              <a:p>
                <a:pPr lvl="0" defTabSz="457200">
                  <a:lnSpc>
                    <a:spcPts val="43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FBA321"/>
                    </a:solidFill>
                    <a:latin typeface="Roboto Bold"/>
                    <a:ea typeface="Roboto Bold"/>
                    <a:cs typeface="Roboto Bold"/>
                    <a:sym typeface="Roboto Bold"/>
                  </a:rPr>
                  <a:t>78:C0:58:2B:D3:5F:9F:13:3F:57:E3:BA:FA:FF:32:1D:</a:t>
                </a:r>
                <a:endParaRPr sz="2400">
                  <a:solidFill>
                    <a:srgbClr val="FBA321"/>
                  </a:solidFill>
                  <a:latin typeface="Roboto Bold"/>
                  <a:ea typeface="Roboto Bold"/>
                  <a:cs typeface="Roboto Bold"/>
                  <a:sym typeface="Roboto Bold"/>
                </a:endParaRPr>
              </a:p>
              <a:p>
                <a:pPr lvl="0" defTabSz="457200">
                  <a:lnSpc>
                    <a:spcPts val="43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FBA321"/>
                    </a:solidFill>
                    <a:latin typeface="Roboto Bold"/>
                    <a:ea typeface="Roboto Bold"/>
                    <a:cs typeface="Roboto Bold"/>
                    <a:sym typeface="Roboto Bold"/>
                  </a:rPr>
                  <a:t>F7:EA:5E:A0:95:7F:0A:6F:93:BB:BB:41:CE:39:63:ED</a:t>
                </a:r>
              </a:p>
            </p:txBody>
          </p:sp>
          <p:sp>
            <p:nvSpPr>
              <p:cNvPr id="1037" name="Shape 1037"/>
              <p:cNvSpPr/>
              <p:nvPr/>
            </p:nvSpPr>
            <p:spPr>
              <a:xfrm>
                <a:off x="0" y="0"/>
                <a:ext cx="2105780" cy="3901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1919" tIns="121919" rIns="121919" bIns="121919" numCol="1" anchor="t">
                <a:spAutoFit/>
              </a:bodyPr>
              <a:lstStyle/>
              <a:p>
                <a:pPr lvl="0" defTabSz="457200">
                  <a:lnSpc>
                    <a:spcPts val="43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6D6F6B"/>
                    </a:solidFill>
                    <a:latin typeface="Roboto Bold"/>
                    <a:ea typeface="Roboto Bold"/>
                    <a:cs typeface="Roboto Bold"/>
                    <a:sym typeface="Roboto Bold"/>
                  </a:rPr>
                  <a:t>Emited For</a:t>
                </a:r>
                <a:endParaRPr sz="2400">
                  <a:solidFill>
                    <a:srgbClr val="6D6F6B"/>
                  </a:solidFill>
                  <a:latin typeface="Roboto Bold"/>
                  <a:ea typeface="Roboto Bold"/>
                  <a:cs typeface="Roboto Bold"/>
                  <a:sym typeface="Roboto Bold"/>
                </a:endParaRPr>
              </a:p>
              <a:p>
                <a:pPr lvl="0" defTabSz="457200">
                  <a:lnSpc>
                    <a:spcPts val="43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6D6F6B"/>
                    </a:solidFill>
                    <a:latin typeface="Roboto Regular"/>
                    <a:ea typeface="Roboto Regular"/>
                    <a:cs typeface="Roboto Regular"/>
                    <a:sym typeface="Roboto Regular"/>
                  </a:rPr>
                  <a:t>CN</a:t>
                </a:r>
                <a:endParaRPr sz="2400">
                  <a:solidFill>
                    <a:srgbClr val="6D6F6B"/>
                  </a:solidFill>
                  <a:latin typeface="Roboto Regular"/>
                  <a:ea typeface="Roboto Regular"/>
                  <a:cs typeface="Roboto Regular"/>
                  <a:sym typeface="Roboto Regular"/>
                </a:endParaRPr>
              </a:p>
              <a:p>
                <a:pPr lvl="0" defTabSz="457200">
                  <a:lnSpc>
                    <a:spcPts val="4300"/>
                  </a:lnSpc>
                  <a:defRPr sz="1800">
                    <a:solidFill>
                      <a:srgbClr val="000000"/>
                    </a:solidFill>
                  </a:defRPr>
                </a:pPr>
                <a:endParaRPr sz="2400">
                  <a:solidFill>
                    <a:srgbClr val="6D6F6B"/>
                  </a:solidFill>
                  <a:latin typeface="Roboto Regular"/>
                  <a:ea typeface="Roboto Regular"/>
                  <a:cs typeface="Roboto Regular"/>
                  <a:sym typeface="Roboto Regular"/>
                </a:endParaRPr>
              </a:p>
              <a:p>
                <a:pPr lvl="0" defTabSz="457200">
                  <a:lnSpc>
                    <a:spcPts val="43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6D6F6B"/>
                    </a:solidFill>
                    <a:latin typeface="Roboto Bold"/>
                    <a:ea typeface="Roboto Bold"/>
                    <a:cs typeface="Roboto Bold"/>
                    <a:sym typeface="Roboto Bold"/>
                  </a:rPr>
                  <a:t>Emited By</a:t>
                </a:r>
                <a:endParaRPr sz="2400">
                  <a:solidFill>
                    <a:srgbClr val="6D6F6B"/>
                  </a:solidFill>
                  <a:latin typeface="Roboto Bold"/>
                  <a:ea typeface="Roboto Bold"/>
                  <a:cs typeface="Roboto Bold"/>
                  <a:sym typeface="Roboto Bold"/>
                </a:endParaRPr>
              </a:p>
              <a:p>
                <a:pPr lvl="0" defTabSz="457200">
                  <a:lnSpc>
                    <a:spcPts val="43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6D6F6B"/>
                    </a:solidFill>
                    <a:latin typeface="Roboto Regular"/>
                    <a:ea typeface="Roboto Regular"/>
                    <a:cs typeface="Roboto Regular"/>
                    <a:sym typeface="Roboto Regular"/>
                  </a:rPr>
                  <a:t>CN</a:t>
                </a:r>
                <a:endParaRPr sz="2400">
                  <a:solidFill>
                    <a:srgbClr val="6D6F6B"/>
                  </a:solidFill>
                  <a:latin typeface="Roboto Regular"/>
                  <a:ea typeface="Roboto Regular"/>
                  <a:cs typeface="Roboto Regular"/>
                  <a:sym typeface="Roboto Regular"/>
                </a:endParaRPr>
              </a:p>
              <a:p>
                <a:pPr lvl="0" defTabSz="457200">
                  <a:lnSpc>
                    <a:spcPts val="4300"/>
                  </a:lnSpc>
                  <a:defRPr sz="1800">
                    <a:solidFill>
                      <a:srgbClr val="000000"/>
                    </a:solidFill>
                  </a:defRPr>
                </a:pPr>
                <a:endParaRPr sz="2400">
                  <a:solidFill>
                    <a:srgbClr val="6D6F6B"/>
                  </a:solidFill>
                  <a:latin typeface="Roboto Regular"/>
                  <a:ea typeface="Roboto Regular"/>
                  <a:cs typeface="Roboto Regular"/>
                  <a:sym typeface="Roboto Regular"/>
                </a:endParaRPr>
              </a:p>
              <a:p>
                <a:pPr lvl="0" defTabSz="457200">
                  <a:lnSpc>
                    <a:spcPts val="43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6D6F6B"/>
                    </a:solidFill>
                    <a:latin typeface="Roboto Bold"/>
                    <a:ea typeface="Roboto Bold"/>
                    <a:cs typeface="Roboto Bold"/>
                    <a:sym typeface="Roboto Bold"/>
                  </a:rPr>
                  <a:t>Fingerprint</a:t>
                </a:r>
                <a:br>
                  <a:rPr sz="2400">
                    <a:solidFill>
                      <a:srgbClr val="6D6F6B"/>
                    </a:solidFill>
                    <a:latin typeface="Roboto Regular"/>
                    <a:ea typeface="Roboto Regular"/>
                    <a:cs typeface="Roboto Regular"/>
                    <a:sym typeface="Roboto Regular"/>
                  </a:rPr>
                </a:br>
                <a:r>
                  <a:rPr sz="2400">
                    <a:solidFill>
                      <a:srgbClr val="6D6F6B"/>
                    </a:solidFill>
                    <a:latin typeface="Roboto Regular"/>
                    <a:ea typeface="Roboto Regular"/>
                    <a:cs typeface="Roboto Regular"/>
                    <a:sym typeface="Roboto Regular"/>
                  </a:rPr>
                  <a:t>SHA-256</a:t>
                </a:r>
                <a:endParaRPr sz="2400">
                  <a:solidFill>
                    <a:srgbClr val="6D6F6B"/>
                  </a:solidFill>
                  <a:latin typeface="Roboto Regular"/>
                  <a:ea typeface="Roboto Regular"/>
                  <a:cs typeface="Roboto Regular"/>
                  <a:sym typeface="Roboto Regular"/>
                </a:endParaRPr>
              </a:p>
            </p:txBody>
          </p:sp>
        </p:grpSp>
      </p:grpSp>
      <p:sp>
        <p:nvSpPr>
          <p:cNvPr id="1040" name="Shape 1040"/>
          <p:cNvSpPr/>
          <p:nvPr/>
        </p:nvSpPr>
        <p:spPr>
          <a:xfrm>
            <a:off x="12206894" y="14689939"/>
            <a:ext cx="5455405" cy="840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A certificate contains:</a:t>
            </a:r>
          </a:p>
        </p:txBody>
      </p:sp>
      <p:grpSp>
        <p:nvGrpSpPr>
          <p:cNvPr id="1063" name="Group 1063"/>
          <p:cNvGrpSpPr/>
          <p:nvPr/>
        </p:nvGrpSpPr>
        <p:grpSpPr>
          <a:xfrm>
            <a:off x="13342263" y="3551246"/>
            <a:ext cx="8974396" cy="7931213"/>
            <a:chOff x="0" y="0"/>
            <a:chExt cx="8974395" cy="7931211"/>
          </a:xfrm>
        </p:grpSpPr>
        <p:grpSp>
          <p:nvGrpSpPr>
            <p:cNvPr id="1061" name="Group 1061"/>
            <p:cNvGrpSpPr/>
            <p:nvPr/>
          </p:nvGrpSpPr>
          <p:grpSpPr>
            <a:xfrm>
              <a:off x="722750" y="0"/>
              <a:ext cx="7528896" cy="5343294"/>
              <a:chOff x="0" y="0"/>
              <a:chExt cx="7528894" cy="5343293"/>
            </a:xfrm>
          </p:grpSpPr>
          <p:sp>
            <p:nvSpPr>
              <p:cNvPr id="1041" name="Shape 1041"/>
              <p:cNvSpPr/>
              <p:nvPr/>
            </p:nvSpPr>
            <p:spPr>
              <a:xfrm>
                <a:off x="2519702" y="1723437"/>
                <a:ext cx="2646848" cy="17293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9" h="20431" fill="norm" stroke="1" extrusionOk="0">
                    <a:moveTo>
                      <a:pt x="10176" y="90"/>
                    </a:moveTo>
                    <a:cubicBezTo>
                      <a:pt x="8271" y="-356"/>
                      <a:pt x="6440" y="921"/>
                      <a:pt x="4891" y="2608"/>
                    </a:cubicBezTo>
                    <a:cubicBezTo>
                      <a:pt x="4257" y="3298"/>
                      <a:pt x="3660" y="4057"/>
                      <a:pt x="3104" y="4878"/>
                    </a:cubicBezTo>
                    <a:cubicBezTo>
                      <a:pt x="1658" y="4798"/>
                      <a:pt x="385" y="6235"/>
                      <a:pt x="68" y="8326"/>
                    </a:cubicBezTo>
                    <a:cubicBezTo>
                      <a:pt x="-136" y="9677"/>
                      <a:pt x="127" y="11094"/>
                      <a:pt x="773" y="12105"/>
                    </a:cubicBezTo>
                    <a:cubicBezTo>
                      <a:pt x="-81" y="13796"/>
                      <a:pt x="-145" y="16027"/>
                      <a:pt x="619" y="17824"/>
                    </a:cubicBezTo>
                    <a:cubicBezTo>
                      <a:pt x="1771" y="20533"/>
                      <a:pt x="4108" y="21244"/>
                      <a:pt x="5850" y="19422"/>
                    </a:cubicBezTo>
                    <a:cubicBezTo>
                      <a:pt x="7628" y="20342"/>
                      <a:pt x="9532" y="20613"/>
                      <a:pt x="11398" y="20210"/>
                    </a:cubicBezTo>
                    <a:cubicBezTo>
                      <a:pt x="13100" y="19842"/>
                      <a:pt x="14726" y="18917"/>
                      <a:pt x="16155" y="17518"/>
                    </a:cubicBezTo>
                    <a:cubicBezTo>
                      <a:pt x="17950" y="18489"/>
                      <a:pt x="19951" y="17283"/>
                      <a:pt x="20760" y="14737"/>
                    </a:cubicBezTo>
                    <a:cubicBezTo>
                      <a:pt x="21455" y="12552"/>
                      <a:pt x="21057" y="9960"/>
                      <a:pt x="19794" y="8424"/>
                    </a:cubicBezTo>
                    <a:cubicBezTo>
                      <a:pt x="19545" y="6516"/>
                      <a:pt x="18790" y="4805"/>
                      <a:pt x="17678" y="3691"/>
                    </a:cubicBezTo>
                    <a:cubicBezTo>
                      <a:pt x="16356" y="2367"/>
                      <a:pt x="14687" y="2032"/>
                      <a:pt x="13173" y="2788"/>
                    </a:cubicBezTo>
                    <a:cubicBezTo>
                      <a:pt x="12457" y="1342"/>
                      <a:pt x="11379" y="371"/>
                      <a:pt x="10176" y="90"/>
                    </a:cubicBezTo>
                    <a:close/>
                  </a:path>
                </a:pathLst>
              </a:custGeom>
              <a:solidFill>
                <a:srgbClr val="8FD0C2"/>
              </a:solidFill>
              <a:ln w="76200" cap="flat">
                <a:solidFill>
                  <a:srgbClr val="1EA185"/>
                </a:solidFill>
                <a:prstDash val="solid"/>
                <a:bevel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pic>
            <p:nvPicPr>
              <p:cNvPr id="1042" name="pasted-image.pdf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3356375"/>
                <a:ext cx="790164" cy="7901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3" name="pasted-image.pdf"/>
              <p:cNvPicPr/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6738731" y="3334994"/>
                <a:ext cx="790164" cy="77762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4" name="pasted-image.pdf"/>
              <p:cNvPicPr/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3460915" y="1574332"/>
                <a:ext cx="790164" cy="77742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5" name="pasted-image.pdf"/>
              <p:cNvPicPr/>
              <p:nvPr/>
            </p:nvPicPr>
            <p:blipFill>
              <a:blip r:embed="rId9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1996351" y="4565875"/>
                <a:ext cx="790164" cy="777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6" name="pasted-image.pdf"/>
              <p:cNvPicPr/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3460915" y="0"/>
                <a:ext cx="790164" cy="79016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7" name="pasted-image.pdf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2204849" y="2499971"/>
                <a:ext cx="790164" cy="80311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8" name="pasted-image.pdf"/>
              <p:cNvPicPr/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4656823" y="2506448"/>
                <a:ext cx="790164" cy="79016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075" name="Shape 1075"/>
              <p:cNvSpPr/>
              <p:nvPr/>
            </p:nvSpPr>
            <p:spPr>
              <a:xfrm>
                <a:off x="790163" y="3053826"/>
                <a:ext cx="1414687" cy="5453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7200" y="14400"/>
                      <a:pt x="14400" y="7200"/>
                      <a:pt x="21600" y="0"/>
                    </a:cubicBezTo>
                  </a:path>
                </a:pathLst>
              </a:custGeom>
              <a:noFill/>
              <a:ln w="63500" cap="flat">
                <a:solidFill>
                  <a:srgbClr val="5C5C5C"/>
                </a:solidFill>
                <a:prstDash val="sysDot"/>
                <a:miter lim="400000"/>
              </a:ln>
              <a:effectLst/>
            </p:spPr>
            <p:txBody>
              <a:bodyPr/>
              <a:lstStyle/>
              <a:p>
                <a:pPr lvl="0"/>
              </a:p>
            </p:txBody>
          </p:sp>
          <p:sp>
            <p:nvSpPr>
              <p:cNvPr id="1076" name="Shape 1076"/>
              <p:cNvSpPr/>
              <p:nvPr/>
            </p:nvSpPr>
            <p:spPr>
              <a:xfrm>
                <a:off x="493013" y="476599"/>
                <a:ext cx="2967810" cy="2879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3203" y="10016"/>
                      <a:pt x="10403" y="2816"/>
                      <a:pt x="21600" y="0"/>
                    </a:cubicBezTo>
                  </a:path>
                </a:pathLst>
              </a:custGeom>
              <a:noFill/>
              <a:ln w="63500" cap="flat">
                <a:solidFill>
                  <a:srgbClr val="5C5C5C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 lvl="0"/>
              </a:p>
            </p:txBody>
          </p:sp>
          <p:sp>
            <p:nvSpPr>
              <p:cNvPr id="1077" name="Shape 1077"/>
              <p:cNvSpPr/>
              <p:nvPr/>
            </p:nvSpPr>
            <p:spPr>
              <a:xfrm>
                <a:off x="790163" y="3989563"/>
                <a:ext cx="1206189" cy="7269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cubicBezTo>
                      <a:pt x="14400" y="14400"/>
                      <a:pt x="7200" y="7200"/>
                      <a:pt x="0" y="0"/>
                    </a:cubicBezTo>
                  </a:path>
                </a:pathLst>
              </a:custGeom>
              <a:noFill/>
              <a:ln w="63500" cap="flat">
                <a:solidFill>
                  <a:srgbClr val="5C5C5C"/>
                </a:solidFill>
                <a:prstDash val="sysDot"/>
                <a:miter lim="400000"/>
              </a:ln>
              <a:effectLst/>
            </p:spPr>
            <p:txBody>
              <a:bodyPr/>
              <a:lstStyle/>
              <a:p>
                <a:pPr lvl="0"/>
              </a:p>
            </p:txBody>
          </p:sp>
          <p:sp>
            <p:nvSpPr>
              <p:cNvPr id="1078" name="Shape 1078"/>
              <p:cNvSpPr/>
              <p:nvPr/>
            </p:nvSpPr>
            <p:spPr>
              <a:xfrm>
                <a:off x="790163" y="3825367"/>
                <a:ext cx="5948569" cy="3661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5" fill="norm" stroke="1" extrusionOk="0">
                    <a:moveTo>
                      <a:pt x="0" y="1101"/>
                    </a:moveTo>
                    <a:cubicBezTo>
                      <a:pt x="7183" y="21600"/>
                      <a:pt x="14383" y="21233"/>
                      <a:pt x="21600" y="0"/>
                    </a:cubicBezTo>
                  </a:path>
                </a:pathLst>
              </a:custGeom>
              <a:noFill/>
              <a:ln w="63500" cap="flat">
                <a:solidFill>
                  <a:srgbClr val="5C5C5C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 lvl="0"/>
              </a:p>
            </p:txBody>
          </p:sp>
          <p:sp>
            <p:nvSpPr>
              <p:cNvPr id="1079" name="Shape 1079"/>
              <p:cNvSpPr/>
              <p:nvPr/>
            </p:nvSpPr>
            <p:spPr>
              <a:xfrm>
                <a:off x="2995012" y="2258232"/>
                <a:ext cx="465904" cy="348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7200" y="14400"/>
                      <a:pt x="14400" y="7200"/>
                      <a:pt x="21600" y="0"/>
                    </a:cubicBezTo>
                  </a:path>
                </a:pathLst>
              </a:custGeom>
              <a:noFill/>
              <a:ln w="63500" cap="flat">
                <a:solidFill>
                  <a:srgbClr val="5C5C5C"/>
                </a:solidFill>
                <a:prstDash val="sysDot"/>
                <a:miter lim="400000"/>
              </a:ln>
              <a:effectLst/>
            </p:spPr>
            <p:txBody>
              <a:bodyPr/>
              <a:lstStyle/>
              <a:p>
                <a:pPr lvl="0"/>
              </a:p>
            </p:txBody>
          </p:sp>
          <p:sp>
            <p:nvSpPr>
              <p:cNvPr id="1080" name="Shape 1080"/>
              <p:cNvSpPr/>
              <p:nvPr/>
            </p:nvSpPr>
            <p:spPr>
              <a:xfrm>
                <a:off x="5446986" y="3057572"/>
                <a:ext cx="1291746" cy="5101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cubicBezTo>
                      <a:pt x="14400" y="14400"/>
                      <a:pt x="7200" y="7200"/>
                      <a:pt x="0" y="0"/>
                    </a:cubicBezTo>
                  </a:path>
                </a:pathLst>
              </a:custGeom>
              <a:noFill/>
              <a:ln w="63500" cap="flat">
                <a:solidFill>
                  <a:srgbClr val="5C5C5C"/>
                </a:solidFill>
                <a:prstDash val="sysDot"/>
                <a:miter lim="400000"/>
              </a:ln>
              <a:effectLst/>
            </p:spPr>
            <p:txBody>
              <a:bodyPr/>
              <a:lstStyle/>
              <a:p>
                <a:pPr lvl="0"/>
              </a:p>
            </p:txBody>
          </p:sp>
          <p:sp>
            <p:nvSpPr>
              <p:cNvPr id="1081" name="Shape 1081"/>
              <p:cNvSpPr/>
              <p:nvPr/>
            </p:nvSpPr>
            <p:spPr>
              <a:xfrm>
                <a:off x="4251078" y="2273081"/>
                <a:ext cx="405746" cy="3184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cubicBezTo>
                      <a:pt x="14400" y="14400"/>
                      <a:pt x="7200" y="7200"/>
                      <a:pt x="0" y="0"/>
                    </a:cubicBezTo>
                  </a:path>
                </a:pathLst>
              </a:custGeom>
              <a:noFill/>
              <a:ln w="63500" cap="flat">
                <a:solidFill>
                  <a:srgbClr val="5C5C5C"/>
                </a:solidFill>
                <a:prstDash val="sysDot"/>
                <a:miter lim="400000"/>
              </a:ln>
              <a:effectLst/>
            </p:spPr>
            <p:txBody>
              <a:bodyPr/>
              <a:lstStyle/>
              <a:p>
                <a:pPr lvl="0"/>
              </a:p>
            </p:txBody>
          </p:sp>
          <p:sp>
            <p:nvSpPr>
              <p:cNvPr id="1082" name="Shape 1082"/>
              <p:cNvSpPr/>
              <p:nvPr/>
            </p:nvSpPr>
            <p:spPr>
              <a:xfrm>
                <a:off x="3855996" y="790163"/>
                <a:ext cx="1" cy="7841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01" h="21600" fill="norm" stroke="1" extrusionOk="0">
                    <a:moveTo>
                      <a:pt x="518" y="0"/>
                    </a:moveTo>
                    <a:cubicBezTo>
                      <a:pt x="21600" y="7200"/>
                      <a:pt x="21427" y="14400"/>
                      <a:pt x="0" y="21600"/>
                    </a:cubicBezTo>
                  </a:path>
                </a:pathLst>
              </a:custGeom>
              <a:noFill/>
              <a:ln w="63500" cap="flat">
                <a:solidFill>
                  <a:srgbClr val="5C5C5C"/>
                </a:solidFill>
                <a:prstDash val="sysDot"/>
                <a:miter lim="400000"/>
              </a:ln>
              <a:effectLst/>
            </p:spPr>
            <p:txBody>
              <a:bodyPr/>
              <a:lstStyle/>
              <a:p>
                <a:pPr lvl="0"/>
              </a:p>
            </p:txBody>
          </p:sp>
          <p:sp>
            <p:nvSpPr>
              <p:cNvPr id="1083" name="Shape 1083"/>
              <p:cNvSpPr/>
              <p:nvPr/>
            </p:nvSpPr>
            <p:spPr>
              <a:xfrm>
                <a:off x="2786605" y="4075365"/>
                <a:ext cx="3952127" cy="8342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18213" y="8254"/>
                      <a:pt x="11013" y="15454"/>
                      <a:pt x="0" y="21600"/>
                    </a:cubicBezTo>
                  </a:path>
                </a:pathLst>
              </a:custGeom>
              <a:noFill/>
              <a:ln w="63500" cap="flat">
                <a:solidFill>
                  <a:srgbClr val="5C5C5C"/>
                </a:solidFill>
                <a:prstDash val="sysDot"/>
                <a:miter lim="400000"/>
              </a:ln>
              <a:effectLst/>
            </p:spPr>
            <p:txBody>
              <a:bodyPr/>
              <a:lstStyle/>
              <a:p>
                <a:pPr lvl="0"/>
              </a:p>
            </p:txBody>
          </p:sp>
          <p:sp>
            <p:nvSpPr>
              <p:cNvPr id="1084" name="Shape 1084"/>
              <p:cNvSpPr/>
              <p:nvPr/>
            </p:nvSpPr>
            <p:spPr>
              <a:xfrm>
                <a:off x="790188" y="3121790"/>
                <a:ext cx="3866636" cy="6296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16808" y="13901"/>
                      <a:pt x="9608" y="21101"/>
                      <a:pt x="0" y="21600"/>
                    </a:cubicBezTo>
                  </a:path>
                </a:pathLst>
              </a:custGeom>
              <a:noFill/>
              <a:ln w="63500" cap="flat">
                <a:solidFill>
                  <a:srgbClr val="5C5C5C"/>
                </a:solidFill>
                <a:prstDash val="sysDot"/>
                <a:miter lim="400000"/>
              </a:ln>
              <a:effectLst/>
            </p:spPr>
            <p:txBody>
              <a:bodyPr/>
              <a:lstStyle/>
              <a:p>
                <a:pPr lvl="0"/>
              </a:p>
            </p:txBody>
          </p:sp>
          <p:sp>
            <p:nvSpPr>
              <p:cNvPr id="1085" name="Shape 1085"/>
              <p:cNvSpPr/>
              <p:nvPr/>
            </p:nvSpPr>
            <p:spPr>
              <a:xfrm>
                <a:off x="2995012" y="2901530"/>
                <a:ext cx="166181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0" y="16200"/>
                    </a:moveTo>
                    <a:cubicBezTo>
                      <a:pt x="7200" y="-5400"/>
                      <a:pt x="14400" y="-5400"/>
                      <a:pt x="21600" y="16200"/>
                    </a:cubicBezTo>
                  </a:path>
                </a:pathLst>
              </a:custGeom>
              <a:noFill/>
              <a:ln w="63500" cap="flat">
                <a:solidFill>
                  <a:srgbClr val="5C5C5C"/>
                </a:solidFill>
                <a:prstDash val="sysDot"/>
                <a:miter lim="400000"/>
              </a:ln>
              <a:effectLst/>
            </p:spPr>
            <p:txBody>
              <a:bodyPr/>
              <a:lstStyle/>
              <a:p>
                <a:pPr lvl="0"/>
              </a:p>
            </p:txBody>
          </p:sp>
          <p:sp>
            <p:nvSpPr>
              <p:cNvPr id="1086" name="Shape 1086"/>
              <p:cNvSpPr/>
              <p:nvPr/>
            </p:nvSpPr>
            <p:spPr>
              <a:xfrm>
                <a:off x="4251078" y="485594"/>
                <a:ext cx="2839901" cy="28493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cubicBezTo>
                      <a:pt x="19866" y="10487"/>
                      <a:pt x="12666" y="3287"/>
                      <a:pt x="0" y="0"/>
                    </a:cubicBezTo>
                  </a:path>
                </a:pathLst>
              </a:custGeom>
              <a:noFill/>
              <a:ln w="63500" cap="flat">
                <a:solidFill>
                  <a:srgbClr val="5C5C5C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 lvl="0"/>
              </a:p>
            </p:txBody>
          </p:sp>
        </p:grpSp>
        <p:sp>
          <p:nvSpPr>
            <p:cNvPr id="1062" name="Shape 1062"/>
            <p:cNvSpPr/>
            <p:nvPr/>
          </p:nvSpPr>
          <p:spPr>
            <a:xfrm>
              <a:off x="0" y="6341171"/>
              <a:ext cx="8974396" cy="159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800">
                  <a:solidFill>
                    <a:srgbClr val="737572"/>
                  </a:solidFill>
                </a:rPr>
                <a:t>A WebRTC session is quite </a:t>
              </a:r>
              <a:r>
                <a:rPr b="1" sz="4800">
                  <a:solidFill>
                    <a:srgbClr val="737572"/>
                  </a:solidFill>
                </a:rPr>
                <a:t>more difficult to represent to users</a:t>
              </a:r>
            </a:p>
          </p:txBody>
        </p:sp>
      </p:grpSp>
      <p:pic>
        <p:nvPicPr>
          <p:cNvPr id="1064" name="Capture d’écran 2018-05-22 à 21.47.40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579959" y="3293729"/>
            <a:ext cx="8839201" cy="561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5" name="Capture d’écran 2018-05-22 à 21.55.54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230959" y="8666653"/>
            <a:ext cx="7416801" cy="360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6" name="Capture d’écran 2018-05-22 à 21.49.43.png"/>
          <p:cNvPicPr/>
          <p:nvPr/>
        </p:nvPicPr>
        <p:blipFill>
          <a:blip r:embed="rId14">
            <a:extLst/>
          </a:blip>
          <a:srcRect l="2090" t="13768" r="0" b="0"/>
          <a:stretch>
            <a:fillRect/>
          </a:stretch>
        </p:blipFill>
        <p:spPr>
          <a:xfrm>
            <a:off x="1286543" y="2823654"/>
            <a:ext cx="23318318" cy="12584476"/>
          </a:xfrm>
          <a:prstGeom prst="rect">
            <a:avLst/>
          </a:prstGeom>
          <a:ln w="12700">
            <a:miter lim="400000"/>
          </a:ln>
        </p:spPr>
      </p:pic>
      <p:sp>
        <p:nvSpPr>
          <p:cNvPr id="1067" name="Shape 1067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68" name="Shape 1068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69" name="Shape 1069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70" name="Shape 1070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71" name="Shape 1071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xi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afterEffect" presetClass="exi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afterEffect" presetClass="exi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after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64" grpId="1"/>
      <p:bldP build="whole" bldLvl="1" animBg="1" rev="0" advAuto="0" spid="1066" grpId="3"/>
      <p:bldP build="whole" bldLvl="1" animBg="1" rev="0" advAuto="0" spid="1065" grpId="2"/>
      <p:bldP build="whole" bldLvl="1" animBg="1" rev="0" advAuto="0" spid="1064" grpId="4"/>
      <p:bldP build="whole" bldLvl="1" animBg="1" rev="0" advAuto="0" spid="1066" grpId="6"/>
      <p:bldP build="whole" bldLvl="1" animBg="1" rev="0" advAuto="0" spid="1065" grpId="5"/>
      <p:bldP build="whole" bldLvl="1" animBg="1" rev="0" advAuto="0" spid="1063" grpId="7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Can Users Trust Any WebRTC Application?</a:t>
            </a:r>
          </a:p>
        </p:txBody>
      </p:sp>
      <p:sp>
        <p:nvSpPr>
          <p:cNvPr id="113" name="Shape 113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114" name="Shape 114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Malicious, or Corrupted Communication Service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pic>
        <p:nvPicPr>
          <p:cNvPr id="11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57000" y="9113748"/>
            <a:ext cx="1270000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36888" y="912382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623184" y="9133906"/>
            <a:ext cx="1270001" cy="1249843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6495102" y="4909133"/>
            <a:ext cx="5061804" cy="4214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3956" y="9468"/>
                  <a:pt x="11156" y="2268"/>
                  <a:pt x="21600" y="0"/>
                </a:cubicBezTo>
              </a:path>
            </a:pathLst>
          </a:custGeom>
          <a:ln w="63500">
            <a:solidFill>
              <a:srgbClr val="5C5C5C"/>
            </a:solidFill>
            <a:miter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45" name="Shape 145"/>
          <p:cNvSpPr/>
          <p:nvPr/>
        </p:nvSpPr>
        <p:spPr>
          <a:xfrm>
            <a:off x="11197090" y="5442513"/>
            <a:ext cx="591613" cy="3671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3" h="21600" fill="norm" stroke="1" extrusionOk="0">
                <a:moveTo>
                  <a:pt x="16223" y="0"/>
                </a:moveTo>
                <a:cubicBezTo>
                  <a:pt x="-4588" y="7844"/>
                  <a:pt x="-5377" y="15044"/>
                  <a:pt x="13857" y="21600"/>
                </a:cubicBezTo>
              </a:path>
            </a:pathLst>
          </a:custGeom>
          <a:ln w="63500">
            <a:solidFill>
              <a:srgbClr val="5C5C5C"/>
            </a:solidFill>
            <a:miter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21" name="Shape 121"/>
          <p:cNvSpPr/>
          <p:nvPr/>
        </p:nvSpPr>
        <p:spPr>
          <a:xfrm>
            <a:off x="4713604" y="9756287"/>
            <a:ext cx="100683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Alice</a:t>
            </a:r>
          </a:p>
        </p:txBody>
      </p:sp>
      <p:sp>
        <p:nvSpPr>
          <p:cNvPr id="122" name="Shape 122"/>
          <p:cNvSpPr/>
          <p:nvPr/>
        </p:nvSpPr>
        <p:spPr>
          <a:xfrm>
            <a:off x="18988405" y="9756287"/>
            <a:ext cx="823675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Bob</a:t>
            </a:r>
          </a:p>
        </p:txBody>
      </p:sp>
      <p:sp>
        <p:nvSpPr>
          <p:cNvPr id="123" name="Shape 123"/>
          <p:cNvSpPr/>
          <p:nvPr/>
        </p:nvSpPr>
        <p:spPr>
          <a:xfrm>
            <a:off x="12896216" y="4196270"/>
            <a:ext cx="446520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Communication Service</a:t>
            </a:r>
          </a:p>
        </p:txBody>
      </p:sp>
      <p:grpSp>
        <p:nvGrpSpPr>
          <p:cNvPr id="126" name="Group 126"/>
          <p:cNvGrpSpPr/>
          <p:nvPr/>
        </p:nvGrpSpPr>
        <p:grpSpPr>
          <a:xfrm>
            <a:off x="5555616" y="3993070"/>
            <a:ext cx="3149825" cy="2098424"/>
            <a:chOff x="0" y="0"/>
            <a:chExt cx="3149823" cy="2098422"/>
          </a:xfrm>
        </p:grpSpPr>
        <p:sp>
          <p:nvSpPr>
            <p:cNvPr id="124" name="Shape 124"/>
            <p:cNvSpPr/>
            <p:nvPr/>
          </p:nvSpPr>
          <p:spPr>
            <a:xfrm>
              <a:off x="0" y="0"/>
              <a:ext cx="1931948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Signalling</a:t>
              </a:r>
            </a:p>
          </p:txBody>
        </p:sp>
        <p:sp>
          <p:nvSpPr>
            <p:cNvPr id="125" name="Shape 125"/>
            <p:cNvSpPr/>
            <p:nvPr/>
          </p:nvSpPr>
          <p:spPr>
            <a:xfrm flipH="1" flipV="1">
              <a:off x="1241716" y="740862"/>
              <a:ext cx="1908108" cy="1357561"/>
            </a:xfrm>
            <a:prstGeom prst="line">
              <a:avLst/>
            </a:prstGeom>
            <a:noFill/>
            <a:ln w="38100" cap="flat">
              <a:solidFill>
                <a:srgbClr val="1EA185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146" name="Shape 146"/>
          <p:cNvSpPr/>
          <p:nvPr/>
        </p:nvSpPr>
        <p:spPr>
          <a:xfrm>
            <a:off x="6906888" y="9749829"/>
            <a:ext cx="4650112" cy="7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0">
            <a:solidFill>
              <a:srgbClr val="5C5C5C"/>
            </a:solidFill>
            <a:miter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pic>
        <p:nvPicPr>
          <p:cNvPr id="128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07162" y="9131505"/>
            <a:ext cx="1249564" cy="1249564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7503507" y="11331645"/>
            <a:ext cx="1362924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The Communication Service can setup a Man-in-the-Middle Attack (MitM)</a:t>
            </a:r>
          </a:p>
        </p:txBody>
      </p:sp>
      <p:sp>
        <p:nvSpPr>
          <p:cNvPr id="130" name="Shape 130"/>
          <p:cNvSpPr/>
          <p:nvPr/>
        </p:nvSpPr>
        <p:spPr>
          <a:xfrm flipH="1" flipV="1">
            <a:off x="12492056" y="10219101"/>
            <a:ext cx="589705" cy="1070369"/>
          </a:xfrm>
          <a:prstGeom prst="line">
            <a:avLst/>
          </a:prstGeom>
          <a:ln w="38100">
            <a:solidFill>
              <a:srgbClr val="1EA185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31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557000" y="4192992"/>
            <a:ext cx="1270000" cy="1249518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47"/>
          <p:cNvSpPr/>
          <p:nvPr/>
        </p:nvSpPr>
        <p:spPr>
          <a:xfrm>
            <a:off x="12826999" y="9749803"/>
            <a:ext cx="4796186" cy="7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63500">
            <a:solidFill>
              <a:srgbClr val="5C5C5C"/>
            </a:solidFill>
            <a:miter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48" name="Shape 148"/>
          <p:cNvSpPr/>
          <p:nvPr/>
        </p:nvSpPr>
        <p:spPr>
          <a:xfrm>
            <a:off x="12594721" y="5442510"/>
            <a:ext cx="553597" cy="3671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8" h="21600" fill="norm" stroke="1" extrusionOk="0">
                <a:moveTo>
                  <a:pt x="0" y="0"/>
                </a:moveTo>
                <a:cubicBezTo>
                  <a:pt x="21123" y="7562"/>
                  <a:pt x="21600" y="14762"/>
                  <a:pt x="1431" y="21600"/>
                </a:cubicBezTo>
              </a:path>
            </a:pathLst>
          </a:custGeom>
          <a:ln w="63500">
            <a:solidFill>
              <a:srgbClr val="5C5C5C"/>
            </a:solidFill>
            <a:miter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49" name="Shape 149"/>
          <p:cNvSpPr/>
          <p:nvPr/>
        </p:nvSpPr>
        <p:spPr>
          <a:xfrm>
            <a:off x="12827094" y="4914176"/>
            <a:ext cx="5208663" cy="4219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538" y="2414"/>
                  <a:pt x="17738" y="9614"/>
                  <a:pt x="21600" y="21600"/>
                </a:cubicBezTo>
              </a:path>
            </a:pathLst>
          </a:custGeom>
          <a:ln w="63500">
            <a:solidFill>
              <a:srgbClr val="5C5C5C"/>
            </a:solidFill>
            <a:miter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pic>
        <p:nvPicPr>
          <p:cNvPr id="135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955977" y="9140985"/>
            <a:ext cx="1249564" cy="1249565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/>
        </p:nvSpPr>
        <p:spPr>
          <a:xfrm>
            <a:off x="6395068" y="8479749"/>
            <a:ext cx="1470920" cy="1037491"/>
          </a:xfrm>
          <a:prstGeom prst="roundRect">
            <a:avLst>
              <a:gd name="adj" fmla="val 9045"/>
            </a:avLst>
          </a:prstGeom>
          <a:solidFill>
            <a:srgbClr val="FFFFFF"/>
          </a:solidFill>
          <a:ln w="50800">
            <a:solidFill>
              <a:srgbClr val="57595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2600">
                <a:solidFill>
                  <a:srgbClr val="57595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575956"/>
                </a:solidFill>
              </a:rPr>
              <a:t>Session 1</a:t>
            </a:r>
          </a:p>
        </p:txBody>
      </p:sp>
      <p:sp>
        <p:nvSpPr>
          <p:cNvPr id="137" name="Shape 137"/>
          <p:cNvSpPr/>
          <p:nvPr/>
        </p:nvSpPr>
        <p:spPr>
          <a:xfrm>
            <a:off x="12768850" y="8479749"/>
            <a:ext cx="1470920" cy="1037491"/>
          </a:xfrm>
          <a:prstGeom prst="roundRect">
            <a:avLst>
              <a:gd name="adj" fmla="val 9045"/>
            </a:avLst>
          </a:prstGeom>
          <a:solidFill>
            <a:srgbClr val="FFFFFF"/>
          </a:solidFill>
          <a:ln w="50800">
            <a:solidFill>
              <a:srgbClr val="57595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2600">
                <a:solidFill>
                  <a:srgbClr val="57595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575956"/>
                </a:solidFill>
              </a:rPr>
              <a:t>Session2</a:t>
            </a:r>
          </a:p>
        </p:txBody>
      </p:sp>
      <p:sp>
        <p:nvSpPr>
          <p:cNvPr id="138" name="Shape 138"/>
          <p:cNvSpPr/>
          <p:nvPr/>
        </p:nvSpPr>
        <p:spPr>
          <a:xfrm>
            <a:off x="12787089" y="9982275"/>
            <a:ext cx="751245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Eve</a:t>
            </a:r>
          </a:p>
        </p:txBody>
      </p:sp>
      <p:sp>
        <p:nvSpPr>
          <p:cNvPr id="139" name="Shape 139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40" name="Shape 140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41" name="Shape 141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42" name="Shape 142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43" name="Shape 143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3"/>
      <p:bldP build="whole" bldLvl="1" animBg="1" rev="0" advAuto="0" spid="137" grpId="4"/>
      <p:bldP build="whole" bldLvl="1" animBg="1" rev="0" advAuto="0" spid="135" grpId="6"/>
      <p:bldP build="whole" bldLvl="1" animBg="1" rev="0" advAuto="0" spid="136" grpId="1"/>
      <p:bldP build="whole" bldLvl="1" animBg="1" rev="0" advAuto="0" spid="146" grpId="2"/>
      <p:bldP build="whole" bldLvl="1" animBg="1" rev="0" advAuto="0" spid="147" grpId="5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webrtcD3Model.png"/>
          <p:cNvPicPr/>
          <p:nvPr/>
        </p:nvPicPr>
        <p:blipFill>
          <a:blip r:embed="rId2">
            <a:extLst/>
          </a:blip>
          <a:srcRect l="0" t="0" r="0" b="31487"/>
          <a:stretch>
            <a:fillRect/>
          </a:stretch>
        </p:blipFill>
        <p:spPr>
          <a:xfrm>
            <a:off x="5343890" y="2020788"/>
            <a:ext cx="14356699" cy="9674457"/>
          </a:xfrm>
          <a:prstGeom prst="rect">
            <a:avLst/>
          </a:prstGeom>
          <a:ln w="12700">
            <a:miter lim="400000"/>
          </a:ln>
        </p:spPr>
      </p:pic>
      <p:sp>
        <p:nvSpPr>
          <p:cNvPr id="1089" name="Shape 1089"/>
          <p:cNvSpPr/>
          <p:nvPr/>
        </p:nvSpPr>
        <p:spPr>
          <a:xfrm>
            <a:off x="1576988" y="2731655"/>
            <a:ext cx="21484025" cy="93775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90" name="Shape 1090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Preliminary Survey on Advanced Users</a:t>
            </a:r>
          </a:p>
        </p:txBody>
      </p:sp>
      <p:sp>
        <p:nvSpPr>
          <p:cNvPr id="1091" name="Shape 1091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1092" name="Shape 1092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Validating our Approach</a:t>
            </a:r>
          </a:p>
        </p:txBody>
      </p:sp>
      <p:sp>
        <p:nvSpPr>
          <p:cNvPr id="1093" name="Shape 109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pic>
        <p:nvPicPr>
          <p:cNvPr id="1094" name="surveyInteres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4912" y="2542695"/>
            <a:ext cx="21274176" cy="8630610"/>
          </a:xfrm>
          <a:prstGeom prst="rect">
            <a:avLst/>
          </a:prstGeom>
          <a:ln w="12700">
            <a:miter lim="400000"/>
          </a:ln>
        </p:spPr>
      </p:pic>
      <p:sp>
        <p:nvSpPr>
          <p:cNvPr id="1095" name="Shape 1095"/>
          <p:cNvSpPr/>
          <p:nvPr/>
        </p:nvSpPr>
        <p:spPr>
          <a:xfrm>
            <a:off x="1449988" y="2604655"/>
            <a:ext cx="21484025" cy="93775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96" name="Shape 1096"/>
          <p:cNvSpPr/>
          <p:nvPr/>
        </p:nvSpPr>
        <p:spPr>
          <a:xfrm>
            <a:off x="2494528" y="4228312"/>
            <a:ext cx="19394944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defTabSz="457200">
              <a:lnSpc>
                <a:spcPts val="72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D6F6B"/>
                </a:solidFill>
              </a:rPr>
              <a:t>“the model [...] is </a:t>
            </a:r>
            <a:r>
              <a:rPr sz="4800">
                <a:solidFill>
                  <a:srgbClr val="1EA185"/>
                </a:solidFill>
              </a:rPr>
              <a:t>interesting for people who do not have much knowledge in the field</a:t>
            </a:r>
            <a:r>
              <a:rPr sz="4800">
                <a:solidFill>
                  <a:srgbClr val="6D6F6B"/>
                </a:solidFill>
              </a:rPr>
              <a:t> but still are interested in knowing how it roughly works” </a:t>
            </a:r>
          </a:p>
        </p:txBody>
      </p:sp>
      <p:grpSp>
        <p:nvGrpSpPr>
          <p:cNvPr id="1109" name="Group 1109"/>
          <p:cNvGrpSpPr/>
          <p:nvPr/>
        </p:nvGrpSpPr>
        <p:grpSpPr>
          <a:xfrm>
            <a:off x="3351362" y="6691034"/>
            <a:ext cx="15170529" cy="4012625"/>
            <a:chOff x="0" y="0"/>
            <a:chExt cx="15170528" cy="4012624"/>
          </a:xfrm>
        </p:grpSpPr>
        <p:sp>
          <p:nvSpPr>
            <p:cNvPr id="1097" name="Shape 1097"/>
            <p:cNvSpPr/>
            <p:nvPr/>
          </p:nvSpPr>
          <p:spPr>
            <a:xfrm>
              <a:off x="0" y="472233"/>
              <a:ext cx="8233827" cy="308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defTabSz="457200">
                <a:lnSpc>
                  <a:spcPts val="7200"/>
                </a:lnSpc>
                <a:spcBef>
                  <a:spcPts val="1200"/>
                </a:spcBef>
                <a:defRPr sz="1800">
                  <a:solidFill>
                    <a:srgbClr val="000000"/>
                  </a:solidFill>
                </a:defRPr>
              </a:pPr>
              <a:r>
                <a:rPr sz="4800">
                  <a:solidFill>
                    <a:srgbClr val="6D6F6B"/>
                  </a:solidFill>
                </a:rPr>
                <a:t>Which actor &lt;</a:t>
              </a:r>
              <a:r>
                <a:rPr b="1" sz="4800">
                  <a:solidFill>
                    <a:srgbClr val="1EA185"/>
                  </a:solidFill>
                </a:rPr>
                <a:t>browser</a:t>
              </a:r>
              <a:r>
                <a:rPr sz="4800">
                  <a:solidFill>
                    <a:srgbClr val="6D6F6B"/>
                  </a:solidFill>
                </a:rPr>
                <a:t>, </a:t>
              </a:r>
              <a:r>
                <a:rPr b="1" sz="4800">
                  <a:solidFill>
                    <a:srgbClr val="1EA185"/>
                  </a:solidFill>
                </a:rPr>
                <a:t>CS</a:t>
              </a:r>
              <a:r>
                <a:rPr sz="4800">
                  <a:solidFill>
                    <a:srgbClr val="6D6F6B"/>
                  </a:solidFill>
                </a:rPr>
                <a:t>, </a:t>
              </a:r>
              <a:r>
                <a:rPr b="1" sz="4800">
                  <a:solidFill>
                    <a:srgbClr val="1EA185"/>
                  </a:solidFill>
                </a:rPr>
                <a:t>IdP</a:t>
              </a:r>
              <a:r>
                <a:rPr sz="4800">
                  <a:solidFill>
                    <a:srgbClr val="6D6F6B"/>
                  </a:solidFill>
                </a:rPr>
                <a:t>&gt; should play the role of the </a:t>
              </a:r>
              <a:r>
                <a:rPr b="1" sz="4800">
                  <a:solidFill>
                    <a:srgbClr val="1EA185"/>
                  </a:solidFill>
                </a:rPr>
                <a:t>trusted recommendation source?</a:t>
              </a:r>
            </a:p>
          </p:txBody>
        </p:sp>
        <p:grpSp>
          <p:nvGrpSpPr>
            <p:cNvPr id="1108" name="Group 1108"/>
            <p:cNvGrpSpPr/>
            <p:nvPr/>
          </p:nvGrpSpPr>
          <p:grpSpPr>
            <a:xfrm>
              <a:off x="9201935" y="0"/>
              <a:ext cx="5968594" cy="4012625"/>
              <a:chOff x="0" y="0"/>
              <a:chExt cx="5968593" cy="4012624"/>
            </a:xfrm>
          </p:grpSpPr>
          <p:pic>
            <p:nvPicPr>
              <p:cNvPr id="1098" name="pasted-image.pdf"/>
              <p:cNvPicPr/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2247711" y="0"/>
                <a:ext cx="1270001" cy="1270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99" name="pasted-image.pdf"/>
              <p:cNvPicPr/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1387074"/>
                <a:ext cx="1270000" cy="1270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00" name="pasted-image.pdf"/>
              <p:cNvPicPr/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247711" y="2763108"/>
                <a:ext cx="1270001" cy="124951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115" name="Shape 1115"/>
              <p:cNvSpPr/>
              <p:nvPr/>
            </p:nvSpPr>
            <p:spPr>
              <a:xfrm>
                <a:off x="1270000" y="2407923"/>
                <a:ext cx="977712" cy="5940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7200" y="7200"/>
                      <a:pt x="14400" y="14400"/>
                      <a:pt x="21600" y="21600"/>
                    </a:cubicBezTo>
                  </a:path>
                </a:pathLst>
              </a:custGeom>
              <a:noFill/>
              <a:ln w="63500" cap="flat">
                <a:solidFill>
                  <a:srgbClr val="5C5C5C"/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lvl="0"/>
              </a:p>
            </p:txBody>
          </p:sp>
          <p:pic>
            <p:nvPicPr>
              <p:cNvPr id="1102" name="pasted-image.png"/>
              <p:cNvPicPr/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229874" y="1322914"/>
                <a:ext cx="1305675" cy="138728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116" name="Shape 1116"/>
              <p:cNvSpPr/>
              <p:nvPr/>
            </p:nvSpPr>
            <p:spPr>
              <a:xfrm>
                <a:off x="1270000" y="1974050"/>
                <a:ext cx="977880" cy="29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7200" y="14400"/>
                      <a:pt x="14400" y="7200"/>
                      <a:pt x="21600" y="0"/>
                    </a:cubicBezTo>
                  </a:path>
                </a:pathLst>
              </a:custGeom>
              <a:noFill/>
              <a:ln w="63500" cap="flat">
                <a:solidFill>
                  <a:srgbClr val="5C5C5C"/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lvl="0"/>
              </a:p>
            </p:txBody>
          </p:sp>
          <p:sp>
            <p:nvSpPr>
              <p:cNvPr id="1117" name="Shape 1117"/>
              <p:cNvSpPr/>
              <p:nvPr/>
            </p:nvSpPr>
            <p:spPr>
              <a:xfrm>
                <a:off x="1270000" y="1026861"/>
                <a:ext cx="977712" cy="6033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7200" y="14400"/>
                      <a:pt x="14400" y="7200"/>
                      <a:pt x="21600" y="0"/>
                    </a:cubicBezTo>
                  </a:path>
                </a:pathLst>
              </a:custGeom>
              <a:noFill/>
              <a:ln w="63500" cap="flat">
                <a:solidFill>
                  <a:srgbClr val="5C5C5C"/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lvl="0"/>
              </a:p>
            </p:txBody>
          </p:sp>
          <p:sp>
            <p:nvSpPr>
              <p:cNvPr id="1105" name="Shape 1105"/>
              <p:cNvSpPr/>
              <p:nvPr/>
            </p:nvSpPr>
            <p:spPr>
              <a:xfrm>
                <a:off x="4542859" y="238337"/>
                <a:ext cx="709276" cy="840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/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800">
                    <a:solidFill>
                      <a:srgbClr val="737572"/>
                    </a:solidFill>
                  </a:rPr>
                  <a:t>CS</a:t>
                </a:r>
              </a:p>
            </p:txBody>
          </p:sp>
          <p:sp>
            <p:nvSpPr>
              <p:cNvPr id="1106" name="Shape 1106"/>
              <p:cNvSpPr/>
              <p:nvPr/>
            </p:nvSpPr>
            <p:spPr>
              <a:xfrm>
                <a:off x="3826400" y="1601704"/>
                <a:ext cx="2142194" cy="840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/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800">
                    <a:solidFill>
                      <a:srgbClr val="737572"/>
                    </a:solidFill>
                  </a:rPr>
                  <a:t>Browser</a:t>
                </a:r>
              </a:p>
            </p:txBody>
          </p:sp>
          <p:sp>
            <p:nvSpPr>
              <p:cNvPr id="1107" name="Shape 1107"/>
              <p:cNvSpPr/>
              <p:nvPr/>
            </p:nvSpPr>
            <p:spPr>
              <a:xfrm>
                <a:off x="4485819" y="2965071"/>
                <a:ext cx="892930" cy="840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/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800">
                    <a:solidFill>
                      <a:srgbClr val="737572"/>
                    </a:solidFill>
                  </a:rPr>
                  <a:t>IdP</a:t>
                </a:r>
              </a:p>
            </p:txBody>
          </p:sp>
        </p:grpSp>
      </p:grpSp>
      <p:sp>
        <p:nvSpPr>
          <p:cNvPr id="1110" name="Shape 1110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11" name="Shape 1111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12" name="Shape 1112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13" name="Shape 1113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14" name="Shape 1114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09" grpId="5"/>
      <p:bldP build="whole" bldLvl="1" animBg="1" rev="0" advAuto="0" spid="1089" grpId="2"/>
      <p:bldP build="whole" bldLvl="1" animBg="1" rev="0" advAuto="0" spid="1096" grpId="4"/>
      <p:bldP build="whole" bldLvl="1" animBg="1" rev="0" advAuto="0" spid="1095" grpId="3"/>
      <p:bldP build="whole" bldLvl="1" animBg="1" rev="0" advAuto="0" spid="1094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Shape 1119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Conclusion</a:t>
            </a:r>
          </a:p>
        </p:txBody>
      </p:sp>
      <p:sp>
        <p:nvSpPr>
          <p:cNvPr id="1120" name="Shape 1120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1121" name="Shape 1121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Our results</a:t>
            </a:r>
          </a:p>
        </p:txBody>
      </p:sp>
      <p:sp>
        <p:nvSpPr>
          <p:cNvPr id="1122" name="Shape 112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1123" name="Shape 1123"/>
          <p:cNvSpPr/>
          <p:nvPr/>
        </p:nvSpPr>
        <p:spPr>
          <a:xfrm>
            <a:off x="2687902" y="10347616"/>
            <a:ext cx="20087920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1EA185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1EA185"/>
                </a:solidFill>
              </a:rPr>
              <a:t>We validated our contributions through implementation or deployment survey</a:t>
            </a:r>
          </a:p>
        </p:txBody>
      </p:sp>
      <p:sp>
        <p:nvSpPr>
          <p:cNvPr id="1124" name="Shape 1124"/>
          <p:cNvSpPr/>
          <p:nvPr/>
        </p:nvSpPr>
        <p:spPr>
          <a:xfrm>
            <a:off x="2725063" y="7274469"/>
            <a:ext cx="19519893" cy="233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FBA321"/>
                </a:solidFill>
              </a:rPr>
              <a:t>Contribution 3</a:t>
            </a:r>
            <a:r>
              <a:rPr sz="4800">
                <a:solidFill>
                  <a:srgbClr val="737572"/>
                </a:solidFill>
              </a:rPr>
              <a:t>: </a:t>
            </a:r>
            <a:r>
              <a:rPr b="1" sz="4800">
                <a:solidFill>
                  <a:srgbClr val="737572"/>
                </a:solidFill>
              </a:rPr>
              <a:t>Proposed</a:t>
            </a:r>
            <a:r>
              <a:rPr sz="4800">
                <a:solidFill>
                  <a:srgbClr val="737572"/>
                </a:solidFill>
              </a:rPr>
              <a:t> a </a:t>
            </a:r>
            <a:r>
              <a:rPr b="1" sz="4800">
                <a:solidFill>
                  <a:srgbClr val="737572"/>
                </a:solidFill>
              </a:rPr>
              <a:t>model</a:t>
            </a:r>
            <a:r>
              <a:rPr sz="4800">
                <a:solidFill>
                  <a:srgbClr val="737572"/>
                </a:solidFill>
              </a:rPr>
              <a:t> of a </a:t>
            </a:r>
            <a:r>
              <a:rPr b="1" sz="4800">
                <a:solidFill>
                  <a:srgbClr val="737572"/>
                </a:solidFill>
              </a:rPr>
              <a:t>WebRTC session security</a:t>
            </a:r>
            <a:r>
              <a:rPr sz="4800">
                <a:solidFill>
                  <a:srgbClr val="737572"/>
                </a:solidFill>
              </a:rPr>
              <a:t> targeted at [advanced] </a:t>
            </a:r>
            <a:r>
              <a:rPr b="1" sz="4800">
                <a:solidFill>
                  <a:srgbClr val="737572"/>
                </a:solidFill>
              </a:rPr>
              <a:t>users</a:t>
            </a:r>
            <a:r>
              <a:rPr sz="4800">
                <a:solidFill>
                  <a:srgbClr val="737572"/>
                </a:solidFill>
              </a:rPr>
              <a:t> to facilitate the comprehension of their security configuration to help them decide/choose</a:t>
            </a:r>
          </a:p>
        </p:txBody>
      </p:sp>
      <p:sp>
        <p:nvSpPr>
          <p:cNvPr id="1125" name="Shape 1125"/>
          <p:cNvSpPr/>
          <p:nvPr/>
        </p:nvSpPr>
        <p:spPr>
          <a:xfrm>
            <a:off x="2799383" y="3129203"/>
            <a:ext cx="19519893" cy="233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20A463"/>
                </a:solidFill>
              </a:rPr>
              <a:t>Contribution 1</a:t>
            </a:r>
            <a:r>
              <a:rPr sz="4800">
                <a:solidFill>
                  <a:srgbClr val="737572"/>
                </a:solidFill>
              </a:rPr>
              <a:t>: </a:t>
            </a:r>
            <a:r>
              <a:rPr b="1" sz="4800">
                <a:solidFill>
                  <a:srgbClr val="737572"/>
                </a:solidFill>
              </a:rPr>
              <a:t>Demonstrated the privacy risks related to the role of IdP</a:t>
            </a:r>
            <a:r>
              <a:rPr sz="4800">
                <a:solidFill>
                  <a:srgbClr val="737572"/>
                </a:solidFill>
              </a:rPr>
              <a:t> in the WebRTC communication setup and some of the technical reasons for this situation</a:t>
            </a:r>
          </a:p>
        </p:txBody>
      </p:sp>
      <p:sp>
        <p:nvSpPr>
          <p:cNvPr id="1126" name="Shape 1126"/>
          <p:cNvSpPr/>
          <p:nvPr/>
        </p:nvSpPr>
        <p:spPr>
          <a:xfrm>
            <a:off x="2725062" y="5576486"/>
            <a:ext cx="19519895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DC4F43"/>
                </a:solidFill>
              </a:rPr>
              <a:t>Contribution 2</a:t>
            </a:r>
            <a:r>
              <a:rPr sz="4800">
                <a:solidFill>
                  <a:srgbClr val="737572"/>
                </a:solidFill>
              </a:rPr>
              <a:t>: </a:t>
            </a:r>
            <a:r>
              <a:rPr b="1" sz="4800">
                <a:solidFill>
                  <a:srgbClr val="737572"/>
                </a:solidFill>
              </a:rPr>
              <a:t>Proposed</a:t>
            </a:r>
            <a:r>
              <a:rPr sz="4800">
                <a:solidFill>
                  <a:srgbClr val="737572"/>
                </a:solidFill>
              </a:rPr>
              <a:t> two </a:t>
            </a:r>
            <a:r>
              <a:rPr b="1" sz="4800">
                <a:solidFill>
                  <a:srgbClr val="737572"/>
                </a:solidFill>
              </a:rPr>
              <a:t>solutions</a:t>
            </a:r>
            <a:r>
              <a:rPr sz="4800">
                <a:solidFill>
                  <a:srgbClr val="737572"/>
                </a:solidFill>
              </a:rPr>
              <a:t> for allowing users to choose which actors are allowed to participate in the peer authentication</a:t>
            </a:r>
          </a:p>
        </p:txBody>
      </p:sp>
      <p:sp>
        <p:nvSpPr>
          <p:cNvPr id="1127" name="Shape 1127"/>
          <p:cNvSpPr/>
          <p:nvPr/>
        </p:nvSpPr>
        <p:spPr>
          <a:xfrm>
            <a:off x="457563" y="1048604"/>
            <a:ext cx="1200565" cy="1239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8" h="17053" fill="norm" stroke="1" extrusionOk="0">
                <a:moveTo>
                  <a:pt x="20740" y="3005"/>
                </a:moveTo>
                <a:cubicBezTo>
                  <a:pt x="7216" y="7674"/>
                  <a:pt x="12712" y="-4547"/>
                  <a:pt x="2103" y="1949"/>
                </a:cubicBezTo>
                <a:cubicBezTo>
                  <a:pt x="0" y="2680"/>
                  <a:pt x="0" y="2680"/>
                  <a:pt x="0" y="2680"/>
                </a:cubicBezTo>
                <a:cubicBezTo>
                  <a:pt x="4205" y="17053"/>
                  <a:pt x="4205" y="17053"/>
                  <a:pt x="4205" y="17053"/>
                </a:cubicBezTo>
                <a:cubicBezTo>
                  <a:pt x="6738" y="17053"/>
                  <a:pt x="6738" y="17053"/>
                  <a:pt x="6738" y="17053"/>
                </a:cubicBezTo>
                <a:cubicBezTo>
                  <a:pt x="4635" y="9867"/>
                  <a:pt x="4635" y="9867"/>
                  <a:pt x="4635" y="9867"/>
                </a:cubicBezTo>
                <a:cubicBezTo>
                  <a:pt x="14002" y="3370"/>
                  <a:pt x="10179" y="17053"/>
                  <a:pt x="21170" y="3370"/>
                </a:cubicBezTo>
                <a:cubicBezTo>
                  <a:pt x="21600" y="3370"/>
                  <a:pt x="21170" y="3005"/>
                  <a:pt x="20740" y="3005"/>
                </a:cubicBezTo>
              </a:path>
            </a:pathLst>
          </a:custGeom>
          <a:solidFill>
            <a:srgbClr val="C775D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28" name="Shape 1128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29" name="Shape 1129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30" name="Shape 1130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31" name="Shape 1131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32" name="Shape 1132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26" grpId="2"/>
      <p:bldP build="whole" bldLvl="1" animBg="1" rev="0" advAuto="0" spid="1125" grpId="1"/>
      <p:bldP build="whole" bldLvl="1" animBg="1" rev="0" advAuto="0" spid="1123" grpId="4"/>
      <p:bldP build="whole" bldLvl="1" animBg="1" rev="0" advAuto="0" spid="1124" grpId="3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Shape 1134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WebRTC Identity Proxy Interface</a:t>
            </a:r>
          </a:p>
        </p:txBody>
      </p:sp>
      <p:sp>
        <p:nvSpPr>
          <p:cNvPr id="1135" name="Shape 1135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1136" name="Shape 1136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Short-Term Perspective</a:t>
            </a:r>
          </a:p>
        </p:txBody>
      </p:sp>
      <p:sp>
        <p:nvSpPr>
          <p:cNvPr id="1137" name="Shape 113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1138" name="Shape 1138"/>
          <p:cNvSpPr/>
          <p:nvPr/>
        </p:nvSpPr>
        <p:spPr>
          <a:xfrm>
            <a:off x="457563" y="1048604"/>
            <a:ext cx="1200565" cy="1239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8" h="17053" fill="norm" stroke="1" extrusionOk="0">
                <a:moveTo>
                  <a:pt x="20740" y="3005"/>
                </a:moveTo>
                <a:cubicBezTo>
                  <a:pt x="7216" y="7674"/>
                  <a:pt x="12712" y="-4547"/>
                  <a:pt x="2103" y="1949"/>
                </a:cubicBezTo>
                <a:cubicBezTo>
                  <a:pt x="0" y="2680"/>
                  <a:pt x="0" y="2680"/>
                  <a:pt x="0" y="2680"/>
                </a:cubicBezTo>
                <a:cubicBezTo>
                  <a:pt x="4205" y="17053"/>
                  <a:pt x="4205" y="17053"/>
                  <a:pt x="4205" y="17053"/>
                </a:cubicBezTo>
                <a:cubicBezTo>
                  <a:pt x="6738" y="17053"/>
                  <a:pt x="6738" y="17053"/>
                  <a:pt x="6738" y="17053"/>
                </a:cubicBezTo>
                <a:cubicBezTo>
                  <a:pt x="4635" y="9867"/>
                  <a:pt x="4635" y="9867"/>
                  <a:pt x="4635" y="9867"/>
                </a:cubicBezTo>
                <a:cubicBezTo>
                  <a:pt x="14002" y="3370"/>
                  <a:pt x="10179" y="17053"/>
                  <a:pt x="21170" y="3370"/>
                </a:cubicBezTo>
                <a:cubicBezTo>
                  <a:pt x="21600" y="3370"/>
                  <a:pt x="21170" y="3005"/>
                  <a:pt x="20740" y="3005"/>
                </a:cubicBezTo>
              </a:path>
            </a:pathLst>
          </a:custGeom>
          <a:solidFill>
            <a:srgbClr val="C775D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1139" name="loopback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7064" y="5155861"/>
            <a:ext cx="12222152" cy="6698680"/>
          </a:xfrm>
          <a:prstGeom prst="rect">
            <a:avLst/>
          </a:prstGeom>
          <a:ln w="12700">
            <a:miter lim="400000"/>
          </a:ln>
        </p:spPr>
      </p:pic>
      <p:sp>
        <p:nvSpPr>
          <p:cNvPr id="1140" name="Shape 1140"/>
          <p:cNvSpPr/>
          <p:nvPr/>
        </p:nvSpPr>
        <p:spPr>
          <a:xfrm>
            <a:off x="1222791" y="3256141"/>
            <a:ext cx="22239646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In the current architecture </a:t>
            </a:r>
            <a:r>
              <a:rPr b="1" sz="4800">
                <a:solidFill>
                  <a:srgbClr val="737572"/>
                </a:solidFill>
              </a:rPr>
              <a:t>Alice does not get feedback</a:t>
            </a:r>
            <a:r>
              <a:rPr sz="4800">
                <a:solidFill>
                  <a:srgbClr val="737572"/>
                </a:solidFill>
              </a:rPr>
              <a:t> from her IdP &lt;</a:t>
            </a:r>
            <a:r>
              <a:rPr b="1" sz="4800">
                <a:solidFill>
                  <a:srgbClr val="737572"/>
                </a:solidFill>
              </a:rPr>
              <a:t>the trusted actor</a:t>
            </a:r>
            <a:r>
              <a:rPr sz="4800">
                <a:solidFill>
                  <a:srgbClr val="737572"/>
                </a:solidFill>
              </a:rPr>
              <a:t>&gt; </a:t>
            </a:r>
            <a:endParaRPr sz="48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i.e. Alice does not know to whom she is authenticating</a:t>
            </a:r>
          </a:p>
        </p:txBody>
      </p:sp>
      <p:sp>
        <p:nvSpPr>
          <p:cNvPr id="1141" name="Shape 1141"/>
          <p:cNvSpPr/>
          <p:nvPr/>
        </p:nvSpPr>
        <p:spPr>
          <a:xfrm>
            <a:off x="15417931" y="5831853"/>
            <a:ext cx="7784070" cy="233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We propose that IdPA loopback on Alice when the identity assertion is validated</a:t>
            </a:r>
          </a:p>
        </p:txBody>
      </p:sp>
      <p:sp>
        <p:nvSpPr>
          <p:cNvPr id="1142" name="Shape 1142"/>
          <p:cNvSpPr/>
          <p:nvPr/>
        </p:nvSpPr>
        <p:spPr>
          <a:xfrm>
            <a:off x="15417931" y="8999647"/>
            <a:ext cx="7784070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737572"/>
                </a:solidFill>
              </a:rPr>
              <a:t>How can IdP A authenticate Bob?</a:t>
            </a:r>
          </a:p>
        </p:txBody>
      </p:sp>
      <p:sp>
        <p:nvSpPr>
          <p:cNvPr id="1143" name="Shape 1143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44" name="Shape 1144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45" name="Shape 1145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46" name="Shape 1146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47" name="Shape 1147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Shape 1149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Authenticating with the WebPayment API</a:t>
            </a:r>
          </a:p>
        </p:txBody>
      </p:sp>
      <p:sp>
        <p:nvSpPr>
          <p:cNvPr id="1150" name="Shape 1150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1151" name="Shape 1151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Mid and Long Term Perspectives</a:t>
            </a:r>
          </a:p>
        </p:txBody>
      </p:sp>
      <p:sp>
        <p:nvSpPr>
          <p:cNvPr id="1152" name="Shape 115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1153" name="Shape 1153"/>
          <p:cNvSpPr/>
          <p:nvPr/>
        </p:nvSpPr>
        <p:spPr>
          <a:xfrm>
            <a:off x="457563" y="1048604"/>
            <a:ext cx="1200565" cy="1239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8" h="17053" fill="norm" stroke="1" extrusionOk="0">
                <a:moveTo>
                  <a:pt x="20740" y="3005"/>
                </a:moveTo>
                <a:cubicBezTo>
                  <a:pt x="7216" y="7674"/>
                  <a:pt x="12712" y="-4547"/>
                  <a:pt x="2103" y="1949"/>
                </a:cubicBezTo>
                <a:cubicBezTo>
                  <a:pt x="0" y="2680"/>
                  <a:pt x="0" y="2680"/>
                  <a:pt x="0" y="2680"/>
                </a:cubicBezTo>
                <a:cubicBezTo>
                  <a:pt x="4205" y="17053"/>
                  <a:pt x="4205" y="17053"/>
                  <a:pt x="4205" y="17053"/>
                </a:cubicBezTo>
                <a:cubicBezTo>
                  <a:pt x="6738" y="17053"/>
                  <a:pt x="6738" y="17053"/>
                  <a:pt x="6738" y="17053"/>
                </a:cubicBezTo>
                <a:cubicBezTo>
                  <a:pt x="4635" y="9867"/>
                  <a:pt x="4635" y="9867"/>
                  <a:pt x="4635" y="9867"/>
                </a:cubicBezTo>
                <a:cubicBezTo>
                  <a:pt x="14002" y="3370"/>
                  <a:pt x="10179" y="17053"/>
                  <a:pt x="21170" y="3370"/>
                </a:cubicBezTo>
                <a:cubicBezTo>
                  <a:pt x="21600" y="3370"/>
                  <a:pt x="21170" y="3005"/>
                  <a:pt x="20740" y="3005"/>
                </a:cubicBezTo>
              </a:path>
            </a:pathLst>
          </a:custGeom>
          <a:solidFill>
            <a:srgbClr val="C775D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54" name="Shape 1154"/>
          <p:cNvSpPr/>
          <p:nvPr/>
        </p:nvSpPr>
        <p:spPr>
          <a:xfrm>
            <a:off x="1275079" y="3026927"/>
            <a:ext cx="21833842" cy="308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W3C</a:t>
            </a:r>
            <a:r>
              <a:rPr b="1" sz="4800">
                <a:solidFill>
                  <a:srgbClr val="737572"/>
                </a:solidFill>
              </a:rPr>
              <a:t> Web Payment Working Group, 3 may 2018</a:t>
            </a:r>
            <a:r>
              <a:rPr sz="4800">
                <a:solidFill>
                  <a:srgbClr val="737572"/>
                </a:solidFill>
              </a:rPr>
              <a:t>:</a:t>
            </a:r>
            <a:br>
              <a:rPr sz="4800">
                <a:solidFill>
                  <a:srgbClr val="737572"/>
                </a:solidFill>
              </a:rPr>
            </a:br>
            <a:r>
              <a:rPr i="1" sz="4800">
                <a:solidFill>
                  <a:srgbClr val="737572"/>
                </a:solidFill>
              </a:rPr>
              <a:t>« Right now there seem to be no major obstacles to resolving our list of issues for exiting Candidate Recommendation and </a:t>
            </a:r>
            <a:r>
              <a:rPr b="1" i="1" sz="4800">
                <a:solidFill>
                  <a:srgbClr val="737572"/>
                </a:solidFill>
              </a:rPr>
              <a:t>advancing Payment Request API to Recommendation by Q4 of this year.</a:t>
            </a:r>
            <a:r>
              <a:rPr i="1" sz="4800">
                <a:solidFill>
                  <a:srgbClr val="737572"/>
                </a:solidFill>
              </a:rPr>
              <a:t> »</a:t>
            </a:r>
          </a:p>
        </p:txBody>
      </p:sp>
      <p:grpSp>
        <p:nvGrpSpPr>
          <p:cNvPr id="1158" name="Group 1158"/>
          <p:cNvGrpSpPr/>
          <p:nvPr/>
        </p:nvGrpSpPr>
        <p:grpSpPr>
          <a:xfrm>
            <a:off x="1149846" y="6215449"/>
            <a:ext cx="12776201" cy="5490914"/>
            <a:chOff x="0" y="0"/>
            <a:chExt cx="12776200" cy="5490912"/>
          </a:xfrm>
        </p:grpSpPr>
        <p:pic>
          <p:nvPicPr>
            <p:cNvPr id="1155" name="Capture d’écran 2018-05-27 à 18.19.32.png"/>
            <p:cNvPicPr/>
            <p:nvPr/>
          </p:nvPicPr>
          <p:blipFill>
            <a:blip r:embed="rId2">
              <a:extLst/>
            </a:blip>
            <a:srcRect l="0" t="0" r="0" b="77599"/>
            <a:stretch>
              <a:fillRect/>
            </a:stretch>
          </p:blipFill>
          <p:spPr>
            <a:xfrm>
              <a:off x="38100" y="0"/>
              <a:ext cx="12700000" cy="25091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6" name="Capture d’écran 2018-05-27 à 18.19.32.png"/>
            <p:cNvPicPr/>
            <p:nvPr/>
          </p:nvPicPr>
          <p:blipFill>
            <a:blip r:embed="rId2">
              <a:extLst/>
            </a:blip>
            <a:srcRect l="0" t="82539" r="0" b="0"/>
            <a:stretch>
              <a:fillRect/>
            </a:stretch>
          </p:blipFill>
          <p:spPr>
            <a:xfrm>
              <a:off x="38100" y="3535112"/>
              <a:ext cx="12700000" cy="1955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7" name="Capture d’écran 2018-05-28 à 14.06.1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2608925"/>
              <a:ext cx="12776200" cy="1422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59" name="Shape 1159"/>
          <p:cNvSpPr/>
          <p:nvPr/>
        </p:nvSpPr>
        <p:spPr>
          <a:xfrm>
            <a:off x="14278654" y="7112069"/>
            <a:ext cx="9211529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1EA185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1EA185"/>
                </a:solidFill>
              </a:rPr>
              <a:t>What if we request payment for 0€?</a:t>
            </a:r>
          </a:p>
        </p:txBody>
      </p:sp>
      <p:sp>
        <p:nvSpPr>
          <p:cNvPr id="1160" name="Shape 1160"/>
          <p:cNvSpPr/>
          <p:nvPr/>
        </p:nvSpPr>
        <p:spPr>
          <a:xfrm>
            <a:off x="14139202" y="9458624"/>
            <a:ext cx="9490433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1EA185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1EA185"/>
                </a:solidFill>
              </a:rPr>
              <a:t>Is there an API to abstract payment, authentication, and authorization?</a:t>
            </a:r>
          </a:p>
        </p:txBody>
      </p:sp>
      <p:sp>
        <p:nvSpPr>
          <p:cNvPr id="1161" name="Shape 1161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62" name="Shape 1162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63" name="Shape 1163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64" name="Shape 1164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65" name="Shape 1165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60" grpId="3"/>
      <p:bldP build="whole" bldLvl="1" animBg="1" rev="0" advAuto="0" spid="1158" grpId="1"/>
      <p:bldP build="whole" bldLvl="1" animBg="1" rev="0" advAuto="0" spid="1159" grpId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Shape 1167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Publications</a:t>
            </a:r>
          </a:p>
        </p:txBody>
      </p:sp>
      <p:sp>
        <p:nvSpPr>
          <p:cNvPr id="1168" name="Shape 1168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1169" name="Shape 1169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Our results</a:t>
            </a:r>
          </a:p>
        </p:txBody>
      </p:sp>
      <p:sp>
        <p:nvSpPr>
          <p:cNvPr id="1170" name="Shape 117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1171" name="Shape 1171"/>
          <p:cNvSpPr/>
          <p:nvPr/>
        </p:nvSpPr>
        <p:spPr>
          <a:xfrm>
            <a:off x="1422311" y="2872675"/>
            <a:ext cx="11561072" cy="868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just" defTabSz="457200">
              <a:lnSpc>
                <a:spcPts val="51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64354"/>
                </a:solidFill>
              </a:rPr>
              <a:t>[1] Kevin Corre, Simon Bécot, Olivier Barais, and Gerson Sunyé. </a:t>
            </a:r>
            <a:r>
              <a:rPr b="1" sz="3000">
                <a:solidFill>
                  <a:srgbClr val="364354"/>
                </a:solidFill>
              </a:rPr>
              <a:t>“A WebRTC Exten- sion to Allow Identity Negotiation at Runtime”</a:t>
            </a:r>
            <a:r>
              <a:rPr sz="3000">
                <a:solidFill>
                  <a:srgbClr val="364354"/>
                </a:solidFill>
              </a:rPr>
              <a:t>. </a:t>
            </a:r>
            <a:r>
              <a:rPr i="1" sz="3000">
                <a:solidFill>
                  <a:srgbClr val="364354"/>
                </a:solidFill>
              </a:rPr>
              <a:t>Web Engineering - 17th International Conference, ICWE 2017, Rome, Italy, June 5-8, 2017 </a:t>
            </a:r>
            <a:endParaRPr i="1" sz="3000">
              <a:solidFill>
                <a:srgbClr val="364354"/>
              </a:solidFill>
            </a:endParaRPr>
          </a:p>
          <a:p>
            <a:pPr lvl="0" algn="just" defTabSz="457200">
              <a:lnSpc>
                <a:spcPts val="51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64354"/>
                </a:solidFill>
              </a:rPr>
              <a:t>[2] Kevin Corre, Olivier Barais, Gerson Sunyé, Vincent Frey, and Jean-Michel Crom. </a:t>
            </a:r>
            <a:r>
              <a:rPr b="1" sz="3000">
                <a:solidFill>
                  <a:srgbClr val="364354"/>
                </a:solidFill>
              </a:rPr>
              <a:t>“Why can’t users choose their identity providers on the web?”</a:t>
            </a:r>
            <a:r>
              <a:rPr sz="3000">
                <a:solidFill>
                  <a:srgbClr val="364354"/>
                </a:solidFill>
              </a:rPr>
              <a:t> </a:t>
            </a:r>
            <a:r>
              <a:rPr i="1" sz="3000">
                <a:solidFill>
                  <a:srgbClr val="364354"/>
                </a:solidFill>
              </a:rPr>
              <a:t>PoPETs 2017.3 (2017), pp. 72–86 </a:t>
            </a:r>
            <a:endParaRPr i="1" sz="3000">
              <a:solidFill>
                <a:srgbClr val="364354"/>
              </a:solidFill>
            </a:endParaRPr>
          </a:p>
          <a:p>
            <a:pPr lvl="0" algn="just" defTabSz="457200">
              <a:lnSpc>
                <a:spcPts val="51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64354"/>
                </a:solidFill>
              </a:rPr>
              <a:t>[3] Rebecca Copeland, Kevin Corre, Ingo Friese, and Saad El Jaouhari. </a:t>
            </a:r>
            <a:r>
              <a:rPr b="1" sz="3000">
                <a:solidFill>
                  <a:srgbClr val="364354"/>
                </a:solidFill>
              </a:rPr>
              <a:t>Requirements for Trust and Privacy in WebRTC Peer-to-peer Authentication</a:t>
            </a:r>
            <a:r>
              <a:rPr sz="3000">
                <a:solidFill>
                  <a:srgbClr val="364354"/>
                </a:solidFill>
              </a:rPr>
              <a:t>. </a:t>
            </a:r>
            <a:r>
              <a:rPr i="1" sz="3000">
                <a:solidFill>
                  <a:srgbClr val="364354"/>
                </a:solidFill>
              </a:rPr>
              <a:t>Internet-Draft draft-copeland-rtcweb-p2p-idp-auth-00. IETF Secretariat, Sept. 2016 </a:t>
            </a:r>
            <a:endParaRPr i="1" sz="3000">
              <a:solidFill>
                <a:srgbClr val="364354"/>
              </a:solidFill>
            </a:endParaRPr>
          </a:p>
          <a:p>
            <a:pPr lvl="0" algn="just" defTabSz="457200">
              <a:lnSpc>
                <a:spcPts val="51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64354"/>
                </a:solidFill>
              </a:rPr>
              <a:t>[4] Kevin Corre and Vincent Frey. </a:t>
            </a:r>
            <a:r>
              <a:rPr b="1" sz="3000">
                <a:solidFill>
                  <a:srgbClr val="364354"/>
                </a:solidFill>
              </a:rPr>
              <a:t>“Method of managing the authentication of a client in a computing system”</a:t>
            </a:r>
            <a:r>
              <a:rPr sz="3000">
                <a:solidFill>
                  <a:srgbClr val="364354"/>
                </a:solidFill>
              </a:rPr>
              <a:t>. </a:t>
            </a:r>
            <a:r>
              <a:rPr i="1" sz="3000">
                <a:solidFill>
                  <a:srgbClr val="364354"/>
                </a:solidFill>
              </a:rPr>
              <a:t>WO2017006013 A1 Patent App. PCT/FR2016/051,601. 2016 </a:t>
            </a:r>
            <a:endParaRPr i="1" sz="3000">
              <a:solidFill>
                <a:srgbClr val="364354"/>
              </a:solidFill>
            </a:endParaRPr>
          </a:p>
          <a:p>
            <a:pPr lvl="0" algn="just" defTabSz="457200">
              <a:lnSpc>
                <a:spcPts val="51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64354"/>
                </a:solidFill>
              </a:rPr>
              <a:t>[9] Ibrahim Tariq Javed, et al. </a:t>
            </a:r>
            <a:r>
              <a:rPr b="1" sz="3000">
                <a:solidFill>
                  <a:srgbClr val="364354"/>
                </a:solidFill>
              </a:rPr>
              <a:t>“Cross-domain identity and discovery framework for web calling services”</a:t>
            </a:r>
            <a:r>
              <a:rPr sz="3000">
                <a:solidFill>
                  <a:srgbClr val="364354"/>
                </a:solidFill>
              </a:rPr>
              <a:t>. </a:t>
            </a:r>
            <a:r>
              <a:rPr i="1" sz="3000">
                <a:solidFill>
                  <a:srgbClr val="364354"/>
                </a:solidFill>
              </a:rPr>
              <a:t>Annales des Télécommunications 72.7-8 (2017), pp. 459–468 </a:t>
            </a:r>
          </a:p>
        </p:txBody>
      </p:sp>
      <p:sp>
        <p:nvSpPr>
          <p:cNvPr id="1172" name="Shape 1172"/>
          <p:cNvSpPr/>
          <p:nvPr/>
        </p:nvSpPr>
        <p:spPr>
          <a:xfrm>
            <a:off x="14104263" y="2895317"/>
            <a:ext cx="9552246" cy="667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445469"/>
                </a:solidFill>
              </a:rPr>
              <a:t>WebConnect</a:t>
            </a:r>
            <a:endParaRPr b="1" sz="3000">
              <a:solidFill>
                <a:srgbClr val="44546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1EA185"/>
                </a:solidFill>
              </a:rPr>
              <a:t>https://github.com/Sparika/WebConnect</a:t>
            </a:r>
            <a:endParaRPr sz="3000">
              <a:solidFill>
                <a:srgbClr val="1EA185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1EA185"/>
                </a:solidFill>
              </a:rPr>
              <a:t>https://github.com/Sparika/passport-jwt</a:t>
            </a:r>
            <a:endParaRPr sz="3000">
              <a:solidFill>
                <a:srgbClr val="1EA185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000">
              <a:solidFill>
                <a:srgbClr val="44546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445469"/>
                </a:solidFill>
              </a:rPr>
              <a:t>ACOR SDP</a:t>
            </a:r>
            <a:endParaRPr b="1" sz="3000">
              <a:solidFill>
                <a:srgbClr val="44546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1EA185"/>
                </a:solidFill>
              </a:rPr>
              <a:t>https://github.com/Sparika/ACOR_SDP</a:t>
            </a:r>
            <a:endParaRPr sz="3000">
              <a:solidFill>
                <a:srgbClr val="1EA185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000">
              <a:solidFill>
                <a:srgbClr val="44546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445469"/>
                </a:solidFill>
              </a:rPr>
              <a:t>OIDC/WebRTC Integration</a:t>
            </a:r>
            <a:endParaRPr b="1" sz="3000">
              <a:solidFill>
                <a:srgbClr val="44546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1EA185"/>
                </a:solidFill>
              </a:rPr>
              <a:t>https://github.com/reTHINK-project/dev-IdPServer</a:t>
            </a:r>
            <a:endParaRPr sz="3000">
              <a:solidFill>
                <a:srgbClr val="1EA185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1EA185"/>
                </a:solidFill>
              </a:rPr>
              <a:t>https://github.com/reTHINK-project/dev-IdPServer-phpOIDC</a:t>
            </a:r>
            <a:endParaRPr sz="3000">
              <a:solidFill>
                <a:srgbClr val="1EA185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000">
              <a:solidFill>
                <a:srgbClr val="44546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445469"/>
                </a:solidFill>
              </a:rPr>
              <a:t>Trust Viz</a:t>
            </a:r>
            <a:endParaRPr b="1" sz="3000">
              <a:solidFill>
                <a:srgbClr val="44546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1EA185"/>
                </a:solidFill>
              </a:rPr>
              <a:t>https://github.com/Sparika/trustModelSurvey</a:t>
            </a:r>
            <a:endParaRPr sz="3000">
              <a:solidFill>
                <a:srgbClr val="1EA185"/>
              </a:solidFill>
            </a:endParaRPr>
          </a:p>
        </p:txBody>
      </p:sp>
      <p:sp>
        <p:nvSpPr>
          <p:cNvPr id="1173" name="Shape 1173"/>
          <p:cNvSpPr/>
          <p:nvPr/>
        </p:nvSpPr>
        <p:spPr>
          <a:xfrm>
            <a:off x="14041786" y="9680699"/>
            <a:ext cx="8338440" cy="275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lvl="0" defTabSz="457200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75956"/>
                </a:solidFill>
                <a:latin typeface="+mn-lt"/>
                <a:ea typeface="+mn-ea"/>
                <a:cs typeface="+mn-cs"/>
                <a:sym typeface="Helvetica"/>
              </a:rPr>
              <a:t>Acknowledgment </a:t>
            </a:r>
            <a:endParaRPr b="1" sz="2400">
              <a:solidFill>
                <a:srgbClr val="575956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lvl="0" defTabSz="457200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75956"/>
                </a:solidFill>
                <a:latin typeface="+mn-lt"/>
                <a:ea typeface="+mn-ea"/>
                <a:cs typeface="+mn-cs"/>
                <a:sym typeface="Helvetica"/>
              </a:rPr>
              <a:t>This work has received funding from the European Union’s Horizon 2020 research and innovation program under grant agreement No 645342, project reTHINK.</a:t>
            </a:r>
            <a:endParaRPr sz="2400">
              <a:solidFill>
                <a:srgbClr val="575956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lvl="0" defTabSz="457200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br>
              <a:rPr sz="2400">
                <a:solidFill>
                  <a:srgbClr val="575956"/>
                </a:solidFill>
                <a:latin typeface="+mn-lt"/>
                <a:ea typeface="+mn-ea"/>
                <a:cs typeface="+mn-cs"/>
                <a:sym typeface="Helvetica"/>
              </a:rPr>
            </a:br>
            <a:r>
              <a:rPr sz="2400">
                <a:solidFill>
                  <a:srgbClr val="575956"/>
                </a:solidFill>
                <a:latin typeface="+mn-lt"/>
                <a:ea typeface="+mn-ea"/>
                <a:cs typeface="+mn-cs"/>
                <a:sym typeface="Helvetica"/>
              </a:rPr>
              <a:t>CONVENTION CIFRE N° 2014	/ 1185</a:t>
            </a:r>
          </a:p>
        </p:txBody>
      </p:sp>
      <p:sp>
        <p:nvSpPr>
          <p:cNvPr id="1174" name="Shape 1174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75" name="Shape 1175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76" name="Shape 1176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77" name="Shape 1177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78" name="Shape 1178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Shape 1180"/>
          <p:cNvSpPr/>
          <p:nvPr/>
        </p:nvSpPr>
        <p:spPr>
          <a:xfrm rot="16200000">
            <a:off x="5208590" y="-5208589"/>
            <a:ext cx="13969999" cy="24387174"/>
          </a:xfrm>
          <a:prstGeom prst="rect">
            <a:avLst/>
          </a:prstGeom>
          <a:solidFill>
            <a:srgbClr val="2F3A49">
              <a:alpha val="79000"/>
            </a:srgb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1" name="Shape 1181"/>
          <p:cNvSpPr/>
          <p:nvPr/>
        </p:nvSpPr>
        <p:spPr>
          <a:xfrm>
            <a:off x="5173801" y="5480073"/>
            <a:ext cx="18540792" cy="24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3800">
                <a:solidFill>
                  <a:srgbClr val="1EA185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800">
                <a:solidFill>
                  <a:srgbClr val="1EA185"/>
                </a:solidFill>
              </a:rPr>
              <a:t>Additional Slides</a:t>
            </a:r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Shape 1185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WebRTC Identity Proxy Interface</a:t>
            </a:r>
          </a:p>
        </p:txBody>
      </p:sp>
      <p:sp>
        <p:nvSpPr>
          <p:cNvPr id="1186" name="Shape 1186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1187" name="Shape 1187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Perspectives</a:t>
            </a:r>
          </a:p>
        </p:txBody>
      </p:sp>
      <p:sp>
        <p:nvSpPr>
          <p:cNvPr id="1188" name="Shape 118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1189" name="Shape 1189"/>
          <p:cNvSpPr/>
          <p:nvPr/>
        </p:nvSpPr>
        <p:spPr>
          <a:xfrm>
            <a:off x="457563" y="1048604"/>
            <a:ext cx="1200565" cy="1239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8" h="17053" fill="norm" stroke="1" extrusionOk="0">
                <a:moveTo>
                  <a:pt x="20740" y="3005"/>
                </a:moveTo>
                <a:cubicBezTo>
                  <a:pt x="7216" y="7674"/>
                  <a:pt x="12712" y="-4547"/>
                  <a:pt x="2103" y="1949"/>
                </a:cubicBezTo>
                <a:cubicBezTo>
                  <a:pt x="0" y="2680"/>
                  <a:pt x="0" y="2680"/>
                  <a:pt x="0" y="2680"/>
                </a:cubicBezTo>
                <a:cubicBezTo>
                  <a:pt x="4205" y="17053"/>
                  <a:pt x="4205" y="17053"/>
                  <a:pt x="4205" y="17053"/>
                </a:cubicBezTo>
                <a:cubicBezTo>
                  <a:pt x="6738" y="17053"/>
                  <a:pt x="6738" y="17053"/>
                  <a:pt x="6738" y="17053"/>
                </a:cubicBezTo>
                <a:cubicBezTo>
                  <a:pt x="4635" y="9867"/>
                  <a:pt x="4635" y="9867"/>
                  <a:pt x="4635" y="9867"/>
                </a:cubicBezTo>
                <a:cubicBezTo>
                  <a:pt x="14002" y="3370"/>
                  <a:pt x="10179" y="17053"/>
                  <a:pt x="21170" y="3370"/>
                </a:cubicBezTo>
                <a:cubicBezTo>
                  <a:pt x="21600" y="3370"/>
                  <a:pt x="21170" y="3005"/>
                  <a:pt x="20740" y="3005"/>
                </a:cubicBezTo>
              </a:path>
            </a:pathLst>
          </a:custGeom>
          <a:solidFill>
            <a:srgbClr val="C775D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90" name="Shape 1190"/>
          <p:cNvSpPr/>
          <p:nvPr/>
        </p:nvSpPr>
        <p:spPr>
          <a:xfrm>
            <a:off x="1465579" y="3027541"/>
            <a:ext cx="21452841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We focused on user control and manual configuration, ultimately we want to implement automatic reconfiguration of the WebRTC session</a:t>
            </a:r>
          </a:p>
        </p:txBody>
      </p:sp>
      <p:pic>
        <p:nvPicPr>
          <p:cNvPr id="1191" name="ossProto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87289" y="5837811"/>
            <a:ext cx="7960360" cy="5496440"/>
          </a:xfrm>
          <a:prstGeom prst="rect">
            <a:avLst/>
          </a:prstGeom>
          <a:ln w="12700">
            <a:miter lim="400000"/>
          </a:ln>
        </p:spPr>
      </p:pic>
      <p:sp>
        <p:nvSpPr>
          <p:cNvPr id="1192" name="Shape 1192"/>
          <p:cNvSpPr/>
          <p:nvPr/>
        </p:nvSpPr>
        <p:spPr>
          <a:xfrm>
            <a:off x="1556662" y="5555968"/>
            <a:ext cx="11817212" cy="383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A protocol composition language may facilitate recomposition at runtime</a:t>
            </a:r>
            <a:endParaRPr sz="48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We also want to add trust context (i.e. types) to the WebRTC security and trust model</a:t>
            </a:r>
          </a:p>
        </p:txBody>
      </p:sp>
      <p:sp>
        <p:nvSpPr>
          <p:cNvPr id="1193" name="Shape 1193"/>
          <p:cNvSpPr/>
          <p:nvPr/>
        </p:nvSpPr>
        <p:spPr>
          <a:xfrm>
            <a:off x="1582062" y="10044430"/>
            <a:ext cx="12106931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Such model could be used to diversify security configuration and protocols</a:t>
            </a:r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Shape 1195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Authorization and Authentication Delegation</a:t>
            </a:r>
          </a:p>
        </p:txBody>
      </p:sp>
      <p:sp>
        <p:nvSpPr>
          <p:cNvPr id="1196" name="Shape 1196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1197" name="Shape 1197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OAuth2 and OIDC Authorization URLs</a:t>
            </a:r>
          </a:p>
        </p:txBody>
      </p:sp>
      <p:sp>
        <p:nvSpPr>
          <p:cNvPr id="1198" name="Shape 119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1199" name="Shape 1199"/>
          <p:cNvSpPr/>
          <p:nvPr/>
        </p:nvSpPr>
        <p:spPr>
          <a:xfrm>
            <a:off x="2634361" y="9302909"/>
            <a:ext cx="480274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rgbClr val="20A463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0A463"/>
                </a:solidFill>
              </a:rPr>
              <a:t>Requested authorizations</a:t>
            </a:r>
          </a:p>
        </p:txBody>
      </p:sp>
      <p:sp>
        <p:nvSpPr>
          <p:cNvPr id="1200" name="Shape 1200"/>
          <p:cNvSpPr/>
          <p:nvPr/>
        </p:nvSpPr>
        <p:spPr>
          <a:xfrm>
            <a:off x="3462838" y="6941085"/>
            <a:ext cx="3145791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75DA"/>
                </a:solidFill>
                <a:latin typeface="Roboto Bold"/>
                <a:ea typeface="Roboto Bold"/>
                <a:cs typeface="Roboto Bold"/>
                <a:sym typeface="Roboto Bold"/>
              </a:rPr>
              <a:t>Website domain</a:t>
            </a:r>
            <a:endParaRPr sz="3200">
              <a:solidFill>
                <a:srgbClr val="0175DA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75DA"/>
                </a:solidFill>
                <a:latin typeface="Roboto Bold"/>
                <a:ea typeface="Roboto Bold"/>
                <a:cs typeface="Roboto Bold"/>
                <a:sym typeface="Roboto Bold"/>
              </a:rPr>
              <a:t>and identifier</a:t>
            </a:r>
          </a:p>
        </p:txBody>
      </p:sp>
      <p:sp>
        <p:nvSpPr>
          <p:cNvPr id="1201" name="Shape 1201"/>
          <p:cNvSpPr/>
          <p:nvPr/>
        </p:nvSpPr>
        <p:spPr>
          <a:xfrm>
            <a:off x="3935218" y="4981487"/>
            <a:ext cx="218535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rgbClr val="DC4F43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DC4F43"/>
                </a:solidFill>
              </a:rPr>
              <a:t>IdP domain</a:t>
            </a:r>
          </a:p>
        </p:txBody>
      </p:sp>
      <p:sp>
        <p:nvSpPr>
          <p:cNvPr id="1202" name="Shape 1202"/>
          <p:cNvSpPr/>
          <p:nvPr/>
        </p:nvSpPr>
        <p:spPr>
          <a:xfrm>
            <a:off x="9655960" y="4527768"/>
            <a:ext cx="12554334" cy="674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>
              <a:lnSpc>
                <a:spcPts val="7000"/>
              </a:lnSpc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D6F6B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https://</a:t>
            </a:r>
            <a:r>
              <a:rPr sz="4600">
                <a:solidFill>
                  <a:srgbClr val="DC4F43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accounts.google.com</a:t>
            </a:r>
            <a:r>
              <a:rPr sz="4600">
                <a:solidFill>
                  <a:srgbClr val="6D6F6B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/o/oauth2/auth?</a:t>
            </a:r>
            <a:endParaRPr sz="4600">
              <a:solidFill>
                <a:srgbClr val="6D6F6B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defTabSz="457200">
              <a:lnSpc>
                <a:spcPts val="5100"/>
              </a:lnSpc>
              <a:defRPr sz="1800">
                <a:solidFill>
                  <a:srgbClr val="000000"/>
                </a:solidFill>
              </a:defRPr>
            </a:pPr>
            <a:endParaRPr sz="3000"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defTabSz="457200">
              <a:lnSpc>
                <a:spcPts val="7000"/>
              </a:lnSpc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0075DA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     client_id</a:t>
            </a:r>
            <a:r>
              <a:rPr sz="4600">
                <a:solidFill>
                  <a:srgbClr val="6D6F6B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=</a:t>
            </a:r>
            <a:r>
              <a:rPr sz="4600">
                <a:solidFill>
                  <a:srgbClr val="0175DA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74[…].googleusercontent.com</a:t>
            </a:r>
            <a:r>
              <a:rPr sz="4600">
                <a:solidFill>
                  <a:srgbClr val="6D6F6B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&amp;</a:t>
            </a:r>
            <a:endParaRPr sz="4600">
              <a:solidFill>
                <a:srgbClr val="6D6F6B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defTabSz="457200">
              <a:lnSpc>
                <a:spcPts val="3900"/>
              </a:lnSpc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6D6F6B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defTabSz="457200">
              <a:lnSpc>
                <a:spcPts val="7000"/>
              </a:lnSpc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0075DA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     redirect_uri</a:t>
            </a:r>
            <a:r>
              <a:rPr sz="4600">
                <a:solidFill>
                  <a:srgbClr val="6D6F6B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=</a:t>
            </a:r>
            <a:r>
              <a:rPr sz="4600">
                <a:solidFill>
                  <a:srgbClr val="0175DA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http://www.dailymail.co.uk</a:t>
            </a:r>
            <a:r>
              <a:rPr sz="4600">
                <a:solidFill>
                  <a:srgbClr val="6D6F6B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/</a:t>
            </a:r>
            <a:endParaRPr sz="4600">
              <a:solidFill>
                <a:srgbClr val="6D6F6B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defTabSz="457200">
              <a:lnSpc>
                <a:spcPts val="7000"/>
              </a:lnSpc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D6F6B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     registration/signin/google.html&amp;</a:t>
            </a:r>
            <a:endParaRPr sz="4600">
              <a:solidFill>
                <a:srgbClr val="6D6F6B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defTabSz="457200">
              <a:lnSpc>
                <a:spcPts val="5100"/>
              </a:lnSpc>
              <a:defRPr sz="1800">
                <a:solidFill>
                  <a:srgbClr val="000000"/>
                </a:solidFill>
              </a:defRPr>
            </a:pPr>
            <a:endParaRPr sz="3000"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defTabSz="457200">
              <a:lnSpc>
                <a:spcPts val="7000"/>
              </a:lnSpc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0075DA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     </a:t>
            </a:r>
            <a:r>
              <a:rPr sz="4600">
                <a:solidFill>
                  <a:srgbClr val="20A463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scope</a:t>
            </a:r>
            <a:r>
              <a:rPr sz="4600">
                <a:solidFill>
                  <a:srgbClr val="6D6F6B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=</a:t>
            </a:r>
            <a:r>
              <a:rPr sz="4600">
                <a:solidFill>
                  <a:srgbClr val="20A463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email</a:t>
            </a:r>
            <a:r>
              <a:rPr sz="4600">
                <a:solidFill>
                  <a:srgbClr val="6D6F6B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+</a:t>
            </a:r>
            <a:r>
              <a:rPr sz="4600">
                <a:solidFill>
                  <a:srgbClr val="20A463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https://www.googleapis.com/</a:t>
            </a:r>
            <a:endParaRPr sz="4600">
              <a:solidFill>
                <a:srgbClr val="20A463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defTabSz="457200">
              <a:lnSpc>
                <a:spcPts val="7000"/>
              </a:lnSpc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20A463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     auth/plus.login</a:t>
            </a:r>
            <a:r>
              <a:rPr sz="4600">
                <a:solidFill>
                  <a:srgbClr val="6D6F6B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&amp;</a:t>
            </a:r>
            <a:endParaRPr sz="4600">
              <a:solidFill>
                <a:srgbClr val="6D6F6B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defTabSz="457200">
              <a:lnSpc>
                <a:spcPts val="70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D6F6B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     [...] </a:t>
            </a:r>
          </a:p>
        </p:txBody>
      </p:sp>
      <p:pic>
        <p:nvPicPr>
          <p:cNvPr id="1203" name="Capture d’écran 2017-05-15 à 11.40.1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3706" y="4384255"/>
            <a:ext cx="5829613" cy="6016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xi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2" grpId="1"/>
      <p:bldP build="whole" bldLvl="1" animBg="1" rev="0" advAuto="0" spid="1203" grpId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Shape 1205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Negotiating the Other Peer’s Authentication</a:t>
            </a:r>
          </a:p>
        </p:txBody>
      </p:sp>
      <p:sp>
        <p:nvSpPr>
          <p:cNvPr id="1206" name="Shape 1206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1207" name="Shape 1207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Integrating into the SDP Session Negotiation Protocol</a:t>
            </a:r>
          </a:p>
        </p:txBody>
      </p:sp>
      <p:sp>
        <p:nvSpPr>
          <p:cNvPr id="1208" name="Shape 120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1209" name="Shape 1209"/>
          <p:cNvSpPr/>
          <p:nvPr/>
        </p:nvSpPr>
        <p:spPr>
          <a:xfrm>
            <a:off x="21496607" y="8410983"/>
            <a:ext cx="823675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Bob</a:t>
            </a:r>
          </a:p>
        </p:txBody>
      </p:sp>
      <p:sp>
        <p:nvSpPr>
          <p:cNvPr id="1210" name="Shape 1210"/>
          <p:cNvSpPr/>
          <p:nvPr/>
        </p:nvSpPr>
        <p:spPr>
          <a:xfrm>
            <a:off x="13679805" y="8410983"/>
            <a:ext cx="100683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Alice</a:t>
            </a:r>
          </a:p>
        </p:txBody>
      </p:sp>
      <p:sp>
        <p:nvSpPr>
          <p:cNvPr id="1211" name="Shape 1211"/>
          <p:cNvSpPr/>
          <p:nvPr/>
        </p:nvSpPr>
        <p:spPr>
          <a:xfrm>
            <a:off x="18204817" y="4667476"/>
            <a:ext cx="446520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Communication Service</a:t>
            </a:r>
          </a:p>
        </p:txBody>
      </p:sp>
      <p:pic>
        <p:nvPicPr>
          <p:cNvPr id="121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6088" y="7835386"/>
            <a:ext cx="693224" cy="693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3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018751" y="7840888"/>
            <a:ext cx="693224" cy="6822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4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707553" y="5165483"/>
            <a:ext cx="693224" cy="704588"/>
          </a:xfrm>
          <a:prstGeom prst="rect">
            <a:avLst/>
          </a:prstGeom>
          <a:ln w="12700">
            <a:miter lim="400000"/>
          </a:ln>
        </p:spPr>
      </p:pic>
      <p:sp>
        <p:nvSpPr>
          <p:cNvPr id="1224" name="Shape 1224"/>
          <p:cNvSpPr/>
          <p:nvPr/>
        </p:nvSpPr>
        <p:spPr>
          <a:xfrm>
            <a:off x="15004185" y="5584597"/>
            <a:ext cx="2703354" cy="2250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5493" y="9773"/>
                  <a:pt x="12693" y="2573"/>
                  <a:pt x="21600" y="0"/>
                </a:cubicBezTo>
              </a:path>
            </a:pathLst>
          </a:custGeom>
          <a:ln w="63500">
            <a:solidFill>
              <a:srgbClr val="5C5C5C"/>
            </a:solidFill>
            <a:miter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225" name="Shape 1225"/>
          <p:cNvSpPr/>
          <p:nvPr/>
        </p:nvSpPr>
        <p:spPr>
          <a:xfrm>
            <a:off x="18400810" y="5598613"/>
            <a:ext cx="2803351" cy="2242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9805" y="3274"/>
                  <a:pt x="17005" y="10474"/>
                  <a:pt x="21600" y="21600"/>
                </a:cubicBezTo>
              </a:path>
            </a:pathLst>
          </a:custGeom>
          <a:ln w="63500">
            <a:solidFill>
              <a:srgbClr val="5C5C5C"/>
            </a:solidFill>
            <a:miter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217" name="Shape 1217"/>
          <p:cNvSpPr/>
          <p:nvPr/>
        </p:nvSpPr>
        <p:spPr>
          <a:xfrm>
            <a:off x="15345991" y="6093424"/>
            <a:ext cx="1470920" cy="1037492"/>
          </a:xfrm>
          <a:prstGeom prst="roundRect">
            <a:avLst>
              <a:gd name="adj" fmla="val 9045"/>
            </a:avLst>
          </a:prstGeom>
          <a:solidFill>
            <a:srgbClr val="FFFFFF"/>
          </a:solidFill>
          <a:ln w="50800">
            <a:solidFill>
              <a:srgbClr val="57595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575956"/>
                </a:solidFill>
              </a:rPr>
              <a:t> SDP</a:t>
            </a:r>
            <a:endParaRPr sz="2600">
              <a:solidFill>
                <a:srgbClr val="575956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575956"/>
                </a:solidFill>
              </a:rPr>
              <a:t>    Offer</a:t>
            </a:r>
          </a:p>
        </p:txBody>
      </p:sp>
      <p:sp>
        <p:nvSpPr>
          <p:cNvPr id="1218" name="Shape 1218"/>
          <p:cNvSpPr/>
          <p:nvPr/>
        </p:nvSpPr>
        <p:spPr>
          <a:xfrm>
            <a:off x="19280247" y="6093424"/>
            <a:ext cx="1481837" cy="1037492"/>
          </a:xfrm>
          <a:prstGeom prst="roundRect">
            <a:avLst>
              <a:gd name="adj" fmla="val 9915"/>
            </a:avLst>
          </a:prstGeom>
          <a:solidFill>
            <a:srgbClr val="FFFFFF"/>
          </a:solidFill>
          <a:ln w="50800">
            <a:solidFill>
              <a:srgbClr val="57595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575956"/>
                </a:solidFill>
              </a:rPr>
              <a:t> SDP</a:t>
            </a:r>
            <a:endParaRPr sz="2600">
              <a:solidFill>
                <a:srgbClr val="575956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575956"/>
                </a:solidFill>
              </a:rPr>
              <a:t>    Answer</a:t>
            </a:r>
          </a:p>
        </p:txBody>
      </p:sp>
      <p:sp>
        <p:nvSpPr>
          <p:cNvPr id="1226" name="Shape 1226"/>
          <p:cNvSpPr/>
          <p:nvPr/>
        </p:nvSpPr>
        <p:spPr>
          <a:xfrm>
            <a:off x="15189201" y="8321202"/>
            <a:ext cx="5804843" cy="33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63500">
            <a:solidFill>
              <a:srgbClr val="5C5C5C"/>
            </a:solidFill>
            <a:miter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pic>
        <p:nvPicPr>
          <p:cNvPr id="1220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713129" y="7844752"/>
            <a:ext cx="682069" cy="682069"/>
          </a:xfrm>
          <a:prstGeom prst="rect">
            <a:avLst/>
          </a:prstGeom>
          <a:ln w="12700">
            <a:miter lim="400000"/>
          </a:ln>
        </p:spPr>
      </p:pic>
      <p:sp>
        <p:nvSpPr>
          <p:cNvPr id="1221" name="Shape 1221"/>
          <p:cNvSpPr/>
          <p:nvPr/>
        </p:nvSpPr>
        <p:spPr>
          <a:xfrm>
            <a:off x="2629620" y="5753992"/>
            <a:ext cx="8870476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572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   identity-attribute  = "identity:" identity-assertion</a:t>
            </a:r>
            <a:endParaRPr sz="3000">
              <a:solidFill>
                <a:srgbClr val="737572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572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                         [ SP </a:t>
            </a:r>
            <a:r>
              <a:rPr sz="3000">
                <a:solidFill>
                  <a:srgbClr val="1EA185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identity-extension</a:t>
            </a:r>
            <a:endParaRPr sz="3000">
              <a:solidFill>
                <a:srgbClr val="1EA185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572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                          *(";" [ SP ] </a:t>
            </a:r>
            <a:r>
              <a:rPr sz="3000">
                <a:solidFill>
                  <a:srgbClr val="1EA185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identity-extension</a:t>
            </a:r>
            <a:r>
              <a:rPr sz="3000">
                <a:solidFill>
                  <a:srgbClr val="737572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) ]</a:t>
            </a:r>
          </a:p>
        </p:txBody>
      </p:sp>
      <p:sp>
        <p:nvSpPr>
          <p:cNvPr id="1222" name="Shape 1222"/>
          <p:cNvSpPr/>
          <p:nvPr/>
        </p:nvSpPr>
        <p:spPr>
          <a:xfrm>
            <a:off x="2144272" y="4240573"/>
            <a:ext cx="10501572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Can we extend the SDP identity-attribute?</a:t>
            </a:r>
          </a:p>
        </p:txBody>
      </p:sp>
      <p:sp>
        <p:nvSpPr>
          <p:cNvPr id="1223" name="Shape 1223"/>
          <p:cNvSpPr/>
          <p:nvPr/>
        </p:nvSpPr>
        <p:spPr>
          <a:xfrm>
            <a:off x="1986105" y="9746525"/>
            <a:ext cx="19760267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The identity-attribute grammar does not allow to use extensions while being anonymous (no identity-assertion provided).</a:t>
            </a:r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Shape 1228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Negotiating the Other Peer’s Authentication</a:t>
            </a:r>
          </a:p>
        </p:txBody>
      </p:sp>
      <p:sp>
        <p:nvSpPr>
          <p:cNvPr id="1229" name="Shape 1229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1230" name="Shape 1230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Integrating into the SDP Session Negotiation Protocol</a:t>
            </a:r>
          </a:p>
        </p:txBody>
      </p:sp>
      <p:sp>
        <p:nvSpPr>
          <p:cNvPr id="1231" name="Shape 123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1232" name="Shape 1232"/>
          <p:cNvSpPr/>
          <p:nvPr/>
        </p:nvSpPr>
        <p:spPr>
          <a:xfrm>
            <a:off x="2629620" y="5753992"/>
            <a:ext cx="8689849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572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   acor  = "acor:" List&lt;</a:t>
            </a:r>
            <a:r>
              <a:rPr sz="3000">
                <a:solidFill>
                  <a:srgbClr val="1EA185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Authentication Class Values</a:t>
            </a:r>
            <a:r>
              <a:rPr sz="3000">
                <a:solidFill>
                  <a:srgbClr val="737572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&gt;</a:t>
            </a:r>
            <a:endParaRPr sz="3000">
              <a:solidFill>
                <a:srgbClr val="737572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572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  ";" List&lt;</a:t>
            </a:r>
            <a:r>
              <a:rPr sz="3000">
                <a:solidFill>
                  <a:srgbClr val="1EA185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Identity Provider Origin</a:t>
            </a:r>
            <a:r>
              <a:rPr sz="3000">
                <a:solidFill>
                  <a:srgbClr val="737572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&gt;</a:t>
            </a:r>
          </a:p>
        </p:txBody>
      </p:sp>
      <p:sp>
        <p:nvSpPr>
          <p:cNvPr id="1233" name="Shape 1233"/>
          <p:cNvSpPr/>
          <p:nvPr/>
        </p:nvSpPr>
        <p:spPr>
          <a:xfrm>
            <a:off x="1834290" y="3674100"/>
            <a:ext cx="12767628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Instead, we define a new session level attribute</a:t>
            </a:r>
            <a:endParaRPr sz="48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for Authentication Class and Origin Request (ACOR)</a:t>
            </a:r>
          </a:p>
        </p:txBody>
      </p:sp>
      <p:pic>
        <p:nvPicPr>
          <p:cNvPr id="1234" name="acor_negotiati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45645" y="2012950"/>
            <a:ext cx="5143501" cy="9690100"/>
          </a:xfrm>
          <a:prstGeom prst="rect">
            <a:avLst/>
          </a:prstGeom>
          <a:ln w="12700">
            <a:miter lim="400000"/>
          </a:ln>
        </p:spPr>
      </p:pic>
      <p:sp>
        <p:nvSpPr>
          <p:cNvPr id="1235" name="Shape 1235"/>
          <p:cNvSpPr/>
          <p:nvPr/>
        </p:nvSpPr>
        <p:spPr>
          <a:xfrm>
            <a:off x="1783490" y="8158100"/>
            <a:ext cx="11170107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We implement it in a simple communication</a:t>
            </a:r>
            <a:endParaRPr sz="48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service written in NodeJS.</a:t>
            </a:r>
          </a:p>
        </p:txBody>
      </p:sp>
      <p:sp>
        <p:nvSpPr>
          <p:cNvPr id="1236" name="Shape 1236"/>
          <p:cNvSpPr/>
          <p:nvPr/>
        </p:nvSpPr>
        <p:spPr>
          <a:xfrm>
            <a:off x="4835643" y="10549411"/>
            <a:ext cx="9937513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https://github.com/Sparika/ACOR_SDP/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WebRTC</a:t>
            </a:r>
          </a:p>
        </p:txBody>
      </p:sp>
      <p:sp>
        <p:nvSpPr>
          <p:cNvPr id="152" name="Shape 152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153" name="Shape 153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Identity Architecture : Overview</a:t>
            </a:r>
          </a:p>
        </p:txBody>
      </p:sp>
      <p:sp>
        <p:nvSpPr>
          <p:cNvPr id="154" name="Shape 15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pic>
        <p:nvPicPr>
          <p:cNvPr id="15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6214" y="6228520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25591" y="6233560"/>
            <a:ext cx="1270001" cy="1249842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7013983" y="3746494"/>
            <a:ext cx="4546905" cy="2482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5961" y="8419"/>
                  <a:pt x="13161" y="1219"/>
                  <a:pt x="21600" y="0"/>
                </a:cubicBezTo>
              </a:path>
            </a:pathLst>
          </a:custGeom>
          <a:ln w="63500">
            <a:solidFill>
              <a:srgbClr val="5C5C5C"/>
            </a:solidFill>
            <a:miter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58" name="Shape 158"/>
          <p:cNvSpPr/>
          <p:nvPr/>
        </p:nvSpPr>
        <p:spPr>
          <a:xfrm>
            <a:off x="4972931" y="6860981"/>
            <a:ext cx="100683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Alice</a:t>
            </a:r>
          </a:p>
        </p:txBody>
      </p:sp>
      <p:sp>
        <p:nvSpPr>
          <p:cNvPr id="159" name="Shape 159"/>
          <p:cNvSpPr/>
          <p:nvPr/>
        </p:nvSpPr>
        <p:spPr>
          <a:xfrm>
            <a:off x="18590812" y="6855941"/>
            <a:ext cx="823675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Bob</a:t>
            </a:r>
          </a:p>
        </p:txBody>
      </p:sp>
      <p:sp>
        <p:nvSpPr>
          <p:cNvPr id="160" name="Shape 160"/>
          <p:cNvSpPr/>
          <p:nvPr/>
        </p:nvSpPr>
        <p:spPr>
          <a:xfrm>
            <a:off x="12820016" y="2723070"/>
            <a:ext cx="446520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Communication Service</a:t>
            </a:r>
          </a:p>
        </p:txBody>
      </p:sp>
      <p:sp>
        <p:nvSpPr>
          <p:cNvPr id="161" name="Shape 161"/>
          <p:cNvSpPr/>
          <p:nvPr/>
        </p:nvSpPr>
        <p:spPr>
          <a:xfrm>
            <a:off x="3801554" y="9707730"/>
            <a:ext cx="3349587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  <a:latin typeface="Roboto Bold"/>
                <a:ea typeface="Roboto Bold"/>
                <a:cs typeface="Roboto Bold"/>
                <a:sym typeface="Roboto Bold"/>
              </a:rPr>
              <a:t>Identity Assertion</a:t>
            </a:r>
            <a:br>
              <a:rPr sz="3200">
                <a:solidFill>
                  <a:srgbClr val="737572"/>
                </a:solidFill>
                <a:latin typeface="Roboto Bold"/>
                <a:ea typeface="Roboto Bold"/>
                <a:cs typeface="Roboto Bold"/>
                <a:sym typeface="Roboto Bold"/>
              </a:rPr>
            </a:br>
            <a:r>
              <a:rPr sz="3200">
                <a:solidFill>
                  <a:srgbClr val="737572"/>
                </a:solidFill>
                <a:latin typeface="Roboto Bold"/>
                <a:ea typeface="Roboto Bold"/>
                <a:cs typeface="Roboto Bold"/>
                <a:sym typeface="Roboto Bold"/>
              </a:rPr>
              <a:t>Generation</a:t>
            </a:r>
          </a:p>
        </p:txBody>
      </p:sp>
      <p:sp>
        <p:nvSpPr>
          <p:cNvPr id="162" name="Shape 162"/>
          <p:cNvSpPr/>
          <p:nvPr/>
        </p:nvSpPr>
        <p:spPr>
          <a:xfrm flipH="1" flipV="1">
            <a:off x="14206753" y="8602515"/>
            <a:ext cx="1249051" cy="872418"/>
          </a:xfrm>
          <a:prstGeom prst="line">
            <a:avLst/>
          </a:prstGeom>
          <a:ln w="38100">
            <a:solidFill>
              <a:srgbClr val="1EA185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7166214" y="6858763"/>
            <a:ext cx="10059378" cy="4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0">
            <a:solidFill>
              <a:srgbClr val="5C5C5C"/>
            </a:solidFill>
            <a:miter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pic>
        <p:nvPicPr>
          <p:cNvPr id="164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560903" y="6231159"/>
            <a:ext cx="1249565" cy="1249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560903" y="3100792"/>
            <a:ext cx="1270001" cy="1249518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12830995" y="3761372"/>
            <a:ext cx="4681980" cy="2472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046" y="1629"/>
                  <a:pt x="17246" y="8829"/>
                  <a:pt x="21600" y="21600"/>
                </a:cubicBezTo>
              </a:path>
            </a:pathLst>
          </a:custGeom>
          <a:ln w="63500">
            <a:solidFill>
              <a:srgbClr val="5C5C5C"/>
            </a:solidFill>
            <a:miter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pic>
        <p:nvPicPr>
          <p:cNvPr id="167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928100" y="10077450"/>
            <a:ext cx="1270000" cy="1249517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7032762" y="7498520"/>
            <a:ext cx="2036941" cy="2578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63500">
            <a:solidFill>
              <a:srgbClr val="5C5C5C"/>
            </a:solidFill>
            <a:miter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83" name="Shape 183"/>
          <p:cNvSpPr/>
          <p:nvPr/>
        </p:nvSpPr>
        <p:spPr>
          <a:xfrm>
            <a:off x="10198100" y="7152632"/>
            <a:ext cx="7027492" cy="3255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0">
            <a:solidFill>
              <a:srgbClr val="5C5C5C"/>
            </a:solidFill>
            <a:miter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70" name="Shape 170"/>
          <p:cNvSpPr/>
          <p:nvPr/>
        </p:nvSpPr>
        <p:spPr>
          <a:xfrm>
            <a:off x="15637955" y="8734583"/>
            <a:ext cx="3349586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  <a:latin typeface="Roboto Bold"/>
                <a:ea typeface="Roboto Bold"/>
                <a:cs typeface="Roboto Bold"/>
                <a:sym typeface="Roboto Bold"/>
              </a:rPr>
              <a:t>Identity Assertion</a:t>
            </a:r>
            <a:br>
              <a:rPr sz="3200">
                <a:solidFill>
                  <a:srgbClr val="737572"/>
                </a:solidFill>
                <a:latin typeface="Roboto Bold"/>
                <a:ea typeface="Roboto Bold"/>
                <a:cs typeface="Roboto Bold"/>
                <a:sym typeface="Roboto Bold"/>
              </a:rPr>
            </a:br>
            <a:r>
              <a:rPr sz="3200">
                <a:solidFill>
                  <a:srgbClr val="737572"/>
                </a:solidFill>
                <a:latin typeface="Roboto Bold"/>
                <a:ea typeface="Roboto Bold"/>
                <a:cs typeface="Roboto Bold"/>
                <a:sym typeface="Roboto Bold"/>
              </a:rPr>
              <a:t>Validation</a:t>
            </a:r>
          </a:p>
        </p:txBody>
      </p:sp>
      <p:sp>
        <p:nvSpPr>
          <p:cNvPr id="171" name="Shape 171"/>
          <p:cNvSpPr/>
          <p:nvPr/>
        </p:nvSpPr>
        <p:spPr>
          <a:xfrm flipH="1">
            <a:off x="5921170" y="9243183"/>
            <a:ext cx="2453117" cy="420441"/>
          </a:xfrm>
          <a:prstGeom prst="line">
            <a:avLst/>
          </a:prstGeom>
          <a:ln w="38100">
            <a:solidFill>
              <a:srgbClr val="1EA185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Shape 172"/>
          <p:cNvSpPr/>
          <p:nvPr/>
        </p:nvSpPr>
        <p:spPr>
          <a:xfrm>
            <a:off x="10153016" y="10983145"/>
            <a:ext cx="313428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Identity Provider</a:t>
            </a:r>
          </a:p>
        </p:txBody>
      </p:sp>
      <p:sp>
        <p:nvSpPr>
          <p:cNvPr id="173" name="Shape 173"/>
          <p:cNvSpPr/>
          <p:nvPr/>
        </p:nvSpPr>
        <p:spPr>
          <a:xfrm>
            <a:off x="6505040" y="4017310"/>
            <a:ext cx="1881149" cy="2309618"/>
          </a:xfrm>
          <a:prstGeom prst="roundRect">
            <a:avLst>
              <a:gd name="adj" fmla="val 6380"/>
            </a:avLst>
          </a:prstGeom>
          <a:solidFill>
            <a:srgbClr val="FFFFFF"/>
          </a:solidFill>
          <a:ln w="50800">
            <a:solidFill>
              <a:srgbClr val="57595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75956"/>
                </a:solidFill>
              </a:rPr>
              <a:t> SDP</a:t>
            </a:r>
            <a:endParaRPr sz="3200">
              <a:solidFill>
                <a:srgbClr val="575956"/>
              </a:solidFill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75956"/>
                </a:solidFill>
              </a:rPr>
              <a:t>Message</a:t>
            </a:r>
            <a:endParaRPr sz="3200">
              <a:solidFill>
                <a:srgbClr val="575956"/>
              </a:solidFill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75956"/>
                </a:solidFill>
              </a:rPr>
              <a:t>——</a:t>
            </a:r>
            <a:endParaRPr sz="3200">
              <a:solidFill>
                <a:srgbClr val="575956"/>
              </a:solidFill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75956"/>
                </a:solidFill>
              </a:rPr>
              <a:t>Identity</a:t>
            </a:r>
          </a:p>
        </p:txBody>
      </p:sp>
      <p:sp>
        <p:nvSpPr>
          <p:cNvPr id="174" name="Shape 174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75" name="Shape 175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76" name="Shape 176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77" name="Shape 177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78" name="Shape 178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after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2"/>
      <p:bldP build="whole" bldLvl="1" animBg="1" rev="0" advAuto="0" spid="161" grpId="3"/>
      <p:bldP build="whole" bldLvl="1" animBg="1" rev="0" advAuto="0" spid="182" grpId="1"/>
      <p:bldP build="whole" bldLvl="1" animBg="1" rev="0" advAuto="0" spid="183" grpId="7"/>
      <p:bldP build="whole" bldLvl="1" animBg="1" rev="0" advAuto="0" spid="180" grpId="9"/>
      <p:bldP build="whole" bldLvl="1" animBg="1" rev="0" advAuto="0" spid="164" grpId="8"/>
      <p:bldP build="whole" bldLvl="1" animBg="1" rev="0" advAuto="0" spid="162" grpId="6"/>
      <p:bldP build="p" bldLvl="5" animBg="1" rev="0" advAuto="0" spid="173" grpId="4"/>
      <p:bldP build="whole" bldLvl="1" animBg="1" rev="0" advAuto="0" spid="170" grpId="5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Shape 1238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Negotiating the Other Peer’s Authentication</a:t>
            </a:r>
          </a:p>
        </p:txBody>
      </p:sp>
      <p:sp>
        <p:nvSpPr>
          <p:cNvPr id="1239" name="Shape 1239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1240" name="Shape 1240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Results</a:t>
            </a:r>
          </a:p>
        </p:txBody>
      </p:sp>
      <p:sp>
        <p:nvSpPr>
          <p:cNvPr id="1241" name="Shape 124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1242" name="Shape 1242"/>
          <p:cNvSpPr/>
          <p:nvPr/>
        </p:nvSpPr>
        <p:spPr>
          <a:xfrm>
            <a:off x="3367766" y="4192822"/>
            <a:ext cx="3748346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Origin Request</a:t>
            </a:r>
          </a:p>
        </p:txBody>
      </p:sp>
      <p:sp>
        <p:nvSpPr>
          <p:cNvPr id="1243" name="Shape 1243"/>
          <p:cNvSpPr/>
          <p:nvPr/>
        </p:nvSpPr>
        <p:spPr>
          <a:xfrm>
            <a:off x="3367766" y="5564422"/>
            <a:ext cx="3926345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Authentication</a:t>
            </a:r>
            <a:endParaRPr sz="48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Class Request</a:t>
            </a:r>
          </a:p>
        </p:txBody>
      </p:sp>
      <p:sp>
        <p:nvSpPr>
          <p:cNvPr id="1244" name="Shape 1244"/>
          <p:cNvSpPr/>
          <p:nvPr/>
        </p:nvSpPr>
        <p:spPr>
          <a:xfrm>
            <a:off x="7685766" y="2832462"/>
            <a:ext cx="2683332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Can be set</a:t>
            </a:r>
          </a:p>
        </p:txBody>
      </p:sp>
      <p:sp>
        <p:nvSpPr>
          <p:cNvPr id="1245" name="Shape 1245"/>
          <p:cNvSpPr/>
          <p:nvPr/>
        </p:nvSpPr>
        <p:spPr>
          <a:xfrm>
            <a:off x="10886166" y="2892414"/>
            <a:ext cx="3815319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Can be verified</a:t>
            </a:r>
          </a:p>
        </p:txBody>
      </p:sp>
      <p:sp>
        <p:nvSpPr>
          <p:cNvPr id="1246" name="Shape 1246"/>
          <p:cNvSpPr/>
          <p:nvPr/>
        </p:nvSpPr>
        <p:spPr>
          <a:xfrm>
            <a:off x="8607701" y="4218920"/>
            <a:ext cx="839461" cy="839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EA18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</a:p>
        </p:txBody>
      </p:sp>
      <p:sp>
        <p:nvSpPr>
          <p:cNvPr id="1247" name="Shape 1247"/>
          <p:cNvSpPr/>
          <p:nvPr/>
        </p:nvSpPr>
        <p:spPr>
          <a:xfrm>
            <a:off x="8730637" y="4192822"/>
            <a:ext cx="593588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48" name="Shape 1248"/>
          <p:cNvSpPr/>
          <p:nvPr/>
        </p:nvSpPr>
        <p:spPr>
          <a:xfrm>
            <a:off x="8823586" y="4409304"/>
            <a:ext cx="407692" cy="407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8043" y="21600"/>
                </a:moveTo>
                <a:cubicBezTo>
                  <a:pt x="7769" y="21600"/>
                  <a:pt x="7477" y="21508"/>
                  <a:pt x="7164" y="21321"/>
                </a:cubicBezTo>
                <a:cubicBezTo>
                  <a:pt x="6850" y="21133"/>
                  <a:pt x="6608" y="20917"/>
                  <a:pt x="6436" y="20666"/>
                </a:cubicBezTo>
                <a:lnTo>
                  <a:pt x="266" y="11698"/>
                </a:lnTo>
                <a:cubicBezTo>
                  <a:pt x="88" y="11440"/>
                  <a:pt x="0" y="11121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3"/>
                </a:lnTo>
                <a:cubicBezTo>
                  <a:pt x="8082" y="13281"/>
                  <a:pt x="8302" y="13409"/>
                  <a:pt x="8567" y="13409"/>
                </a:cubicBezTo>
                <a:cubicBezTo>
                  <a:pt x="8827" y="13409"/>
                  <a:pt x="9045" y="13281"/>
                  <a:pt x="9221" y="13023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6"/>
                </a:lnTo>
                <a:cubicBezTo>
                  <a:pt x="10482" y="20931"/>
                  <a:pt x="10237" y="21147"/>
                  <a:pt x="9929" y="21331"/>
                </a:cubicBezTo>
                <a:cubicBezTo>
                  <a:pt x="9620" y="21512"/>
                  <a:pt x="9339" y="21600"/>
                  <a:pt x="9079" y="21600"/>
                </a:cubicBezTo>
                <a:lnTo>
                  <a:pt x="8043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914194">
              <a:defRPr sz="58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49" name="Shape 1249"/>
          <p:cNvSpPr/>
          <p:nvPr/>
        </p:nvSpPr>
        <p:spPr>
          <a:xfrm>
            <a:off x="12374095" y="5976362"/>
            <a:ext cx="839461" cy="840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450" y="3162"/>
                </a:moveTo>
                <a:cubicBezTo>
                  <a:pt x="19504" y="4215"/>
                  <a:pt x="20292" y="5407"/>
                  <a:pt x="20818" y="6731"/>
                </a:cubicBezTo>
                <a:cubicBezTo>
                  <a:pt x="21341" y="8058"/>
                  <a:pt x="21600" y="9410"/>
                  <a:pt x="21600" y="10800"/>
                </a:cubicBezTo>
                <a:cubicBezTo>
                  <a:pt x="21600" y="12187"/>
                  <a:pt x="21338" y="13545"/>
                  <a:pt x="20818" y="14872"/>
                </a:cubicBezTo>
                <a:cubicBezTo>
                  <a:pt x="20292" y="16193"/>
                  <a:pt x="19504" y="17382"/>
                  <a:pt x="18450" y="18438"/>
                </a:cubicBezTo>
                <a:cubicBezTo>
                  <a:pt x="17394" y="19491"/>
                  <a:pt x="16201" y="20285"/>
                  <a:pt x="14870" y="20810"/>
                </a:cubicBezTo>
                <a:cubicBezTo>
                  <a:pt x="13540" y="21338"/>
                  <a:pt x="12184" y="21600"/>
                  <a:pt x="10802" y="21600"/>
                </a:cubicBezTo>
                <a:cubicBezTo>
                  <a:pt x="9416" y="21600"/>
                  <a:pt x="8057" y="21338"/>
                  <a:pt x="6730" y="20810"/>
                </a:cubicBezTo>
                <a:cubicBezTo>
                  <a:pt x="5399" y="20285"/>
                  <a:pt x="4206" y="19491"/>
                  <a:pt x="3150" y="18438"/>
                </a:cubicBezTo>
                <a:cubicBezTo>
                  <a:pt x="2099" y="17382"/>
                  <a:pt x="1308" y="16193"/>
                  <a:pt x="782" y="14872"/>
                </a:cubicBezTo>
                <a:cubicBezTo>
                  <a:pt x="259" y="13545"/>
                  <a:pt x="0" y="12187"/>
                  <a:pt x="0" y="10800"/>
                </a:cubicBezTo>
                <a:cubicBezTo>
                  <a:pt x="0" y="9410"/>
                  <a:pt x="265" y="8055"/>
                  <a:pt x="791" y="6725"/>
                </a:cubicBezTo>
                <a:cubicBezTo>
                  <a:pt x="1319" y="5395"/>
                  <a:pt x="2104" y="4210"/>
                  <a:pt x="3150" y="3162"/>
                </a:cubicBezTo>
                <a:cubicBezTo>
                  <a:pt x="4206" y="2109"/>
                  <a:pt x="5399" y="1318"/>
                  <a:pt x="6730" y="790"/>
                </a:cubicBezTo>
                <a:cubicBezTo>
                  <a:pt x="8060" y="262"/>
                  <a:pt x="9416" y="0"/>
                  <a:pt x="10802" y="0"/>
                </a:cubicBezTo>
                <a:cubicBezTo>
                  <a:pt x="12184" y="0"/>
                  <a:pt x="13543" y="262"/>
                  <a:pt x="14870" y="790"/>
                </a:cubicBezTo>
                <a:cubicBezTo>
                  <a:pt x="16198" y="1318"/>
                  <a:pt x="17394" y="2109"/>
                  <a:pt x="18450" y="3162"/>
                </a:cubicBezTo>
                <a:moveTo>
                  <a:pt x="16283" y="7530"/>
                </a:moveTo>
                <a:cubicBezTo>
                  <a:pt x="16489" y="7321"/>
                  <a:pt x="16489" y="7112"/>
                  <a:pt x="16283" y="6892"/>
                </a:cubicBezTo>
                <a:lnTo>
                  <a:pt x="14701" y="5342"/>
                </a:lnTo>
                <a:cubicBezTo>
                  <a:pt x="14475" y="5116"/>
                  <a:pt x="14263" y="5116"/>
                  <a:pt x="14062" y="5342"/>
                </a:cubicBezTo>
                <a:lnTo>
                  <a:pt x="10775" y="8640"/>
                </a:lnTo>
                <a:lnTo>
                  <a:pt x="7775" y="5650"/>
                </a:lnTo>
                <a:cubicBezTo>
                  <a:pt x="7685" y="5562"/>
                  <a:pt x="7583" y="5514"/>
                  <a:pt x="7464" y="5514"/>
                </a:cubicBezTo>
                <a:cubicBezTo>
                  <a:pt x="7348" y="5514"/>
                  <a:pt x="7238" y="5562"/>
                  <a:pt x="7139" y="5650"/>
                </a:cubicBezTo>
                <a:lnTo>
                  <a:pt x="5653" y="7177"/>
                </a:lnTo>
                <a:cubicBezTo>
                  <a:pt x="5427" y="7386"/>
                  <a:pt x="5427" y="7595"/>
                  <a:pt x="5653" y="7812"/>
                </a:cubicBezTo>
                <a:lnTo>
                  <a:pt x="8617" y="10771"/>
                </a:lnTo>
                <a:lnTo>
                  <a:pt x="5345" y="14070"/>
                </a:lnTo>
                <a:cubicBezTo>
                  <a:pt x="5255" y="14163"/>
                  <a:pt x="5207" y="14265"/>
                  <a:pt x="5207" y="14384"/>
                </a:cubicBezTo>
                <a:cubicBezTo>
                  <a:pt x="5207" y="14502"/>
                  <a:pt x="5255" y="14610"/>
                  <a:pt x="5345" y="14706"/>
                </a:cubicBezTo>
                <a:lnTo>
                  <a:pt x="6899" y="16275"/>
                </a:lnTo>
                <a:cubicBezTo>
                  <a:pt x="6990" y="16366"/>
                  <a:pt x="7094" y="16414"/>
                  <a:pt x="7216" y="16417"/>
                </a:cubicBezTo>
                <a:cubicBezTo>
                  <a:pt x="7340" y="16419"/>
                  <a:pt x="7444" y="16374"/>
                  <a:pt x="7535" y="16275"/>
                </a:cubicBezTo>
                <a:lnTo>
                  <a:pt x="10836" y="12992"/>
                </a:lnTo>
                <a:lnTo>
                  <a:pt x="13797" y="15979"/>
                </a:lnTo>
                <a:cubicBezTo>
                  <a:pt x="13887" y="16066"/>
                  <a:pt x="13992" y="16112"/>
                  <a:pt x="14116" y="16112"/>
                </a:cubicBezTo>
                <a:cubicBezTo>
                  <a:pt x="14238" y="16112"/>
                  <a:pt x="14342" y="16066"/>
                  <a:pt x="14433" y="15979"/>
                </a:cubicBezTo>
                <a:lnTo>
                  <a:pt x="15961" y="14451"/>
                </a:lnTo>
                <a:cubicBezTo>
                  <a:pt x="16167" y="14242"/>
                  <a:pt x="16167" y="14033"/>
                  <a:pt x="15961" y="13816"/>
                </a:cubicBezTo>
                <a:lnTo>
                  <a:pt x="12958" y="10857"/>
                </a:lnTo>
                <a:lnTo>
                  <a:pt x="16283" y="7530"/>
                </a:lnTo>
                <a:close/>
              </a:path>
            </a:pathLst>
          </a:custGeom>
          <a:solidFill>
            <a:srgbClr val="BD392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914194">
              <a:defRPr sz="58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50" name="Shape 1250"/>
          <p:cNvSpPr/>
          <p:nvPr/>
        </p:nvSpPr>
        <p:spPr>
          <a:xfrm>
            <a:off x="8607701" y="5939770"/>
            <a:ext cx="839461" cy="839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EA18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</a:p>
        </p:txBody>
      </p:sp>
      <p:sp>
        <p:nvSpPr>
          <p:cNvPr id="1251" name="Shape 1251"/>
          <p:cNvSpPr/>
          <p:nvPr/>
        </p:nvSpPr>
        <p:spPr>
          <a:xfrm>
            <a:off x="8730637" y="5913672"/>
            <a:ext cx="593588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52" name="Shape 1252"/>
          <p:cNvSpPr/>
          <p:nvPr/>
        </p:nvSpPr>
        <p:spPr>
          <a:xfrm>
            <a:off x="8827272" y="6119914"/>
            <a:ext cx="407692" cy="407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8043" y="21600"/>
                </a:moveTo>
                <a:cubicBezTo>
                  <a:pt x="7769" y="21600"/>
                  <a:pt x="7477" y="21508"/>
                  <a:pt x="7164" y="21321"/>
                </a:cubicBezTo>
                <a:cubicBezTo>
                  <a:pt x="6850" y="21133"/>
                  <a:pt x="6608" y="20917"/>
                  <a:pt x="6436" y="20666"/>
                </a:cubicBezTo>
                <a:lnTo>
                  <a:pt x="266" y="11698"/>
                </a:lnTo>
                <a:cubicBezTo>
                  <a:pt x="88" y="11440"/>
                  <a:pt x="0" y="11121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3"/>
                </a:lnTo>
                <a:cubicBezTo>
                  <a:pt x="8082" y="13281"/>
                  <a:pt x="8302" y="13409"/>
                  <a:pt x="8567" y="13409"/>
                </a:cubicBezTo>
                <a:cubicBezTo>
                  <a:pt x="8827" y="13409"/>
                  <a:pt x="9045" y="13281"/>
                  <a:pt x="9221" y="13023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6"/>
                </a:lnTo>
                <a:cubicBezTo>
                  <a:pt x="10482" y="20931"/>
                  <a:pt x="10237" y="21147"/>
                  <a:pt x="9929" y="21331"/>
                </a:cubicBezTo>
                <a:cubicBezTo>
                  <a:pt x="9620" y="21512"/>
                  <a:pt x="9339" y="21600"/>
                  <a:pt x="9079" y="21600"/>
                </a:cubicBezTo>
                <a:lnTo>
                  <a:pt x="8043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914194">
              <a:defRPr sz="58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53" name="Shape 1253"/>
          <p:cNvSpPr/>
          <p:nvPr/>
        </p:nvSpPr>
        <p:spPr>
          <a:xfrm>
            <a:off x="12061890" y="4200696"/>
            <a:ext cx="1463872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572"/>
                </a:solidFill>
              </a:rPr>
              <a:t>already</a:t>
            </a:r>
            <a:br>
              <a:rPr sz="3000">
                <a:solidFill>
                  <a:srgbClr val="737572"/>
                </a:solidFill>
              </a:rPr>
            </a:br>
            <a:r>
              <a:rPr sz="3000">
                <a:solidFill>
                  <a:srgbClr val="737572"/>
                </a:solidFill>
              </a:rPr>
              <a:t>available</a:t>
            </a:r>
          </a:p>
        </p:txBody>
      </p:sp>
      <p:sp>
        <p:nvSpPr>
          <p:cNvPr id="1254" name="Shape 1254"/>
          <p:cNvSpPr/>
          <p:nvPr/>
        </p:nvSpPr>
        <p:spPr>
          <a:xfrm>
            <a:off x="15457602" y="4041680"/>
            <a:ext cx="5545932" cy="2844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0" y="0"/>
                </a:moveTo>
                <a:cubicBezTo>
                  <a:pt x="1686" y="0"/>
                  <a:pt x="1397" y="562"/>
                  <a:pt x="1397" y="1254"/>
                </a:cubicBezTo>
                <a:lnTo>
                  <a:pt x="1397" y="18577"/>
                </a:lnTo>
                <a:lnTo>
                  <a:pt x="0" y="19752"/>
                </a:lnTo>
                <a:lnTo>
                  <a:pt x="1513" y="21027"/>
                </a:lnTo>
                <a:cubicBezTo>
                  <a:pt x="1628" y="21366"/>
                  <a:pt x="1817" y="21600"/>
                  <a:pt x="2040" y="21600"/>
                </a:cubicBezTo>
                <a:lnTo>
                  <a:pt x="20959" y="21600"/>
                </a:lnTo>
                <a:cubicBezTo>
                  <a:pt x="21313" y="21600"/>
                  <a:pt x="21600" y="21041"/>
                  <a:pt x="21600" y="20349"/>
                </a:cubicBezTo>
                <a:lnTo>
                  <a:pt x="21600" y="1254"/>
                </a:lnTo>
                <a:cubicBezTo>
                  <a:pt x="21600" y="562"/>
                  <a:pt x="21313" y="0"/>
                  <a:pt x="20959" y="0"/>
                </a:cubicBezTo>
                <a:lnTo>
                  <a:pt x="204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BD392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600" tIns="228600" rIns="228600" bIns="228600" anchor="ctr"/>
          <a:lstStyle>
            <a:lvl1pPr>
              <a:defRPr i="1" sz="3000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3000">
                <a:solidFill>
                  <a:srgbClr val="737572"/>
                </a:solidFill>
              </a:rPr>
              <a:t>The data format for identity assertion verification does not allow extensions. This may be a problem even outside negotiation scenario.</a:t>
            </a:r>
          </a:p>
        </p:txBody>
      </p:sp>
      <p:sp>
        <p:nvSpPr>
          <p:cNvPr id="1255" name="Shape 1255"/>
          <p:cNvSpPr/>
          <p:nvPr/>
        </p:nvSpPr>
        <p:spPr>
          <a:xfrm>
            <a:off x="2999376" y="10010974"/>
            <a:ext cx="16971725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It is also impossible to provide multiple identities or change identity</a:t>
            </a:r>
            <a:endParaRPr sz="48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after an initial authentication.</a:t>
            </a:r>
          </a:p>
        </p:txBody>
      </p:sp>
      <p:sp>
        <p:nvSpPr>
          <p:cNvPr id="1256" name="Shape 1256"/>
          <p:cNvSpPr/>
          <p:nvPr/>
        </p:nvSpPr>
        <p:spPr>
          <a:xfrm>
            <a:off x="2965916" y="7901806"/>
            <a:ext cx="17944168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We can initiate an anonymous session and then request authentication,</a:t>
            </a:r>
            <a:endParaRPr sz="48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albeit without being able to verify the authentication strength.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nodeType="after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2" grpId="3"/>
      <p:bldP build="whole" bldLvl="1" animBg="1" rev="0" advAuto="0" spid="1249" grpId="2"/>
      <p:bldP build="whole" bldLvl="1" animBg="1" rev="0" advAuto="0" spid="1248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Shape 1258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Negotiating the Other Peer’s Authentication</a:t>
            </a:r>
          </a:p>
        </p:txBody>
      </p:sp>
      <p:sp>
        <p:nvSpPr>
          <p:cNvPr id="1259" name="Shape 1259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1260" name="Shape 1260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Recommendation Sources</a:t>
            </a:r>
          </a:p>
        </p:txBody>
      </p:sp>
      <p:sp>
        <p:nvSpPr>
          <p:cNvPr id="1261" name="Shape 126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pic>
        <p:nvPicPr>
          <p:cNvPr id="126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1408" y="628735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3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3697" y="7674429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4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01408" y="9050463"/>
            <a:ext cx="1270001" cy="1249517"/>
          </a:xfrm>
          <a:prstGeom prst="rect">
            <a:avLst/>
          </a:prstGeom>
          <a:ln w="12700">
            <a:miter lim="400000"/>
          </a:ln>
        </p:spPr>
      </p:pic>
      <p:sp>
        <p:nvSpPr>
          <p:cNvPr id="1295" name="Shape 1295"/>
          <p:cNvSpPr/>
          <p:nvPr/>
        </p:nvSpPr>
        <p:spPr>
          <a:xfrm>
            <a:off x="4323697" y="8695278"/>
            <a:ext cx="977712" cy="594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63500">
            <a:solidFill>
              <a:srgbClr val="5C5C5C"/>
            </a:solidFill>
            <a:miter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pic>
        <p:nvPicPr>
          <p:cNvPr id="1266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83571" y="7610269"/>
            <a:ext cx="1305675" cy="1387280"/>
          </a:xfrm>
          <a:prstGeom prst="rect">
            <a:avLst/>
          </a:prstGeom>
          <a:ln w="12700">
            <a:miter lim="400000"/>
          </a:ln>
        </p:spPr>
      </p:pic>
      <p:sp>
        <p:nvSpPr>
          <p:cNvPr id="1296" name="Shape 1296"/>
          <p:cNvSpPr/>
          <p:nvPr/>
        </p:nvSpPr>
        <p:spPr>
          <a:xfrm>
            <a:off x="4323697" y="8261405"/>
            <a:ext cx="977880" cy="29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0">
            <a:solidFill>
              <a:srgbClr val="5C5C5C"/>
            </a:solidFill>
            <a:miter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297" name="Shape 1297"/>
          <p:cNvSpPr/>
          <p:nvPr/>
        </p:nvSpPr>
        <p:spPr>
          <a:xfrm>
            <a:off x="4323697" y="7314216"/>
            <a:ext cx="977712" cy="603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0">
            <a:solidFill>
              <a:srgbClr val="5C5C5C"/>
            </a:solidFill>
            <a:miter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269" name="Shape 1269"/>
          <p:cNvSpPr/>
          <p:nvPr/>
        </p:nvSpPr>
        <p:spPr>
          <a:xfrm>
            <a:off x="2413714" y="2963529"/>
            <a:ext cx="19556572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In order to negotiate its peer’s authentication, the user must rely on a trusted </a:t>
            </a:r>
            <a:endParaRPr sz="48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recommendation source</a:t>
            </a:r>
          </a:p>
        </p:txBody>
      </p:sp>
      <p:sp>
        <p:nvSpPr>
          <p:cNvPr id="1270" name="Shape 1270"/>
          <p:cNvSpPr/>
          <p:nvPr/>
        </p:nvSpPr>
        <p:spPr>
          <a:xfrm>
            <a:off x="9184377" y="5024547"/>
            <a:ext cx="1949014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Trusted</a:t>
            </a:r>
          </a:p>
        </p:txBody>
      </p:sp>
      <p:sp>
        <p:nvSpPr>
          <p:cNvPr id="1271" name="Shape 1271"/>
          <p:cNvSpPr/>
          <p:nvPr/>
        </p:nvSpPr>
        <p:spPr>
          <a:xfrm>
            <a:off x="11993580" y="4649897"/>
            <a:ext cx="3926345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Authentication</a:t>
            </a:r>
            <a:endParaRPr sz="4800">
              <a:solidFill>
                <a:srgbClr val="737572"/>
              </a:solidFill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aware</a:t>
            </a:r>
          </a:p>
        </p:txBody>
      </p:sp>
      <p:sp>
        <p:nvSpPr>
          <p:cNvPr id="1272" name="Shape 1272"/>
          <p:cNvSpPr/>
          <p:nvPr/>
        </p:nvSpPr>
        <p:spPr>
          <a:xfrm>
            <a:off x="16789643" y="4649897"/>
            <a:ext cx="3127137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Call context</a:t>
            </a:r>
            <a:endParaRPr sz="4800">
              <a:solidFill>
                <a:srgbClr val="737572"/>
              </a:solidFill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aware</a:t>
            </a:r>
          </a:p>
        </p:txBody>
      </p:sp>
      <p:sp>
        <p:nvSpPr>
          <p:cNvPr id="1273" name="Shape 1273"/>
          <p:cNvSpPr/>
          <p:nvPr/>
        </p:nvSpPr>
        <p:spPr>
          <a:xfrm>
            <a:off x="9508568" y="8083405"/>
            <a:ext cx="649907" cy="649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62" y="0"/>
                </a:moveTo>
                <a:lnTo>
                  <a:pt x="8062" y="8069"/>
                </a:lnTo>
                <a:lnTo>
                  <a:pt x="0" y="8069"/>
                </a:lnTo>
                <a:lnTo>
                  <a:pt x="0" y="13534"/>
                </a:lnTo>
                <a:lnTo>
                  <a:pt x="8062" y="13534"/>
                </a:lnTo>
                <a:lnTo>
                  <a:pt x="8062" y="21600"/>
                </a:lnTo>
                <a:lnTo>
                  <a:pt x="13538" y="21600"/>
                </a:lnTo>
                <a:lnTo>
                  <a:pt x="13538" y="13534"/>
                </a:lnTo>
                <a:lnTo>
                  <a:pt x="21600" y="13534"/>
                </a:lnTo>
                <a:lnTo>
                  <a:pt x="21600" y="8069"/>
                </a:lnTo>
                <a:lnTo>
                  <a:pt x="13538" y="8069"/>
                </a:lnTo>
                <a:lnTo>
                  <a:pt x="13538" y="0"/>
                </a:lnTo>
                <a:lnTo>
                  <a:pt x="8062" y="0"/>
                </a:lnTo>
                <a:close/>
              </a:path>
            </a:pathLst>
          </a:custGeom>
          <a:solidFill>
            <a:srgbClr val="6D6F6B"/>
          </a:solidFill>
          <a:ln w="25400">
            <a:solidFill>
              <a:srgbClr val="6D6F6B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74" name="Shape 1274"/>
          <p:cNvSpPr/>
          <p:nvPr/>
        </p:nvSpPr>
        <p:spPr>
          <a:xfrm>
            <a:off x="10245192" y="8083405"/>
            <a:ext cx="649907" cy="649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62" y="0"/>
                </a:moveTo>
                <a:lnTo>
                  <a:pt x="8062" y="8069"/>
                </a:lnTo>
                <a:lnTo>
                  <a:pt x="0" y="8069"/>
                </a:lnTo>
                <a:lnTo>
                  <a:pt x="0" y="13534"/>
                </a:lnTo>
                <a:lnTo>
                  <a:pt x="8062" y="13534"/>
                </a:lnTo>
                <a:lnTo>
                  <a:pt x="8062" y="21600"/>
                </a:lnTo>
                <a:lnTo>
                  <a:pt x="13538" y="21600"/>
                </a:lnTo>
                <a:lnTo>
                  <a:pt x="13538" y="13534"/>
                </a:lnTo>
                <a:lnTo>
                  <a:pt x="21600" y="13534"/>
                </a:lnTo>
                <a:lnTo>
                  <a:pt x="21600" y="8069"/>
                </a:lnTo>
                <a:lnTo>
                  <a:pt x="13538" y="8069"/>
                </a:lnTo>
                <a:lnTo>
                  <a:pt x="13538" y="0"/>
                </a:lnTo>
                <a:lnTo>
                  <a:pt x="8062" y="0"/>
                </a:lnTo>
                <a:close/>
              </a:path>
            </a:pathLst>
          </a:custGeom>
          <a:solidFill>
            <a:srgbClr val="6D6F6B"/>
          </a:solidFill>
          <a:ln w="25400">
            <a:solidFill>
              <a:srgbClr val="6D6F6B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75" name="Shape 1275"/>
          <p:cNvSpPr/>
          <p:nvPr/>
        </p:nvSpPr>
        <p:spPr>
          <a:xfrm>
            <a:off x="13311201" y="8083405"/>
            <a:ext cx="649907" cy="649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62" y="0"/>
                </a:moveTo>
                <a:lnTo>
                  <a:pt x="8062" y="8069"/>
                </a:lnTo>
                <a:lnTo>
                  <a:pt x="0" y="8069"/>
                </a:lnTo>
                <a:lnTo>
                  <a:pt x="0" y="13534"/>
                </a:lnTo>
                <a:lnTo>
                  <a:pt x="8062" y="13534"/>
                </a:lnTo>
                <a:lnTo>
                  <a:pt x="8062" y="21600"/>
                </a:lnTo>
                <a:lnTo>
                  <a:pt x="13538" y="21600"/>
                </a:lnTo>
                <a:lnTo>
                  <a:pt x="13538" y="13534"/>
                </a:lnTo>
                <a:lnTo>
                  <a:pt x="21600" y="13534"/>
                </a:lnTo>
                <a:lnTo>
                  <a:pt x="21600" y="8069"/>
                </a:lnTo>
                <a:lnTo>
                  <a:pt x="13538" y="8069"/>
                </a:lnTo>
                <a:lnTo>
                  <a:pt x="13538" y="0"/>
                </a:lnTo>
                <a:lnTo>
                  <a:pt x="8062" y="0"/>
                </a:lnTo>
                <a:close/>
              </a:path>
            </a:pathLst>
          </a:custGeom>
          <a:solidFill>
            <a:srgbClr val="B6B7B5">
              <a:alpha val="50156"/>
            </a:srgbClr>
          </a:solidFill>
          <a:ln w="25400">
            <a:solidFill>
              <a:srgbClr val="B6B7B5">
                <a:alpha val="50156"/>
              </a:srgbClr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76" name="Shape 1276"/>
          <p:cNvSpPr/>
          <p:nvPr/>
        </p:nvSpPr>
        <p:spPr>
          <a:xfrm>
            <a:off x="14047824" y="8083405"/>
            <a:ext cx="649907" cy="649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62" y="0"/>
                </a:moveTo>
                <a:lnTo>
                  <a:pt x="8062" y="8069"/>
                </a:lnTo>
                <a:lnTo>
                  <a:pt x="0" y="8069"/>
                </a:lnTo>
                <a:lnTo>
                  <a:pt x="0" y="13534"/>
                </a:lnTo>
                <a:lnTo>
                  <a:pt x="8062" y="13534"/>
                </a:lnTo>
                <a:lnTo>
                  <a:pt x="8062" y="21600"/>
                </a:lnTo>
                <a:lnTo>
                  <a:pt x="13538" y="21600"/>
                </a:lnTo>
                <a:lnTo>
                  <a:pt x="13538" y="13534"/>
                </a:lnTo>
                <a:lnTo>
                  <a:pt x="21600" y="13534"/>
                </a:lnTo>
                <a:lnTo>
                  <a:pt x="21600" y="8069"/>
                </a:lnTo>
                <a:lnTo>
                  <a:pt x="13538" y="8069"/>
                </a:lnTo>
                <a:lnTo>
                  <a:pt x="13538" y="0"/>
                </a:lnTo>
                <a:lnTo>
                  <a:pt x="8062" y="0"/>
                </a:lnTo>
                <a:close/>
              </a:path>
            </a:pathLst>
          </a:custGeom>
          <a:solidFill>
            <a:srgbClr val="B6B7B5">
              <a:alpha val="50156"/>
            </a:srgbClr>
          </a:solidFill>
          <a:ln w="25400">
            <a:solidFill>
              <a:srgbClr val="B6B7B5">
                <a:alpha val="50156"/>
              </a:srgbClr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77" name="Shape 1277"/>
          <p:cNvSpPr/>
          <p:nvPr/>
        </p:nvSpPr>
        <p:spPr>
          <a:xfrm>
            <a:off x="17702896" y="8083405"/>
            <a:ext cx="649907" cy="649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62" y="0"/>
                </a:moveTo>
                <a:lnTo>
                  <a:pt x="8062" y="8069"/>
                </a:lnTo>
                <a:lnTo>
                  <a:pt x="0" y="8069"/>
                </a:lnTo>
                <a:lnTo>
                  <a:pt x="0" y="13534"/>
                </a:lnTo>
                <a:lnTo>
                  <a:pt x="8062" y="13534"/>
                </a:lnTo>
                <a:lnTo>
                  <a:pt x="8062" y="21600"/>
                </a:lnTo>
                <a:lnTo>
                  <a:pt x="13538" y="21600"/>
                </a:lnTo>
                <a:lnTo>
                  <a:pt x="13538" y="13534"/>
                </a:lnTo>
                <a:lnTo>
                  <a:pt x="21600" y="13534"/>
                </a:lnTo>
                <a:lnTo>
                  <a:pt x="21600" y="8069"/>
                </a:lnTo>
                <a:lnTo>
                  <a:pt x="13538" y="8069"/>
                </a:lnTo>
                <a:lnTo>
                  <a:pt x="13538" y="0"/>
                </a:lnTo>
                <a:lnTo>
                  <a:pt x="8062" y="0"/>
                </a:lnTo>
                <a:close/>
              </a:path>
            </a:pathLst>
          </a:custGeom>
          <a:solidFill>
            <a:srgbClr val="6D6F6B"/>
          </a:solidFill>
          <a:ln w="25400">
            <a:solidFill>
              <a:srgbClr val="6D6F6B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78" name="Shape 1278"/>
          <p:cNvSpPr/>
          <p:nvPr/>
        </p:nvSpPr>
        <p:spPr>
          <a:xfrm>
            <a:off x="18439519" y="8083405"/>
            <a:ext cx="649907" cy="649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62" y="0"/>
                </a:moveTo>
                <a:lnTo>
                  <a:pt x="8062" y="8069"/>
                </a:lnTo>
                <a:lnTo>
                  <a:pt x="0" y="8069"/>
                </a:lnTo>
                <a:lnTo>
                  <a:pt x="0" y="13534"/>
                </a:lnTo>
                <a:lnTo>
                  <a:pt x="8062" y="13534"/>
                </a:lnTo>
                <a:lnTo>
                  <a:pt x="8062" y="21600"/>
                </a:lnTo>
                <a:lnTo>
                  <a:pt x="13538" y="21600"/>
                </a:lnTo>
                <a:lnTo>
                  <a:pt x="13538" y="13534"/>
                </a:lnTo>
                <a:lnTo>
                  <a:pt x="21600" y="13534"/>
                </a:lnTo>
                <a:lnTo>
                  <a:pt x="21600" y="8069"/>
                </a:lnTo>
                <a:lnTo>
                  <a:pt x="13538" y="8069"/>
                </a:lnTo>
                <a:lnTo>
                  <a:pt x="13538" y="0"/>
                </a:lnTo>
                <a:lnTo>
                  <a:pt x="8062" y="0"/>
                </a:lnTo>
                <a:close/>
              </a:path>
            </a:pathLst>
          </a:custGeom>
          <a:solidFill>
            <a:srgbClr val="B6B7B5">
              <a:alpha val="50156"/>
            </a:srgbClr>
          </a:solidFill>
          <a:ln w="25400">
            <a:solidFill>
              <a:srgbClr val="B6B7B5">
                <a:alpha val="50156"/>
              </a:srgbClr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79" name="Shape 1279"/>
          <p:cNvSpPr/>
          <p:nvPr/>
        </p:nvSpPr>
        <p:spPr>
          <a:xfrm>
            <a:off x="9483168" y="9346574"/>
            <a:ext cx="649907" cy="649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62" y="0"/>
                </a:moveTo>
                <a:lnTo>
                  <a:pt x="8062" y="8069"/>
                </a:lnTo>
                <a:lnTo>
                  <a:pt x="0" y="8069"/>
                </a:lnTo>
                <a:lnTo>
                  <a:pt x="0" y="13534"/>
                </a:lnTo>
                <a:lnTo>
                  <a:pt x="8062" y="13534"/>
                </a:lnTo>
                <a:lnTo>
                  <a:pt x="8062" y="21600"/>
                </a:lnTo>
                <a:lnTo>
                  <a:pt x="13538" y="21600"/>
                </a:lnTo>
                <a:lnTo>
                  <a:pt x="13538" y="13534"/>
                </a:lnTo>
                <a:lnTo>
                  <a:pt x="21600" y="13534"/>
                </a:lnTo>
                <a:lnTo>
                  <a:pt x="21600" y="8069"/>
                </a:lnTo>
                <a:lnTo>
                  <a:pt x="13538" y="8069"/>
                </a:lnTo>
                <a:lnTo>
                  <a:pt x="13538" y="0"/>
                </a:lnTo>
                <a:lnTo>
                  <a:pt x="8062" y="0"/>
                </a:lnTo>
                <a:close/>
              </a:path>
            </a:pathLst>
          </a:custGeom>
          <a:solidFill>
            <a:srgbClr val="6D6F6B"/>
          </a:solidFill>
          <a:ln w="25400">
            <a:solidFill>
              <a:srgbClr val="6D6F6B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80" name="Shape 1280"/>
          <p:cNvSpPr/>
          <p:nvPr/>
        </p:nvSpPr>
        <p:spPr>
          <a:xfrm>
            <a:off x="10219792" y="9346574"/>
            <a:ext cx="649907" cy="649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62" y="0"/>
                </a:moveTo>
                <a:lnTo>
                  <a:pt x="8062" y="8069"/>
                </a:lnTo>
                <a:lnTo>
                  <a:pt x="0" y="8069"/>
                </a:lnTo>
                <a:lnTo>
                  <a:pt x="0" y="13534"/>
                </a:lnTo>
                <a:lnTo>
                  <a:pt x="8062" y="13534"/>
                </a:lnTo>
                <a:lnTo>
                  <a:pt x="8062" y="21600"/>
                </a:lnTo>
                <a:lnTo>
                  <a:pt x="13538" y="21600"/>
                </a:lnTo>
                <a:lnTo>
                  <a:pt x="13538" y="13534"/>
                </a:lnTo>
                <a:lnTo>
                  <a:pt x="21600" y="13534"/>
                </a:lnTo>
                <a:lnTo>
                  <a:pt x="21600" y="8069"/>
                </a:lnTo>
                <a:lnTo>
                  <a:pt x="13538" y="8069"/>
                </a:lnTo>
                <a:lnTo>
                  <a:pt x="13538" y="0"/>
                </a:lnTo>
                <a:lnTo>
                  <a:pt x="8062" y="0"/>
                </a:lnTo>
                <a:close/>
              </a:path>
            </a:pathLst>
          </a:custGeom>
          <a:solidFill>
            <a:srgbClr val="B6B7B5">
              <a:alpha val="50156"/>
            </a:srgbClr>
          </a:solidFill>
          <a:ln w="25400">
            <a:solidFill>
              <a:srgbClr val="B6B7B5">
                <a:alpha val="50156"/>
              </a:srgbClr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81" name="Shape 1281"/>
          <p:cNvSpPr/>
          <p:nvPr/>
        </p:nvSpPr>
        <p:spPr>
          <a:xfrm>
            <a:off x="13285801" y="9346574"/>
            <a:ext cx="649907" cy="649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62" y="0"/>
                </a:moveTo>
                <a:lnTo>
                  <a:pt x="8062" y="8069"/>
                </a:lnTo>
                <a:lnTo>
                  <a:pt x="0" y="8069"/>
                </a:lnTo>
                <a:lnTo>
                  <a:pt x="0" y="13534"/>
                </a:lnTo>
                <a:lnTo>
                  <a:pt x="8062" y="13534"/>
                </a:lnTo>
                <a:lnTo>
                  <a:pt x="8062" y="21600"/>
                </a:lnTo>
                <a:lnTo>
                  <a:pt x="13538" y="21600"/>
                </a:lnTo>
                <a:lnTo>
                  <a:pt x="13538" y="13534"/>
                </a:lnTo>
                <a:lnTo>
                  <a:pt x="21600" y="13534"/>
                </a:lnTo>
                <a:lnTo>
                  <a:pt x="21600" y="8069"/>
                </a:lnTo>
                <a:lnTo>
                  <a:pt x="13538" y="8069"/>
                </a:lnTo>
                <a:lnTo>
                  <a:pt x="13538" y="0"/>
                </a:lnTo>
                <a:lnTo>
                  <a:pt x="8062" y="0"/>
                </a:lnTo>
                <a:close/>
              </a:path>
            </a:pathLst>
          </a:custGeom>
          <a:solidFill>
            <a:srgbClr val="6D6F6B"/>
          </a:solidFill>
          <a:ln w="25400">
            <a:solidFill>
              <a:srgbClr val="6D6F6B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82" name="Shape 1282"/>
          <p:cNvSpPr/>
          <p:nvPr/>
        </p:nvSpPr>
        <p:spPr>
          <a:xfrm>
            <a:off x="14022424" y="9346574"/>
            <a:ext cx="649907" cy="649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62" y="0"/>
                </a:moveTo>
                <a:lnTo>
                  <a:pt x="8062" y="8069"/>
                </a:lnTo>
                <a:lnTo>
                  <a:pt x="0" y="8069"/>
                </a:lnTo>
                <a:lnTo>
                  <a:pt x="0" y="13534"/>
                </a:lnTo>
                <a:lnTo>
                  <a:pt x="8062" y="13534"/>
                </a:lnTo>
                <a:lnTo>
                  <a:pt x="8062" y="21600"/>
                </a:lnTo>
                <a:lnTo>
                  <a:pt x="13538" y="21600"/>
                </a:lnTo>
                <a:lnTo>
                  <a:pt x="13538" y="13534"/>
                </a:lnTo>
                <a:lnTo>
                  <a:pt x="21600" y="13534"/>
                </a:lnTo>
                <a:lnTo>
                  <a:pt x="21600" y="8069"/>
                </a:lnTo>
                <a:lnTo>
                  <a:pt x="13538" y="8069"/>
                </a:lnTo>
                <a:lnTo>
                  <a:pt x="13538" y="0"/>
                </a:lnTo>
                <a:lnTo>
                  <a:pt x="8062" y="0"/>
                </a:lnTo>
                <a:close/>
              </a:path>
            </a:pathLst>
          </a:custGeom>
          <a:solidFill>
            <a:srgbClr val="6D6F6B"/>
          </a:solidFill>
          <a:ln w="25400">
            <a:solidFill>
              <a:srgbClr val="6D6F6B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83" name="Shape 1283"/>
          <p:cNvSpPr/>
          <p:nvPr/>
        </p:nvSpPr>
        <p:spPr>
          <a:xfrm>
            <a:off x="17677496" y="9346574"/>
            <a:ext cx="649907" cy="649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62" y="0"/>
                </a:moveTo>
                <a:lnTo>
                  <a:pt x="8062" y="8069"/>
                </a:lnTo>
                <a:lnTo>
                  <a:pt x="0" y="8069"/>
                </a:lnTo>
                <a:lnTo>
                  <a:pt x="0" y="13534"/>
                </a:lnTo>
                <a:lnTo>
                  <a:pt x="8062" y="13534"/>
                </a:lnTo>
                <a:lnTo>
                  <a:pt x="8062" y="21600"/>
                </a:lnTo>
                <a:lnTo>
                  <a:pt x="13538" y="21600"/>
                </a:lnTo>
                <a:lnTo>
                  <a:pt x="13538" y="13534"/>
                </a:lnTo>
                <a:lnTo>
                  <a:pt x="21600" y="13534"/>
                </a:lnTo>
                <a:lnTo>
                  <a:pt x="21600" y="8069"/>
                </a:lnTo>
                <a:lnTo>
                  <a:pt x="13538" y="8069"/>
                </a:lnTo>
                <a:lnTo>
                  <a:pt x="13538" y="0"/>
                </a:lnTo>
                <a:lnTo>
                  <a:pt x="8062" y="0"/>
                </a:lnTo>
                <a:close/>
              </a:path>
            </a:pathLst>
          </a:custGeom>
          <a:solidFill>
            <a:srgbClr val="B6B7B5">
              <a:alpha val="50156"/>
            </a:srgbClr>
          </a:solidFill>
          <a:ln w="25400">
            <a:solidFill>
              <a:srgbClr val="B6B7B5">
                <a:alpha val="50156"/>
              </a:srgbClr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84" name="Shape 1284"/>
          <p:cNvSpPr/>
          <p:nvPr/>
        </p:nvSpPr>
        <p:spPr>
          <a:xfrm>
            <a:off x="18414119" y="9346574"/>
            <a:ext cx="649907" cy="649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62" y="0"/>
                </a:moveTo>
                <a:lnTo>
                  <a:pt x="8062" y="8069"/>
                </a:lnTo>
                <a:lnTo>
                  <a:pt x="0" y="8069"/>
                </a:lnTo>
                <a:lnTo>
                  <a:pt x="0" y="13534"/>
                </a:lnTo>
                <a:lnTo>
                  <a:pt x="8062" y="13534"/>
                </a:lnTo>
                <a:lnTo>
                  <a:pt x="8062" y="21600"/>
                </a:lnTo>
                <a:lnTo>
                  <a:pt x="13538" y="21600"/>
                </a:lnTo>
                <a:lnTo>
                  <a:pt x="13538" y="13534"/>
                </a:lnTo>
                <a:lnTo>
                  <a:pt x="21600" y="13534"/>
                </a:lnTo>
                <a:lnTo>
                  <a:pt x="21600" y="8069"/>
                </a:lnTo>
                <a:lnTo>
                  <a:pt x="13538" y="8069"/>
                </a:lnTo>
                <a:lnTo>
                  <a:pt x="13538" y="0"/>
                </a:lnTo>
                <a:lnTo>
                  <a:pt x="8062" y="0"/>
                </a:lnTo>
                <a:close/>
              </a:path>
            </a:pathLst>
          </a:custGeom>
          <a:solidFill>
            <a:srgbClr val="B6B7B5">
              <a:alpha val="50156"/>
            </a:srgbClr>
          </a:solidFill>
          <a:ln w="25400">
            <a:solidFill>
              <a:srgbClr val="B6B7B5">
                <a:alpha val="50156"/>
              </a:srgbClr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85" name="Shape 1285"/>
          <p:cNvSpPr/>
          <p:nvPr/>
        </p:nvSpPr>
        <p:spPr>
          <a:xfrm>
            <a:off x="9539400" y="6654844"/>
            <a:ext cx="649907" cy="649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62" y="0"/>
                </a:moveTo>
                <a:lnTo>
                  <a:pt x="8062" y="8069"/>
                </a:lnTo>
                <a:lnTo>
                  <a:pt x="0" y="8069"/>
                </a:lnTo>
                <a:lnTo>
                  <a:pt x="0" y="13534"/>
                </a:lnTo>
                <a:lnTo>
                  <a:pt x="8062" y="13534"/>
                </a:lnTo>
                <a:lnTo>
                  <a:pt x="8062" y="21600"/>
                </a:lnTo>
                <a:lnTo>
                  <a:pt x="13538" y="21600"/>
                </a:lnTo>
                <a:lnTo>
                  <a:pt x="13538" y="13534"/>
                </a:lnTo>
                <a:lnTo>
                  <a:pt x="21600" y="13534"/>
                </a:lnTo>
                <a:lnTo>
                  <a:pt x="21600" y="8069"/>
                </a:lnTo>
                <a:lnTo>
                  <a:pt x="13538" y="8069"/>
                </a:lnTo>
                <a:lnTo>
                  <a:pt x="13538" y="0"/>
                </a:lnTo>
                <a:lnTo>
                  <a:pt x="8062" y="0"/>
                </a:lnTo>
                <a:close/>
              </a:path>
            </a:pathLst>
          </a:custGeom>
          <a:solidFill>
            <a:srgbClr val="B6B7B5">
              <a:alpha val="50156"/>
            </a:srgbClr>
          </a:solidFill>
          <a:ln w="25400">
            <a:solidFill>
              <a:srgbClr val="B6B7B5">
                <a:alpha val="50156"/>
              </a:srgbClr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86" name="Shape 1286"/>
          <p:cNvSpPr/>
          <p:nvPr/>
        </p:nvSpPr>
        <p:spPr>
          <a:xfrm>
            <a:off x="10276024" y="6654844"/>
            <a:ext cx="649907" cy="649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62" y="0"/>
                </a:moveTo>
                <a:lnTo>
                  <a:pt x="8062" y="8069"/>
                </a:lnTo>
                <a:lnTo>
                  <a:pt x="0" y="8069"/>
                </a:lnTo>
                <a:lnTo>
                  <a:pt x="0" y="13534"/>
                </a:lnTo>
                <a:lnTo>
                  <a:pt x="8062" y="13534"/>
                </a:lnTo>
                <a:lnTo>
                  <a:pt x="8062" y="21600"/>
                </a:lnTo>
                <a:lnTo>
                  <a:pt x="13538" y="21600"/>
                </a:lnTo>
                <a:lnTo>
                  <a:pt x="13538" y="13534"/>
                </a:lnTo>
                <a:lnTo>
                  <a:pt x="21600" y="13534"/>
                </a:lnTo>
                <a:lnTo>
                  <a:pt x="21600" y="8069"/>
                </a:lnTo>
                <a:lnTo>
                  <a:pt x="13538" y="8069"/>
                </a:lnTo>
                <a:lnTo>
                  <a:pt x="13538" y="0"/>
                </a:lnTo>
                <a:lnTo>
                  <a:pt x="8062" y="0"/>
                </a:lnTo>
                <a:close/>
              </a:path>
            </a:pathLst>
          </a:custGeom>
          <a:solidFill>
            <a:srgbClr val="B6B7B5">
              <a:alpha val="50156"/>
            </a:srgbClr>
          </a:solidFill>
          <a:ln w="25400">
            <a:solidFill>
              <a:srgbClr val="B6B7B5">
                <a:alpha val="50156"/>
              </a:srgbClr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87" name="Shape 1287"/>
          <p:cNvSpPr/>
          <p:nvPr/>
        </p:nvSpPr>
        <p:spPr>
          <a:xfrm>
            <a:off x="13342033" y="6654844"/>
            <a:ext cx="649907" cy="649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62" y="0"/>
                </a:moveTo>
                <a:lnTo>
                  <a:pt x="8062" y="8069"/>
                </a:lnTo>
                <a:lnTo>
                  <a:pt x="0" y="8069"/>
                </a:lnTo>
                <a:lnTo>
                  <a:pt x="0" y="13534"/>
                </a:lnTo>
                <a:lnTo>
                  <a:pt x="8062" y="13534"/>
                </a:lnTo>
                <a:lnTo>
                  <a:pt x="8062" y="21600"/>
                </a:lnTo>
                <a:lnTo>
                  <a:pt x="13538" y="21600"/>
                </a:lnTo>
                <a:lnTo>
                  <a:pt x="13538" y="13534"/>
                </a:lnTo>
                <a:lnTo>
                  <a:pt x="21600" y="13534"/>
                </a:lnTo>
                <a:lnTo>
                  <a:pt x="21600" y="8069"/>
                </a:lnTo>
                <a:lnTo>
                  <a:pt x="13538" y="8069"/>
                </a:lnTo>
                <a:lnTo>
                  <a:pt x="13538" y="0"/>
                </a:lnTo>
                <a:lnTo>
                  <a:pt x="8062" y="0"/>
                </a:lnTo>
                <a:close/>
              </a:path>
            </a:pathLst>
          </a:custGeom>
          <a:solidFill>
            <a:srgbClr val="6D6F6B"/>
          </a:solidFill>
          <a:ln w="25400">
            <a:solidFill>
              <a:srgbClr val="6D6F6B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88" name="Shape 1288"/>
          <p:cNvSpPr/>
          <p:nvPr/>
        </p:nvSpPr>
        <p:spPr>
          <a:xfrm>
            <a:off x="14078656" y="6654844"/>
            <a:ext cx="649907" cy="649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62" y="0"/>
                </a:moveTo>
                <a:lnTo>
                  <a:pt x="8062" y="8069"/>
                </a:lnTo>
                <a:lnTo>
                  <a:pt x="0" y="8069"/>
                </a:lnTo>
                <a:lnTo>
                  <a:pt x="0" y="13534"/>
                </a:lnTo>
                <a:lnTo>
                  <a:pt x="8062" y="13534"/>
                </a:lnTo>
                <a:lnTo>
                  <a:pt x="8062" y="21600"/>
                </a:lnTo>
                <a:lnTo>
                  <a:pt x="13538" y="21600"/>
                </a:lnTo>
                <a:lnTo>
                  <a:pt x="13538" y="13534"/>
                </a:lnTo>
                <a:lnTo>
                  <a:pt x="21600" y="13534"/>
                </a:lnTo>
                <a:lnTo>
                  <a:pt x="21600" y="8069"/>
                </a:lnTo>
                <a:lnTo>
                  <a:pt x="13538" y="8069"/>
                </a:lnTo>
                <a:lnTo>
                  <a:pt x="13538" y="0"/>
                </a:lnTo>
                <a:lnTo>
                  <a:pt x="8062" y="0"/>
                </a:lnTo>
                <a:close/>
              </a:path>
            </a:pathLst>
          </a:custGeom>
          <a:solidFill>
            <a:srgbClr val="B6B7B5">
              <a:alpha val="50156"/>
            </a:srgbClr>
          </a:solidFill>
          <a:ln w="25400">
            <a:solidFill>
              <a:srgbClr val="B6B7B5">
                <a:alpha val="50156"/>
              </a:srgbClr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89" name="Shape 1289"/>
          <p:cNvSpPr/>
          <p:nvPr/>
        </p:nvSpPr>
        <p:spPr>
          <a:xfrm>
            <a:off x="17733728" y="6654844"/>
            <a:ext cx="649907" cy="649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62" y="0"/>
                </a:moveTo>
                <a:lnTo>
                  <a:pt x="8062" y="8069"/>
                </a:lnTo>
                <a:lnTo>
                  <a:pt x="0" y="8069"/>
                </a:lnTo>
                <a:lnTo>
                  <a:pt x="0" y="13534"/>
                </a:lnTo>
                <a:lnTo>
                  <a:pt x="8062" y="13534"/>
                </a:lnTo>
                <a:lnTo>
                  <a:pt x="8062" y="21600"/>
                </a:lnTo>
                <a:lnTo>
                  <a:pt x="13538" y="21600"/>
                </a:lnTo>
                <a:lnTo>
                  <a:pt x="13538" y="13534"/>
                </a:lnTo>
                <a:lnTo>
                  <a:pt x="21600" y="13534"/>
                </a:lnTo>
                <a:lnTo>
                  <a:pt x="21600" y="8069"/>
                </a:lnTo>
                <a:lnTo>
                  <a:pt x="13538" y="8069"/>
                </a:lnTo>
                <a:lnTo>
                  <a:pt x="13538" y="0"/>
                </a:lnTo>
                <a:lnTo>
                  <a:pt x="8062" y="0"/>
                </a:lnTo>
                <a:close/>
              </a:path>
            </a:pathLst>
          </a:custGeom>
          <a:solidFill>
            <a:srgbClr val="6D6F6B"/>
          </a:solidFill>
          <a:ln w="25400">
            <a:solidFill>
              <a:srgbClr val="6D6F6B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90" name="Shape 1290"/>
          <p:cNvSpPr/>
          <p:nvPr/>
        </p:nvSpPr>
        <p:spPr>
          <a:xfrm>
            <a:off x="18470351" y="6654844"/>
            <a:ext cx="649907" cy="649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62" y="0"/>
                </a:moveTo>
                <a:lnTo>
                  <a:pt x="8062" y="8069"/>
                </a:lnTo>
                <a:lnTo>
                  <a:pt x="0" y="8069"/>
                </a:lnTo>
                <a:lnTo>
                  <a:pt x="0" y="13534"/>
                </a:lnTo>
                <a:lnTo>
                  <a:pt x="8062" y="13534"/>
                </a:lnTo>
                <a:lnTo>
                  <a:pt x="8062" y="21600"/>
                </a:lnTo>
                <a:lnTo>
                  <a:pt x="13538" y="21600"/>
                </a:lnTo>
                <a:lnTo>
                  <a:pt x="13538" y="13534"/>
                </a:lnTo>
                <a:lnTo>
                  <a:pt x="21600" y="13534"/>
                </a:lnTo>
                <a:lnTo>
                  <a:pt x="21600" y="8069"/>
                </a:lnTo>
                <a:lnTo>
                  <a:pt x="13538" y="8069"/>
                </a:lnTo>
                <a:lnTo>
                  <a:pt x="13538" y="0"/>
                </a:lnTo>
                <a:lnTo>
                  <a:pt x="8062" y="0"/>
                </a:lnTo>
                <a:close/>
              </a:path>
            </a:pathLst>
          </a:custGeom>
          <a:solidFill>
            <a:srgbClr val="6D6F6B"/>
          </a:solidFill>
          <a:ln w="25400">
            <a:solidFill>
              <a:srgbClr val="6D6F6B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91" name="Shape 1291"/>
          <p:cNvSpPr/>
          <p:nvPr/>
        </p:nvSpPr>
        <p:spPr>
          <a:xfrm>
            <a:off x="7596556" y="6525692"/>
            <a:ext cx="709277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CS</a:t>
            </a:r>
          </a:p>
        </p:txBody>
      </p:sp>
      <p:sp>
        <p:nvSpPr>
          <p:cNvPr id="1292" name="Shape 1292"/>
          <p:cNvSpPr/>
          <p:nvPr/>
        </p:nvSpPr>
        <p:spPr>
          <a:xfrm>
            <a:off x="6880098" y="7889059"/>
            <a:ext cx="2142193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Browser</a:t>
            </a:r>
          </a:p>
        </p:txBody>
      </p:sp>
      <p:sp>
        <p:nvSpPr>
          <p:cNvPr id="1293" name="Shape 1293"/>
          <p:cNvSpPr/>
          <p:nvPr/>
        </p:nvSpPr>
        <p:spPr>
          <a:xfrm>
            <a:off x="7539516" y="9252426"/>
            <a:ext cx="892931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IdP</a:t>
            </a:r>
          </a:p>
        </p:txBody>
      </p:sp>
      <p:sp>
        <p:nvSpPr>
          <p:cNvPr id="1294" name="Shape 1294"/>
          <p:cNvSpPr/>
          <p:nvPr/>
        </p:nvSpPr>
        <p:spPr>
          <a:xfrm>
            <a:off x="1932328" y="10825331"/>
            <a:ext cx="21134151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None of these three actors appears best placed to serve as the trusted recommender</a:t>
            </a:r>
          </a:p>
        </p:txBody>
      </p:sp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Shape 1299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OpenID Connect vs WebRTC</a:t>
            </a:r>
          </a:p>
        </p:txBody>
      </p:sp>
      <p:sp>
        <p:nvSpPr>
          <p:cNvPr id="1300" name="Shape 1300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1301" name="Shape 1301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Comparison of Role</a:t>
            </a:r>
          </a:p>
        </p:txBody>
      </p:sp>
      <p:sp>
        <p:nvSpPr>
          <p:cNvPr id="1302" name="Shape 130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pic>
        <p:nvPicPr>
          <p:cNvPr id="1303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30761" y="833752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4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75173" y="8141203"/>
            <a:ext cx="1270001" cy="1249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5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957208" y="10621398"/>
            <a:ext cx="1270001" cy="1249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6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939865" y="4444245"/>
            <a:ext cx="1270001" cy="1290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7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880831" y="445465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5787" y="4361919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9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34849" y="2903951"/>
            <a:ext cx="1270001" cy="1290820"/>
          </a:xfrm>
          <a:prstGeom prst="rect">
            <a:avLst/>
          </a:prstGeom>
          <a:ln w="12700">
            <a:miter lim="400000"/>
          </a:ln>
        </p:spPr>
      </p:pic>
      <p:sp>
        <p:nvSpPr>
          <p:cNvPr id="1346" name="Shape 1346"/>
          <p:cNvSpPr/>
          <p:nvPr/>
        </p:nvSpPr>
        <p:spPr>
          <a:xfrm>
            <a:off x="3368396" y="5631919"/>
            <a:ext cx="3266454" cy="1443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03" fill="norm" stroke="1" extrusionOk="0">
                <a:moveTo>
                  <a:pt x="0" y="0"/>
                </a:moveTo>
                <a:cubicBezTo>
                  <a:pt x="576" y="15889"/>
                  <a:pt x="7776" y="21600"/>
                  <a:pt x="21600" y="17132"/>
                </a:cubicBezTo>
              </a:path>
            </a:pathLst>
          </a:custGeom>
          <a:ln w="63500">
            <a:solidFill>
              <a:srgbClr val="5C5C5C"/>
            </a:solidFill>
            <a:miter/>
            <a:headEnd type="triangle"/>
          </a:ln>
        </p:spPr>
        <p:txBody>
          <a:bodyPr/>
          <a:lstStyle/>
          <a:p>
            <a:pPr lvl="0"/>
          </a:p>
        </p:txBody>
      </p:sp>
      <p:sp>
        <p:nvSpPr>
          <p:cNvPr id="1347" name="Shape 1347"/>
          <p:cNvSpPr/>
          <p:nvPr/>
        </p:nvSpPr>
        <p:spPr>
          <a:xfrm>
            <a:off x="4457222" y="3707265"/>
            <a:ext cx="2767383" cy="3083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52" h="21600" fill="norm" stroke="1" extrusionOk="0">
                <a:moveTo>
                  <a:pt x="12789" y="0"/>
                </a:moveTo>
                <a:cubicBezTo>
                  <a:pt x="-5348" y="5834"/>
                  <a:pt x="-4194" y="13034"/>
                  <a:pt x="16252" y="21600"/>
                </a:cubicBezTo>
              </a:path>
            </a:pathLst>
          </a:custGeom>
          <a:ln w="63500">
            <a:solidFill>
              <a:srgbClr val="5C5C5C"/>
            </a:solidFill>
            <a:miter/>
            <a:tailEnd type="triangle"/>
          </a:ln>
        </p:spPr>
        <p:txBody>
          <a:bodyPr/>
          <a:lstStyle/>
          <a:p>
            <a:pPr lvl="0"/>
          </a:p>
        </p:txBody>
      </p:sp>
      <p:pic>
        <p:nvPicPr>
          <p:cNvPr id="1312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462997" y="4303279"/>
            <a:ext cx="1305675" cy="1387280"/>
          </a:xfrm>
          <a:prstGeom prst="rect">
            <a:avLst/>
          </a:prstGeom>
          <a:ln w="12700">
            <a:miter lim="400000"/>
          </a:ln>
        </p:spPr>
      </p:pic>
      <p:sp>
        <p:nvSpPr>
          <p:cNvPr id="1348" name="Shape 1348"/>
          <p:cNvSpPr/>
          <p:nvPr/>
        </p:nvSpPr>
        <p:spPr>
          <a:xfrm>
            <a:off x="7904849" y="3899665"/>
            <a:ext cx="759205" cy="2427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0" y="0"/>
                </a:moveTo>
                <a:cubicBezTo>
                  <a:pt x="21600" y="6055"/>
                  <a:pt x="21600" y="13255"/>
                  <a:pt x="0" y="21600"/>
                </a:cubicBezTo>
              </a:path>
            </a:pathLst>
          </a:custGeom>
          <a:ln w="63500">
            <a:solidFill>
              <a:srgbClr val="5C5C5C"/>
            </a:solidFill>
            <a:miter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314" name="Shape 1314"/>
          <p:cNvSpPr/>
          <p:nvPr/>
        </p:nvSpPr>
        <p:spPr>
          <a:xfrm>
            <a:off x="7891764" y="2697191"/>
            <a:ext cx="1233820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737572"/>
                </a:solidFill>
              </a:rPr>
              <a:t>Client</a:t>
            </a:r>
          </a:p>
        </p:txBody>
      </p:sp>
      <p:sp>
        <p:nvSpPr>
          <p:cNvPr id="1315" name="Shape 1315"/>
          <p:cNvSpPr/>
          <p:nvPr/>
        </p:nvSpPr>
        <p:spPr>
          <a:xfrm>
            <a:off x="1987475" y="3509749"/>
            <a:ext cx="1430584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737572"/>
                </a:solidFill>
              </a:rPr>
              <a:t>Owner</a:t>
            </a:r>
          </a:p>
        </p:txBody>
      </p:sp>
      <p:sp>
        <p:nvSpPr>
          <p:cNvPr id="1316" name="Shape 1316"/>
          <p:cNvSpPr/>
          <p:nvPr/>
        </p:nvSpPr>
        <p:spPr>
          <a:xfrm>
            <a:off x="7901268" y="6701372"/>
            <a:ext cx="1607789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737572"/>
                </a:solidFill>
              </a:rPr>
              <a:t>IdP (RS)</a:t>
            </a:r>
          </a:p>
        </p:txBody>
      </p:sp>
      <p:sp>
        <p:nvSpPr>
          <p:cNvPr id="1317" name="Shape 1317"/>
          <p:cNvSpPr/>
          <p:nvPr/>
        </p:nvSpPr>
        <p:spPr>
          <a:xfrm>
            <a:off x="12050208" y="9436658"/>
            <a:ext cx="431107" cy="1270001"/>
          </a:xfrm>
          <a:prstGeom prst="roundRect">
            <a:avLst>
              <a:gd name="adj" fmla="val 26513"/>
            </a:avLst>
          </a:prstGeom>
          <a:solidFill>
            <a:srgbClr val="F29B26"/>
          </a:solidFill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8" name="Shape 1318"/>
          <p:cNvSpPr/>
          <p:nvPr/>
        </p:nvSpPr>
        <p:spPr>
          <a:xfrm>
            <a:off x="13957954" y="3706682"/>
            <a:ext cx="1233821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737572"/>
                </a:solidFill>
              </a:rPr>
              <a:t>Client</a:t>
            </a:r>
          </a:p>
        </p:txBody>
      </p:sp>
      <p:sp>
        <p:nvSpPr>
          <p:cNvPr id="1319" name="Shape 1319"/>
          <p:cNvSpPr/>
          <p:nvPr/>
        </p:nvSpPr>
        <p:spPr>
          <a:xfrm>
            <a:off x="17787106" y="3706682"/>
            <a:ext cx="1457448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737572"/>
                </a:solidFill>
              </a:rPr>
              <a:t>Client?</a:t>
            </a:r>
          </a:p>
        </p:txBody>
      </p:sp>
      <p:sp>
        <p:nvSpPr>
          <p:cNvPr id="1320" name="Shape 1320"/>
          <p:cNvSpPr/>
          <p:nvPr/>
        </p:nvSpPr>
        <p:spPr>
          <a:xfrm>
            <a:off x="20794620" y="9274705"/>
            <a:ext cx="431107" cy="1270001"/>
          </a:xfrm>
          <a:prstGeom prst="roundRect">
            <a:avLst>
              <a:gd name="adj" fmla="val 26513"/>
            </a:avLst>
          </a:prstGeom>
          <a:solidFill>
            <a:srgbClr val="BD392F"/>
          </a:solidFill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9" name="Shape 1349"/>
          <p:cNvSpPr/>
          <p:nvPr/>
        </p:nvSpPr>
        <p:spPr>
          <a:xfrm>
            <a:off x="12302446" y="5568243"/>
            <a:ext cx="1637420" cy="2769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870" y="13463"/>
                  <a:pt x="9070" y="6263"/>
                  <a:pt x="21600" y="0"/>
                </a:cubicBezTo>
              </a:path>
            </a:pathLst>
          </a:custGeom>
          <a:ln w="63500">
            <a:solidFill>
              <a:srgbClr val="5C5C5C"/>
            </a:solidFill>
            <a:miter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350" name="Shape 1350"/>
          <p:cNvSpPr/>
          <p:nvPr/>
        </p:nvSpPr>
        <p:spPr>
          <a:xfrm>
            <a:off x="15209865" y="5089654"/>
            <a:ext cx="267096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0"/>
                </a:moveTo>
                <a:cubicBezTo>
                  <a:pt x="7200" y="21600"/>
                  <a:pt x="14400" y="21600"/>
                  <a:pt x="21600" y="0"/>
                </a:cubicBezTo>
              </a:path>
            </a:pathLst>
          </a:custGeom>
          <a:ln w="63500">
            <a:solidFill>
              <a:srgbClr val="5C5C5C"/>
            </a:solidFill>
            <a:miter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351" name="Shape 1351"/>
          <p:cNvSpPr/>
          <p:nvPr/>
        </p:nvSpPr>
        <p:spPr>
          <a:xfrm>
            <a:off x="19150831" y="5521803"/>
            <a:ext cx="1764620" cy="2619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8782" y="13180"/>
                  <a:pt x="11582" y="5980"/>
                  <a:pt x="0" y="0"/>
                </a:cubicBezTo>
              </a:path>
            </a:pathLst>
          </a:custGeom>
          <a:ln w="63500">
            <a:solidFill>
              <a:srgbClr val="5C5C5C"/>
            </a:solidFill>
            <a:miter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324" name="Shape 1324"/>
          <p:cNvSpPr/>
          <p:nvPr/>
        </p:nvSpPr>
        <p:spPr>
          <a:xfrm>
            <a:off x="10693840" y="10139776"/>
            <a:ext cx="1233821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737572"/>
                </a:solidFill>
              </a:rPr>
              <a:t>Client</a:t>
            </a:r>
          </a:p>
        </p:txBody>
      </p:sp>
      <p:sp>
        <p:nvSpPr>
          <p:cNvPr id="1352" name="Shape 1352"/>
          <p:cNvSpPr/>
          <p:nvPr/>
        </p:nvSpPr>
        <p:spPr>
          <a:xfrm>
            <a:off x="12481207" y="10203734"/>
            <a:ext cx="3475973" cy="100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854" y="11847"/>
                  <a:pt x="13054" y="19047"/>
                  <a:pt x="21600" y="21600"/>
                </a:cubicBezTo>
              </a:path>
            </a:pathLst>
          </a:custGeom>
          <a:ln w="63500">
            <a:solidFill>
              <a:srgbClr val="5C5C5C"/>
            </a:solidFill>
            <a:miter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353" name="Shape 1353"/>
          <p:cNvSpPr/>
          <p:nvPr/>
        </p:nvSpPr>
        <p:spPr>
          <a:xfrm>
            <a:off x="17227206" y="10029347"/>
            <a:ext cx="3567415" cy="1187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6769" y="19666"/>
                  <a:pt x="13969" y="12466"/>
                  <a:pt x="21600" y="0"/>
                </a:cubicBezTo>
              </a:path>
            </a:pathLst>
          </a:custGeom>
          <a:ln w="63500">
            <a:solidFill>
              <a:srgbClr val="5C5C5C"/>
            </a:solidFill>
            <a:miter/>
            <a:headEnd type="triangle"/>
          </a:ln>
        </p:spPr>
        <p:txBody>
          <a:bodyPr/>
          <a:lstStyle/>
          <a:p>
            <a:pPr lvl="0"/>
          </a:p>
        </p:txBody>
      </p:sp>
      <p:sp>
        <p:nvSpPr>
          <p:cNvPr id="1327" name="Shape 1327"/>
          <p:cNvSpPr/>
          <p:nvPr/>
        </p:nvSpPr>
        <p:spPr>
          <a:xfrm>
            <a:off x="10595458" y="7725181"/>
            <a:ext cx="1430584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737572"/>
                </a:solidFill>
              </a:rPr>
              <a:t>Owner</a:t>
            </a:r>
          </a:p>
        </p:txBody>
      </p:sp>
      <p:sp>
        <p:nvSpPr>
          <p:cNvPr id="1328" name="Shape 1328"/>
          <p:cNvSpPr/>
          <p:nvPr/>
        </p:nvSpPr>
        <p:spPr>
          <a:xfrm>
            <a:off x="21544466" y="8111298"/>
            <a:ext cx="1457447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737572"/>
                </a:solidFill>
              </a:rPr>
              <a:t>Client?</a:t>
            </a:r>
          </a:p>
        </p:txBody>
      </p:sp>
      <p:sp>
        <p:nvSpPr>
          <p:cNvPr id="1329" name="Shape 1329"/>
          <p:cNvSpPr/>
          <p:nvPr/>
        </p:nvSpPr>
        <p:spPr>
          <a:xfrm>
            <a:off x="16227910" y="11739946"/>
            <a:ext cx="728599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737572"/>
                </a:solidFill>
              </a:rPr>
              <a:t>IdP</a:t>
            </a:r>
          </a:p>
        </p:txBody>
      </p:sp>
      <p:sp>
        <p:nvSpPr>
          <p:cNvPr id="1354" name="Shape 1354"/>
          <p:cNvSpPr/>
          <p:nvPr/>
        </p:nvSpPr>
        <p:spPr>
          <a:xfrm>
            <a:off x="14426980" y="5735057"/>
            <a:ext cx="1694302" cy="4886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00" h="21600" fill="norm" stroke="1" extrusionOk="0">
                <a:moveTo>
                  <a:pt x="329" y="0"/>
                </a:moveTo>
                <a:cubicBezTo>
                  <a:pt x="-1600" y="6519"/>
                  <a:pt x="4957" y="13719"/>
                  <a:pt x="20000" y="21600"/>
                </a:cubicBezTo>
              </a:path>
            </a:pathLst>
          </a:custGeom>
          <a:ln w="38100">
            <a:solidFill>
              <a:srgbClr val="5C5C5C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331" name="Shape 1331"/>
          <p:cNvSpPr/>
          <p:nvPr/>
        </p:nvSpPr>
        <p:spPr>
          <a:xfrm>
            <a:off x="8397607" y="5880381"/>
            <a:ext cx="1776039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737572"/>
                </a:solidFill>
              </a:rPr>
              <a:t>AuthN/Z</a:t>
            </a:r>
          </a:p>
        </p:txBody>
      </p:sp>
      <p:sp>
        <p:nvSpPr>
          <p:cNvPr id="1332" name="Shape 1332"/>
          <p:cNvSpPr/>
          <p:nvPr/>
        </p:nvSpPr>
        <p:spPr>
          <a:xfrm>
            <a:off x="4289201" y="3128991"/>
            <a:ext cx="2358788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737572"/>
                </a:solidFill>
              </a:rPr>
              <a:t>/authorize?</a:t>
            </a:r>
          </a:p>
        </p:txBody>
      </p:sp>
      <p:sp>
        <p:nvSpPr>
          <p:cNvPr id="1333" name="Shape 1333"/>
          <p:cNvSpPr/>
          <p:nvPr/>
        </p:nvSpPr>
        <p:spPr>
          <a:xfrm>
            <a:off x="2098346" y="5808449"/>
            <a:ext cx="1208842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737572"/>
                </a:solidFill>
              </a:rPr>
              <a:t>Grant</a:t>
            </a:r>
          </a:p>
        </p:txBody>
      </p:sp>
      <p:pic>
        <p:nvPicPr>
          <p:cNvPr id="1334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34849" y="6213991"/>
            <a:ext cx="1270001" cy="1249517"/>
          </a:xfrm>
          <a:prstGeom prst="rect">
            <a:avLst/>
          </a:prstGeom>
          <a:ln w="12700">
            <a:miter lim="400000"/>
          </a:ln>
        </p:spPr>
      </p:pic>
      <p:sp>
        <p:nvSpPr>
          <p:cNvPr id="1335" name="Shape 1335"/>
          <p:cNvSpPr/>
          <p:nvPr/>
        </p:nvSpPr>
        <p:spPr>
          <a:xfrm>
            <a:off x="8474074" y="3533362"/>
            <a:ext cx="1623105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737572"/>
                </a:solidFill>
              </a:rPr>
              <a:t>/token?</a:t>
            </a:r>
          </a:p>
        </p:txBody>
      </p:sp>
      <p:sp>
        <p:nvSpPr>
          <p:cNvPr id="1336" name="Shape 1336"/>
          <p:cNvSpPr/>
          <p:nvPr/>
        </p:nvSpPr>
        <p:spPr>
          <a:xfrm>
            <a:off x="14625415" y="5796987"/>
            <a:ext cx="1623106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800">
                <a:solidFill>
                  <a:srgbClr val="B6B7B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B6B7B5"/>
                </a:solidFill>
              </a:rPr>
              <a:t>/token?</a:t>
            </a:r>
          </a:p>
        </p:txBody>
      </p:sp>
      <p:sp>
        <p:nvSpPr>
          <p:cNvPr id="1337" name="Shape 1337"/>
          <p:cNvSpPr/>
          <p:nvPr/>
        </p:nvSpPr>
        <p:spPr>
          <a:xfrm>
            <a:off x="11416317" y="10908260"/>
            <a:ext cx="2358788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737572"/>
                </a:solidFill>
              </a:rPr>
              <a:t>/authorize?</a:t>
            </a:r>
            <a:br>
              <a:rPr sz="3800">
                <a:solidFill>
                  <a:srgbClr val="737572"/>
                </a:solidFill>
              </a:rPr>
            </a:br>
            <a:r>
              <a:rPr sz="3800">
                <a:solidFill>
                  <a:srgbClr val="737572"/>
                </a:solidFill>
              </a:rPr>
              <a:t>implicit</a:t>
            </a:r>
          </a:p>
        </p:txBody>
      </p:sp>
      <p:sp>
        <p:nvSpPr>
          <p:cNvPr id="1338" name="Shape 1338"/>
          <p:cNvSpPr/>
          <p:nvPr/>
        </p:nvSpPr>
        <p:spPr>
          <a:xfrm>
            <a:off x="5451207" y="7242581"/>
            <a:ext cx="1363661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737572"/>
                </a:solidFill>
              </a:rPr>
              <a:t>AuthN</a:t>
            </a:r>
          </a:p>
        </p:txBody>
      </p:sp>
      <p:sp>
        <p:nvSpPr>
          <p:cNvPr id="1339" name="Shape 1339"/>
          <p:cNvSpPr/>
          <p:nvPr/>
        </p:nvSpPr>
        <p:spPr>
          <a:xfrm>
            <a:off x="14611901" y="11287827"/>
            <a:ext cx="1363661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737572"/>
                </a:solidFill>
              </a:rPr>
              <a:t>AuthN</a:t>
            </a:r>
          </a:p>
        </p:txBody>
      </p:sp>
      <p:sp>
        <p:nvSpPr>
          <p:cNvPr id="1340" name="Shape 1340"/>
          <p:cNvSpPr/>
          <p:nvPr/>
        </p:nvSpPr>
        <p:spPr>
          <a:xfrm>
            <a:off x="17379238" y="11287827"/>
            <a:ext cx="1999666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737572"/>
                </a:solidFill>
              </a:rPr>
              <a:t>AuthN/Z?</a:t>
            </a:r>
          </a:p>
        </p:txBody>
      </p:sp>
      <p:sp>
        <p:nvSpPr>
          <p:cNvPr id="1341" name="Shape 1341"/>
          <p:cNvSpPr/>
          <p:nvPr/>
        </p:nvSpPr>
        <p:spPr>
          <a:xfrm>
            <a:off x="19901906" y="10876242"/>
            <a:ext cx="1096440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737572"/>
                </a:solidFill>
              </a:rPr>
              <a:t>/jku?</a:t>
            </a:r>
          </a:p>
        </p:txBody>
      </p:sp>
      <p:sp>
        <p:nvSpPr>
          <p:cNvPr id="1355" name="Shape 1355"/>
          <p:cNvSpPr/>
          <p:nvPr/>
        </p:nvSpPr>
        <p:spPr>
          <a:xfrm>
            <a:off x="17000872" y="5724608"/>
            <a:ext cx="1629347" cy="4896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12" h="21600" fill="norm" stroke="1" extrusionOk="0">
                <a:moveTo>
                  <a:pt x="20241" y="0"/>
                </a:moveTo>
                <a:cubicBezTo>
                  <a:pt x="21600" y="6056"/>
                  <a:pt x="14853" y="13256"/>
                  <a:pt x="0" y="21600"/>
                </a:cubicBezTo>
              </a:path>
            </a:pathLst>
          </a:custGeom>
          <a:ln w="38100">
            <a:solidFill>
              <a:srgbClr val="5C5C5C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343" name="Shape 1343"/>
          <p:cNvSpPr/>
          <p:nvPr/>
        </p:nvSpPr>
        <p:spPr>
          <a:xfrm>
            <a:off x="16809814" y="5796987"/>
            <a:ext cx="1623105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800">
                <a:solidFill>
                  <a:srgbClr val="B6B7B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B6B7B5"/>
                </a:solidFill>
              </a:rPr>
              <a:t>/token?</a:t>
            </a:r>
          </a:p>
        </p:txBody>
      </p:sp>
      <p:sp>
        <p:nvSpPr>
          <p:cNvPr id="1344" name="Shape 1344"/>
          <p:cNvSpPr/>
          <p:nvPr/>
        </p:nvSpPr>
        <p:spPr>
          <a:xfrm>
            <a:off x="15592376" y="8768467"/>
            <a:ext cx="1999666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737572"/>
                </a:solidFill>
              </a:rPr>
              <a:t>AuthN/Z?</a:t>
            </a:r>
          </a:p>
        </p:txBody>
      </p:sp>
      <p:sp>
        <p:nvSpPr>
          <p:cNvPr id="1345" name="Shape 1345"/>
          <p:cNvSpPr/>
          <p:nvPr/>
        </p:nvSpPr>
        <p:spPr>
          <a:xfrm>
            <a:off x="21521348" y="10363946"/>
            <a:ext cx="1457447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737572"/>
                </a:solidFill>
              </a:rPr>
              <a:t>Client?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5" grpId="1"/>
      <p:bldP build="whole" bldLvl="1" animBg="1" rev="0" advAuto="0" spid="1334" grpId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Shape 1357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Implementing the Missing Part</a:t>
            </a:r>
          </a:p>
        </p:txBody>
      </p:sp>
      <p:sp>
        <p:nvSpPr>
          <p:cNvPr id="1358" name="Shape 1358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1359" name="Shape 1359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Local Authentication Scenario</a:t>
            </a:r>
          </a:p>
        </p:txBody>
      </p:sp>
      <p:sp>
        <p:nvSpPr>
          <p:cNvPr id="1360" name="Shape 136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grpSp>
        <p:nvGrpSpPr>
          <p:cNvPr id="1372" name="Group 1372"/>
          <p:cNvGrpSpPr/>
          <p:nvPr/>
        </p:nvGrpSpPr>
        <p:grpSpPr>
          <a:xfrm>
            <a:off x="2013743" y="4231401"/>
            <a:ext cx="7455832" cy="6487075"/>
            <a:chOff x="0" y="0"/>
            <a:chExt cx="7455830" cy="6487073"/>
          </a:xfrm>
        </p:grpSpPr>
        <p:pic>
          <p:nvPicPr>
            <p:cNvPr id="1361" name="pasted-image.pdf"/>
            <p:cNvPicPr/>
            <p:nvPr/>
          </p:nvPicPr>
          <p:blipFill>
            <a:blip r:embed="rId2">
              <a:alphaModFix amt="49986"/>
              <a:extLst/>
            </a:blip>
            <a:stretch>
              <a:fillRect/>
            </a:stretch>
          </p:blipFill>
          <p:spPr>
            <a:xfrm>
              <a:off x="519906" y="745003"/>
              <a:ext cx="6498578" cy="52168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62" name="Shape 1362"/>
            <p:cNvSpPr/>
            <p:nvPr/>
          </p:nvSpPr>
          <p:spPr>
            <a:xfrm>
              <a:off x="0" y="391274"/>
              <a:ext cx="4927700" cy="5897107"/>
            </a:xfrm>
            <a:prstGeom prst="roundRect">
              <a:avLst>
                <a:gd name="adj" fmla="val 14896"/>
              </a:avLst>
            </a:prstGeom>
            <a:noFill/>
            <a:ln w="63500" cap="flat">
              <a:solidFill>
                <a:srgbClr val="575956">
                  <a:alpha val="49986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457311" y="1975008"/>
              <a:ext cx="9087" cy="923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63500" cap="flat">
              <a:solidFill>
                <a:srgbClr val="5C5C5C">
                  <a:alpha val="49986"/>
                </a:srgbClr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457311" y="3854608"/>
              <a:ext cx="9087" cy="923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63500" cap="flat">
              <a:solidFill>
                <a:srgbClr val="5C5C5C">
                  <a:alpha val="49986"/>
                </a:srgbClr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4372245" y="1480681"/>
              <a:ext cx="1255077" cy="16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63500" cap="flat">
              <a:solidFill>
                <a:srgbClr val="5C5C5C">
                  <a:alpha val="49986"/>
                </a:srgbClr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5326856" y="4010301"/>
              <a:ext cx="2128975" cy="247677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4371340" y="2145030"/>
              <a:ext cx="1963420" cy="3187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63500" cap="flat">
              <a:solidFill>
                <a:srgbClr val="5C5C5C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5691970" y="0"/>
              <a:ext cx="1398747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CS/IdP</a:t>
              </a: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733429" y="3997601"/>
              <a:ext cx="1754149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API Calls</a:t>
              </a: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733429" y="2118001"/>
              <a:ext cx="1754149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API Calls</a:t>
              </a:r>
            </a:p>
          </p:txBody>
        </p:sp>
        <p:pic>
          <p:nvPicPr>
            <p:cNvPr id="1371" name="pasted-image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31036" y="4796567"/>
              <a:ext cx="3865627" cy="904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73" name="Shape 1373"/>
          <p:cNvSpPr/>
          <p:nvPr/>
        </p:nvSpPr>
        <p:spPr>
          <a:xfrm>
            <a:off x="10065581" y="5374440"/>
            <a:ext cx="13026245" cy="383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Local Authentication Scenario</a:t>
            </a:r>
            <a:endParaRPr sz="4800">
              <a:solidFill>
                <a:srgbClr val="737572"/>
              </a:solidFill>
            </a:endParaRPr>
          </a:p>
          <a:p>
            <a:pPr lvl="2" marL="1243263" indent="-481263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The </a:t>
            </a:r>
            <a:r>
              <a:rPr b="1" sz="4800">
                <a:solidFill>
                  <a:srgbClr val="737572"/>
                </a:solidFill>
              </a:rPr>
              <a:t>CS plays the IdP’s role</a:t>
            </a:r>
            <a:endParaRPr sz="4800">
              <a:solidFill>
                <a:srgbClr val="737572"/>
              </a:solidFill>
            </a:endParaRPr>
          </a:p>
          <a:p>
            <a:pPr lvl="2" marL="1243263" indent="-481263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Implemented a </a:t>
            </a:r>
            <a:r>
              <a:rPr b="1" sz="4800">
                <a:solidFill>
                  <a:srgbClr val="737572"/>
                </a:solidFill>
              </a:rPr>
              <a:t>Map(Assertion-&gt;Identity)</a:t>
            </a:r>
            <a:r>
              <a:rPr sz="4800">
                <a:solidFill>
                  <a:srgbClr val="737572"/>
                </a:solidFill>
              </a:rPr>
              <a:t> with </a:t>
            </a:r>
            <a:br>
              <a:rPr sz="4800">
                <a:solidFill>
                  <a:srgbClr val="737572"/>
                </a:solidFill>
              </a:rPr>
            </a:br>
            <a:r>
              <a:rPr sz="4800">
                <a:solidFill>
                  <a:srgbClr val="737572"/>
                </a:solidFill>
              </a:rPr>
              <a:t>a simple </a:t>
            </a:r>
            <a:r>
              <a:rPr b="1" sz="4800">
                <a:solidFill>
                  <a:srgbClr val="737572"/>
                </a:solidFill>
              </a:rPr>
              <a:t>REST</a:t>
            </a:r>
            <a:r>
              <a:rPr sz="4800">
                <a:solidFill>
                  <a:srgbClr val="737572"/>
                </a:solidFill>
              </a:rPr>
              <a:t> interface</a:t>
            </a:r>
            <a:endParaRPr sz="4800">
              <a:solidFill>
                <a:srgbClr val="737572"/>
              </a:solidFill>
            </a:endParaRPr>
          </a:p>
          <a:p>
            <a:pPr lvl="2" marL="1243263" indent="-481263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Could be useful in multi CS architecture</a:t>
            </a:r>
          </a:p>
        </p:txBody>
      </p:sp>
    </p:spTree>
  </p:cSld>
  <p:clrMapOvr>
    <a:masterClrMapping/>
  </p:clrMapOvr>
  <p:transition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Shape 1379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Implementing the Missing Part</a:t>
            </a:r>
          </a:p>
        </p:txBody>
      </p:sp>
      <p:sp>
        <p:nvSpPr>
          <p:cNvPr id="1380" name="Shape 1380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1381" name="Shape 1381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OpenID Connect Integration</a:t>
            </a:r>
          </a:p>
        </p:txBody>
      </p:sp>
      <p:sp>
        <p:nvSpPr>
          <p:cNvPr id="1382" name="Shape 138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grpSp>
        <p:nvGrpSpPr>
          <p:cNvPr id="1394" name="Group 1394"/>
          <p:cNvGrpSpPr/>
          <p:nvPr/>
        </p:nvGrpSpPr>
        <p:grpSpPr>
          <a:xfrm>
            <a:off x="2089943" y="4381548"/>
            <a:ext cx="7214245" cy="6186781"/>
            <a:chOff x="0" y="0"/>
            <a:chExt cx="7214243" cy="6186780"/>
          </a:xfrm>
        </p:grpSpPr>
        <p:pic>
          <p:nvPicPr>
            <p:cNvPr id="1383" name="pasted-image.pdf"/>
            <p:cNvPicPr/>
            <p:nvPr/>
          </p:nvPicPr>
          <p:blipFill>
            <a:blip r:embed="rId2">
              <a:alphaModFix amt="49986"/>
              <a:extLst/>
            </a:blip>
            <a:stretch>
              <a:fillRect/>
            </a:stretch>
          </p:blipFill>
          <p:spPr>
            <a:xfrm>
              <a:off x="519906" y="643403"/>
              <a:ext cx="6498578" cy="52168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84" name="Shape 1384"/>
            <p:cNvSpPr/>
            <p:nvPr/>
          </p:nvSpPr>
          <p:spPr>
            <a:xfrm>
              <a:off x="0" y="289674"/>
              <a:ext cx="4927700" cy="5897107"/>
            </a:xfrm>
            <a:prstGeom prst="roundRect">
              <a:avLst>
                <a:gd name="adj" fmla="val 14896"/>
              </a:avLst>
            </a:prstGeom>
            <a:noFill/>
            <a:ln w="63500" cap="flat">
              <a:solidFill>
                <a:srgbClr val="575956">
                  <a:alpha val="49986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457311" y="1873408"/>
              <a:ext cx="9087" cy="923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63500" cap="flat">
              <a:solidFill>
                <a:srgbClr val="5C5C5C">
                  <a:alpha val="49986"/>
                </a:srgbClr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57311" y="3753008"/>
              <a:ext cx="9087" cy="923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63500" cap="flat">
              <a:solidFill>
                <a:srgbClr val="5C5C5C">
                  <a:alpha val="49986"/>
                </a:srgbClr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4372245" y="1379081"/>
              <a:ext cx="1255077" cy="16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63500" cap="flat">
              <a:solidFill>
                <a:srgbClr val="5C5C5C">
                  <a:alpha val="49986"/>
                </a:srgbClr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4372245" y="5214811"/>
              <a:ext cx="1255077" cy="16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63500" cap="flat">
              <a:solidFill>
                <a:srgbClr val="5C5C5C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6032588" y="0"/>
              <a:ext cx="621666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CS</a:t>
              </a:r>
            </a:p>
          </p:txBody>
        </p:sp>
        <p:sp>
          <p:nvSpPr>
            <p:cNvPr id="1390" name="Shape 1390"/>
            <p:cNvSpPr/>
            <p:nvPr/>
          </p:nvSpPr>
          <p:spPr>
            <a:xfrm>
              <a:off x="5472597" y="3896001"/>
              <a:ext cx="174164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OIDC IdP</a:t>
              </a:r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733429" y="3896001"/>
              <a:ext cx="1754149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API Calls</a:t>
              </a:r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733429" y="2016401"/>
              <a:ext cx="1754149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API Calls</a:t>
              </a:r>
            </a:p>
          </p:txBody>
        </p:sp>
        <p:pic>
          <p:nvPicPr>
            <p:cNvPr id="1393" name="pasted-image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31036" y="4694967"/>
              <a:ext cx="3865627" cy="904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95" name="Shape 1395"/>
          <p:cNvSpPr/>
          <p:nvPr/>
        </p:nvSpPr>
        <p:spPr>
          <a:xfrm>
            <a:off x="9969736" y="4565295"/>
            <a:ext cx="13353666" cy="608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Initially sketched in WebRTC annex, </a:t>
            </a:r>
            <a:r>
              <a:rPr b="1" sz="4800">
                <a:solidFill>
                  <a:srgbClr val="737572"/>
                </a:solidFill>
              </a:rPr>
              <a:t>can we integrate</a:t>
            </a:r>
            <a:endParaRPr b="1" sz="48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737572"/>
                </a:solidFill>
              </a:rPr>
              <a:t>OIDC with WebRTC?</a:t>
            </a:r>
            <a:endParaRPr b="1" sz="48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Integration requires modifications to the protocol:</a:t>
            </a:r>
            <a:endParaRPr sz="4800">
              <a:solidFill>
                <a:srgbClr val="737572"/>
              </a:solidFill>
            </a:endParaRPr>
          </a:p>
          <a:p>
            <a:pPr lvl="2" marL="1243263" indent="-481263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We reuse OIDC Identity Assertion in WebRTC</a:t>
            </a:r>
            <a:endParaRPr sz="4800">
              <a:solidFill>
                <a:srgbClr val="737572"/>
              </a:solidFill>
            </a:endParaRPr>
          </a:p>
          <a:p>
            <a:pPr lvl="2" marL="1243263" indent="-481263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737572"/>
                </a:solidFill>
              </a:rPr>
              <a:t>New OIDC parameters</a:t>
            </a:r>
            <a:r>
              <a:rPr sz="4800">
                <a:solidFill>
                  <a:srgbClr val="737572"/>
                </a:solidFill>
              </a:rPr>
              <a:t> for the session fingerprint</a:t>
            </a:r>
            <a:endParaRPr sz="4800">
              <a:solidFill>
                <a:srgbClr val="737572"/>
              </a:solidFill>
            </a:endParaRPr>
          </a:p>
          <a:p>
            <a:pPr lvl="2" marL="1243263" indent="-481263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737572"/>
                </a:solidFill>
              </a:rPr>
              <a:t>New OIDC response mode</a:t>
            </a:r>
          </a:p>
        </p:txBody>
      </p:sp>
    </p:spTree>
  </p:cSld>
  <p:clrMapOvr>
    <a:masterClrMapping/>
  </p:clrMapOvr>
  <p:transition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Shape 1401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WebConnect: a Browser-based Identity Metasystem</a:t>
            </a:r>
          </a:p>
        </p:txBody>
      </p:sp>
      <p:sp>
        <p:nvSpPr>
          <p:cNvPr id="1402" name="Shape 1402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1403" name="Shape 1403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The User Experience</a:t>
            </a:r>
          </a:p>
        </p:txBody>
      </p:sp>
      <p:sp>
        <p:nvSpPr>
          <p:cNvPr id="1404" name="Shape 140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1405" name="Shape 1405"/>
          <p:cNvSpPr/>
          <p:nvPr/>
        </p:nvSpPr>
        <p:spPr>
          <a:xfrm>
            <a:off x="79794" y="11545589"/>
            <a:ext cx="23868812" cy="2195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1406" name="Capture d’écran 2018-05-23 à 23.47.5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3688" y="3176488"/>
            <a:ext cx="21336001" cy="1056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7" name="Capture d’écran 2018-05-23 à 23.48.0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3688" y="3163788"/>
            <a:ext cx="21361401" cy="1079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8" name="Capture d’écran 2018-05-23 à 23.48.2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10988" y="3201888"/>
            <a:ext cx="21386801" cy="1071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9" name="Capture d’écran 2018-05-23 à 23.56.28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85588" y="3128863"/>
            <a:ext cx="21412201" cy="136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0" name="Capture d’écran 2018-05-23 à 23.49.44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23688" y="3151088"/>
            <a:ext cx="21361401" cy="1061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8" grpId="3"/>
      <p:bldP build="whole" bldLvl="1" animBg="1" rev="0" advAuto="0" spid="1407" grpId="2"/>
      <p:bldP build="whole" bldLvl="1" animBg="1" rev="0" advAuto="0" spid="1406" grpId="1"/>
      <p:bldP build="whole" bldLvl="1" animBg="1" rev="0" advAuto="0" spid="1409" grpId="4"/>
      <p:bldP build="whole" bldLvl="1" animBg="1" rev="0" advAuto="0" spid="1410" grpId="5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Shape 1412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WebConnect Security</a:t>
            </a:r>
          </a:p>
        </p:txBody>
      </p:sp>
      <p:sp>
        <p:nvSpPr>
          <p:cNvPr id="1413" name="Shape 1413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1414" name="Shape 1414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Evaluation</a:t>
            </a:r>
          </a:p>
        </p:txBody>
      </p:sp>
      <p:sp>
        <p:nvSpPr>
          <p:cNvPr id="1415" name="Shape 141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1416" name="Shape 1416"/>
          <p:cNvSpPr/>
          <p:nvPr/>
        </p:nvSpPr>
        <p:spPr>
          <a:xfrm>
            <a:off x="2132486" y="7264695"/>
            <a:ext cx="20119028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Our implementation modify OIDC standard to allow </a:t>
            </a:r>
            <a:r>
              <a:rPr b="1" sz="4800">
                <a:solidFill>
                  <a:srgbClr val="737572"/>
                </a:solidFill>
              </a:rPr>
              <a:t>the website to authenticate the IdP without prior registration</a:t>
            </a:r>
          </a:p>
        </p:txBody>
      </p:sp>
      <p:grpSp>
        <p:nvGrpSpPr>
          <p:cNvPr id="1419" name="Group 1419"/>
          <p:cNvGrpSpPr/>
          <p:nvPr/>
        </p:nvGrpSpPr>
        <p:grpSpPr>
          <a:xfrm>
            <a:off x="13033959" y="3133133"/>
            <a:ext cx="10503358" cy="3526118"/>
            <a:chOff x="-638274" y="304800"/>
            <a:chExt cx="10503356" cy="3526117"/>
          </a:xfrm>
        </p:grpSpPr>
        <p:sp>
          <p:nvSpPr>
            <p:cNvPr id="1417" name="Shape 1417"/>
            <p:cNvSpPr/>
            <p:nvPr/>
          </p:nvSpPr>
          <p:spPr>
            <a:xfrm>
              <a:off x="3001565" y="304800"/>
              <a:ext cx="3346808" cy="840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/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4800">
                  <a:solidFill>
                    <a:srgbClr val="737572"/>
                  </a:solidFill>
                </a:rPr>
                <a:t>WebConnect</a:t>
              </a:r>
            </a:p>
          </p:txBody>
        </p:sp>
        <p:sp>
          <p:nvSpPr>
            <p:cNvPr id="1418" name="Shape 1418"/>
            <p:cNvSpPr/>
            <p:nvPr/>
          </p:nvSpPr>
          <p:spPr>
            <a:xfrm>
              <a:off x="-638275" y="1491577"/>
              <a:ext cx="10503358" cy="2339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b="1" sz="4800">
                  <a:solidFill>
                    <a:srgbClr val="6D6F6B"/>
                  </a:solidFill>
                </a:rPr>
                <a:t>HTTPS JSON Key URL (JKU)</a:t>
              </a:r>
              <a:r>
                <a:rPr sz="4800">
                  <a:solidFill>
                    <a:srgbClr val="6D6F6B"/>
                  </a:solidFill>
                </a:rPr>
                <a:t> on a </a:t>
              </a:r>
              <a:r>
                <a:rPr b="1" sz="4800">
                  <a:solidFill>
                    <a:srgbClr val="6D6F6B"/>
                  </a:solidFill>
                </a:rPr>
                <a:t>well-known</a:t>
              </a:r>
              <a:r>
                <a:rPr sz="4800">
                  <a:solidFill>
                    <a:srgbClr val="6D6F6B"/>
                  </a:solidFill>
                </a:rPr>
                <a:t> origin and whose </a:t>
              </a:r>
              <a:r>
                <a:rPr b="1" sz="4800">
                  <a:solidFill>
                    <a:srgbClr val="6D6F6B"/>
                  </a:solidFill>
                </a:rPr>
                <a:t>domain matches the JWT:ISS domain claim</a:t>
              </a:r>
            </a:p>
          </p:txBody>
        </p:sp>
      </p:grpSp>
      <p:grpSp>
        <p:nvGrpSpPr>
          <p:cNvPr id="1422" name="Group 1422"/>
          <p:cNvGrpSpPr/>
          <p:nvPr/>
        </p:nvGrpSpPr>
        <p:grpSpPr>
          <a:xfrm>
            <a:off x="1507022" y="2999133"/>
            <a:ext cx="10218897" cy="3660118"/>
            <a:chOff x="-372616" y="25400"/>
            <a:chExt cx="10218896" cy="3660116"/>
          </a:xfrm>
        </p:grpSpPr>
        <p:sp>
          <p:nvSpPr>
            <p:cNvPr id="1420" name="Shape 1420"/>
            <p:cNvSpPr/>
            <p:nvPr/>
          </p:nvSpPr>
          <p:spPr>
            <a:xfrm>
              <a:off x="2374354" y="25400"/>
              <a:ext cx="4724956" cy="840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/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4800">
                  <a:solidFill>
                    <a:srgbClr val="737572"/>
                  </a:solidFill>
                </a:rPr>
                <a:t>WebRTC IdP Proxy</a:t>
              </a:r>
            </a:p>
          </p:txBody>
        </p:sp>
        <p:sp>
          <p:nvSpPr>
            <p:cNvPr id="1421" name="Shape 1421"/>
            <p:cNvSpPr/>
            <p:nvPr/>
          </p:nvSpPr>
          <p:spPr>
            <a:xfrm>
              <a:off x="-372617" y="1346177"/>
              <a:ext cx="10218898" cy="2339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b="1" sz="4800">
                  <a:solidFill>
                    <a:srgbClr val="6D6F6B"/>
                  </a:solidFill>
                </a:rPr>
                <a:t>IdP Proxy served</a:t>
              </a:r>
              <a:r>
                <a:rPr sz="4800">
                  <a:solidFill>
                    <a:srgbClr val="6D6F6B"/>
                  </a:solidFill>
                </a:rPr>
                <a:t> from an </a:t>
              </a:r>
              <a:r>
                <a:rPr b="1" sz="4800">
                  <a:solidFill>
                    <a:srgbClr val="6D6F6B"/>
                  </a:solidFill>
                </a:rPr>
                <a:t>HTTPS</a:t>
              </a:r>
              <a:r>
                <a:rPr sz="4800">
                  <a:solidFill>
                    <a:srgbClr val="6D6F6B"/>
                  </a:solidFill>
                </a:rPr>
                <a:t> </a:t>
              </a:r>
              <a:r>
                <a:rPr b="1" sz="4800">
                  <a:solidFill>
                    <a:srgbClr val="6D6F6B"/>
                  </a:solidFill>
                </a:rPr>
                <a:t>well-known</a:t>
              </a:r>
              <a:r>
                <a:rPr sz="4800">
                  <a:solidFill>
                    <a:srgbClr val="6D6F6B"/>
                  </a:solidFill>
                </a:rPr>
                <a:t> origin and whose domain matches the identity ending in @domain</a:t>
              </a:r>
            </a:p>
          </p:txBody>
        </p:sp>
      </p:grpSp>
      <p:sp>
        <p:nvSpPr>
          <p:cNvPr id="1423" name="Shape 1423"/>
          <p:cNvSpPr/>
          <p:nvPr/>
        </p:nvSpPr>
        <p:spPr>
          <a:xfrm>
            <a:off x="2132486" y="9180779"/>
            <a:ext cx="20119028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However, </a:t>
            </a:r>
            <a:r>
              <a:rPr b="1" sz="4800">
                <a:solidFill>
                  <a:srgbClr val="737572"/>
                </a:solidFill>
              </a:rPr>
              <a:t>the IdP</a:t>
            </a:r>
            <a:r>
              <a:rPr sz="4800">
                <a:solidFill>
                  <a:srgbClr val="737572"/>
                </a:solidFill>
              </a:rPr>
              <a:t> is unable to authenticate the website and as such </a:t>
            </a:r>
            <a:r>
              <a:rPr b="1" sz="4800">
                <a:solidFill>
                  <a:srgbClr val="737572"/>
                </a:solidFill>
              </a:rPr>
              <a:t>cannot control authorization delegation</a:t>
            </a:r>
          </a:p>
        </p:txBody>
      </p:sp>
      <p:sp>
        <p:nvSpPr>
          <p:cNvPr id="1424" name="Shape 1424"/>
          <p:cNvSpPr/>
          <p:nvPr/>
        </p:nvSpPr>
        <p:spPr>
          <a:xfrm>
            <a:off x="2132486" y="11032037"/>
            <a:ext cx="20119028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1EA185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1EA185"/>
                </a:solidFill>
              </a:rPr>
              <a:t>Security relies on secure implementation and control of the API by the browser</a:t>
            </a:r>
          </a:p>
        </p:txBody>
      </p:sp>
    </p:spTree>
  </p:cSld>
  <p:clrMapOvr>
    <a:masterClrMapping/>
  </p:clrMapOvr>
  <p:transition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A WebRTC Security and Trust Model</a:t>
            </a:r>
          </a:p>
        </p:txBody>
      </p:sp>
      <p:sp>
        <p:nvSpPr>
          <p:cNvPr id="1427" name="Shape 1427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1428" name="Shape 1428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Transitive Defense Tree</a:t>
            </a:r>
          </a:p>
        </p:txBody>
      </p:sp>
      <p:sp>
        <p:nvSpPr>
          <p:cNvPr id="1429" name="Shape 142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pic>
        <p:nvPicPr>
          <p:cNvPr id="1430" name="df_overall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1838" y="2407116"/>
            <a:ext cx="6666477" cy="9772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1" name="df_webrtc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23806" y="3283923"/>
            <a:ext cx="9043766" cy="5247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2" name="df_mediaConf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57048" y="6878321"/>
            <a:ext cx="4932964" cy="3530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3" name="df_signalling.pdf"/>
          <p:cNvPicPr/>
          <p:nvPr/>
        </p:nvPicPr>
        <p:blipFill>
          <a:blip r:embed="rId5">
            <a:extLst/>
          </a:blip>
          <a:srcRect l="0" t="0" r="0" b="66451"/>
          <a:stretch>
            <a:fillRect/>
          </a:stretch>
        </p:blipFill>
        <p:spPr>
          <a:xfrm>
            <a:off x="3826817" y="6854759"/>
            <a:ext cx="10470457" cy="44050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4" name="df_signalling.pdf"/>
          <p:cNvPicPr/>
          <p:nvPr/>
        </p:nvPicPr>
        <p:blipFill>
          <a:blip r:embed="rId5">
            <a:extLst/>
          </a:blip>
          <a:srcRect l="0" t="0" r="0" b="40809"/>
          <a:stretch>
            <a:fillRect/>
          </a:stretch>
        </p:blipFill>
        <p:spPr>
          <a:xfrm>
            <a:off x="6956821" y="2765359"/>
            <a:ext cx="10470457" cy="77719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5" name="df_signalling.pdf"/>
          <p:cNvPicPr/>
          <p:nvPr/>
        </p:nvPicPr>
        <p:blipFill>
          <a:blip r:embed="rId5">
            <a:extLst/>
          </a:blip>
          <a:srcRect l="0" t="0" r="0" b="20564"/>
          <a:stretch>
            <a:fillRect/>
          </a:stretch>
        </p:blipFill>
        <p:spPr>
          <a:xfrm>
            <a:off x="6956821" y="2636772"/>
            <a:ext cx="10470457" cy="10430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xi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afterEffect" presetClass="exi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afterEffect" presetClass="exi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presetClass="exi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after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xi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after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4" grpId="6"/>
      <p:bldP build="whole" bldLvl="1" animBg="1" rev="0" advAuto="0" spid="1432" grpId="5"/>
      <p:bldP build="whole" bldLvl="1" animBg="1" rev="0" advAuto="0" spid="1434" grpId="7"/>
      <p:bldP build="whole" bldLvl="1" animBg="1" rev="0" advAuto="0" spid="1435" grpId="9"/>
      <p:bldP build="whole" bldLvl="1" animBg="1" rev="0" advAuto="0" spid="1430" grpId="10"/>
      <p:bldP build="whole" bldLvl="1" animBg="1" rev="0" advAuto="0" spid="1431" grpId="3"/>
      <p:bldP build="whole" bldLvl="1" animBg="1" rev="0" advAuto="0" spid="1433" grpId="2"/>
      <p:bldP build="whole" bldLvl="1" animBg="1" rev="0" advAuto="0" spid="1432" grpId="1"/>
      <p:bldP build="whole" bldLvl="1" animBg="1" rev="0" advAuto="0" spid="1433" grpId="4"/>
      <p:bldP build="whole" bldLvl="1" animBg="1" rev="0" advAuto="0" spid="1435" grpId="8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Shape 1437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WebRTC Identity Proxy for WebID-TLS</a:t>
            </a:r>
          </a:p>
        </p:txBody>
      </p:sp>
      <p:sp>
        <p:nvSpPr>
          <p:cNvPr id="1438" name="Shape 1438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1439" name="Shape 1439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Short-Term Perspective</a:t>
            </a:r>
          </a:p>
        </p:txBody>
      </p:sp>
      <p:sp>
        <p:nvSpPr>
          <p:cNvPr id="1440" name="Shape 144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1441" name="Shape 1441"/>
          <p:cNvSpPr/>
          <p:nvPr/>
        </p:nvSpPr>
        <p:spPr>
          <a:xfrm>
            <a:off x="457563" y="1048604"/>
            <a:ext cx="1200565" cy="1239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8" h="17053" fill="norm" stroke="1" extrusionOk="0">
                <a:moveTo>
                  <a:pt x="20740" y="3005"/>
                </a:moveTo>
                <a:cubicBezTo>
                  <a:pt x="7216" y="7674"/>
                  <a:pt x="12712" y="-4547"/>
                  <a:pt x="2103" y="1949"/>
                </a:cubicBezTo>
                <a:cubicBezTo>
                  <a:pt x="0" y="2680"/>
                  <a:pt x="0" y="2680"/>
                  <a:pt x="0" y="2680"/>
                </a:cubicBezTo>
                <a:cubicBezTo>
                  <a:pt x="4205" y="17053"/>
                  <a:pt x="4205" y="17053"/>
                  <a:pt x="4205" y="17053"/>
                </a:cubicBezTo>
                <a:cubicBezTo>
                  <a:pt x="6738" y="17053"/>
                  <a:pt x="6738" y="17053"/>
                  <a:pt x="6738" y="17053"/>
                </a:cubicBezTo>
                <a:cubicBezTo>
                  <a:pt x="4635" y="9867"/>
                  <a:pt x="4635" y="9867"/>
                  <a:pt x="4635" y="9867"/>
                </a:cubicBezTo>
                <a:cubicBezTo>
                  <a:pt x="14002" y="3370"/>
                  <a:pt x="10179" y="17053"/>
                  <a:pt x="21170" y="3370"/>
                </a:cubicBezTo>
                <a:cubicBezTo>
                  <a:pt x="21600" y="3370"/>
                  <a:pt x="21170" y="3005"/>
                  <a:pt x="20740" y="3005"/>
                </a:cubicBezTo>
              </a:path>
            </a:pathLst>
          </a:custGeom>
          <a:solidFill>
            <a:srgbClr val="C775D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442" name="Shape 1442"/>
          <p:cNvSpPr/>
          <p:nvPr/>
        </p:nvSpPr>
        <p:spPr>
          <a:xfrm>
            <a:off x="1799325" y="-4703318"/>
            <a:ext cx="21492726" cy="383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Even with WebConnect, users still have to rely on a third-party IdP</a:t>
            </a:r>
            <a:endParaRPr sz="48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WebID-TLS is a W3C working group protocol for authentication using TLS client-authentication and a self hosted certificate bound to an identity description file: i.e. a self-hosted IdP</a:t>
            </a:r>
          </a:p>
        </p:txBody>
      </p:sp>
      <p:sp>
        <p:nvSpPr>
          <p:cNvPr id="1443" name="Shape 1443"/>
          <p:cNvSpPr/>
          <p:nvPr/>
        </p:nvSpPr>
        <p:spPr>
          <a:xfrm>
            <a:off x="1950323" y="6316148"/>
            <a:ext cx="11888351" cy="458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Is </a:t>
            </a:r>
            <a:r>
              <a:rPr b="1" sz="4800">
                <a:solidFill>
                  <a:srgbClr val="737572"/>
                </a:solidFill>
              </a:rPr>
              <a:t>WebID-TLS compatible with WebRTC IdP Proxy</a:t>
            </a:r>
            <a:r>
              <a:rPr sz="4800">
                <a:solidFill>
                  <a:srgbClr val="737572"/>
                </a:solidFill>
              </a:rPr>
              <a:t> (sandboxed JS)?</a:t>
            </a:r>
            <a:endParaRPr sz="48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737572"/>
                </a:solidFill>
              </a:rPr>
              <a:t>Can it be updated to a JSON Web Token</a:t>
            </a:r>
            <a:r>
              <a:rPr sz="4800">
                <a:solidFill>
                  <a:srgbClr val="737572"/>
                </a:solidFill>
              </a:rPr>
              <a:t> based authentication signed using client-side Javascript?</a:t>
            </a:r>
          </a:p>
        </p:txBody>
      </p:sp>
      <p:pic>
        <p:nvPicPr>
          <p:cNvPr id="1444" name="Capture d’écran 2018-05-27 à 18.08.16.png"/>
          <p:cNvPicPr/>
          <p:nvPr/>
        </p:nvPicPr>
        <p:blipFill>
          <a:blip r:embed="rId2">
            <a:extLst/>
          </a:blip>
          <a:srcRect l="0" t="0" r="0" b="9107"/>
          <a:stretch>
            <a:fillRect/>
          </a:stretch>
        </p:blipFill>
        <p:spPr>
          <a:xfrm>
            <a:off x="14401800" y="6582985"/>
            <a:ext cx="8685218" cy="6702999"/>
          </a:xfrm>
          <a:prstGeom prst="rect">
            <a:avLst/>
          </a:prstGeom>
          <a:ln w="12700">
            <a:miter lim="400000"/>
          </a:ln>
        </p:spPr>
      </p:pic>
      <p:sp>
        <p:nvSpPr>
          <p:cNvPr id="1445" name="Shape 1445"/>
          <p:cNvSpPr/>
          <p:nvPr/>
        </p:nvSpPr>
        <p:spPr>
          <a:xfrm>
            <a:off x="2366311" y="3734469"/>
            <a:ext cx="20358756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WebID-TLS is a W3C protocol for self-hosted identity and TLS client-authentication</a:t>
            </a:r>
          </a:p>
        </p:txBody>
      </p:sp>
    </p:spTree>
  </p:cSld>
  <p:clrMapOvr>
    <a:masterClrMapping/>
  </p:clrMapOvr>
  <p:transition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Shape 1447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WebPayment, WebID-TLS, WebConnect</a:t>
            </a:r>
          </a:p>
        </p:txBody>
      </p:sp>
      <p:sp>
        <p:nvSpPr>
          <p:cNvPr id="1448" name="Shape 1448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1449" name="Shape 1449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Perspectives</a:t>
            </a:r>
          </a:p>
        </p:txBody>
      </p:sp>
      <p:sp>
        <p:nvSpPr>
          <p:cNvPr id="1450" name="Shape 14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1451" name="Shape 1451"/>
          <p:cNvSpPr/>
          <p:nvPr/>
        </p:nvSpPr>
        <p:spPr>
          <a:xfrm>
            <a:off x="457563" y="1048604"/>
            <a:ext cx="1200565" cy="1239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8" h="17053" fill="norm" stroke="1" extrusionOk="0">
                <a:moveTo>
                  <a:pt x="20740" y="3005"/>
                </a:moveTo>
                <a:cubicBezTo>
                  <a:pt x="7216" y="7674"/>
                  <a:pt x="12712" y="-4547"/>
                  <a:pt x="2103" y="1949"/>
                </a:cubicBezTo>
                <a:cubicBezTo>
                  <a:pt x="0" y="2680"/>
                  <a:pt x="0" y="2680"/>
                  <a:pt x="0" y="2680"/>
                </a:cubicBezTo>
                <a:cubicBezTo>
                  <a:pt x="4205" y="17053"/>
                  <a:pt x="4205" y="17053"/>
                  <a:pt x="4205" y="17053"/>
                </a:cubicBezTo>
                <a:cubicBezTo>
                  <a:pt x="6738" y="17053"/>
                  <a:pt x="6738" y="17053"/>
                  <a:pt x="6738" y="17053"/>
                </a:cubicBezTo>
                <a:cubicBezTo>
                  <a:pt x="4635" y="9867"/>
                  <a:pt x="4635" y="9867"/>
                  <a:pt x="4635" y="9867"/>
                </a:cubicBezTo>
                <a:cubicBezTo>
                  <a:pt x="14002" y="3370"/>
                  <a:pt x="10179" y="17053"/>
                  <a:pt x="21170" y="3370"/>
                </a:cubicBezTo>
                <a:cubicBezTo>
                  <a:pt x="21600" y="3370"/>
                  <a:pt x="21170" y="3005"/>
                  <a:pt x="20740" y="3005"/>
                </a:cubicBezTo>
              </a:path>
            </a:pathLst>
          </a:custGeom>
          <a:solidFill>
            <a:srgbClr val="C775D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452" name="Shape 1452"/>
          <p:cNvSpPr/>
          <p:nvPr/>
        </p:nvSpPr>
        <p:spPr>
          <a:xfrm>
            <a:off x="1662956" y="7836577"/>
            <a:ext cx="4266506" cy="1196341"/>
          </a:xfrm>
          <a:prstGeom prst="roundRect">
            <a:avLst>
              <a:gd name="adj" fmla="val 34879"/>
            </a:avLst>
          </a:prstGeom>
          <a:solidFill>
            <a:srgbClr val="DC4F4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WebPayment</a:t>
            </a:r>
          </a:p>
        </p:txBody>
      </p:sp>
      <p:sp>
        <p:nvSpPr>
          <p:cNvPr id="1453" name="Shape 1453"/>
          <p:cNvSpPr/>
          <p:nvPr/>
        </p:nvSpPr>
        <p:spPr>
          <a:xfrm>
            <a:off x="13092955" y="7836577"/>
            <a:ext cx="4266507" cy="1196341"/>
          </a:xfrm>
          <a:prstGeom prst="roundRect">
            <a:avLst>
              <a:gd name="adj" fmla="val 34879"/>
            </a:avLst>
          </a:prstGeom>
          <a:solidFill>
            <a:srgbClr val="FBA32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WebID-TLS</a:t>
            </a:r>
          </a:p>
        </p:txBody>
      </p:sp>
      <p:sp>
        <p:nvSpPr>
          <p:cNvPr id="1454" name="Shape 1454"/>
          <p:cNvSpPr/>
          <p:nvPr/>
        </p:nvSpPr>
        <p:spPr>
          <a:xfrm>
            <a:off x="7377955" y="7836577"/>
            <a:ext cx="4266507" cy="1196341"/>
          </a:xfrm>
          <a:prstGeom prst="roundRect">
            <a:avLst>
              <a:gd name="adj" fmla="val 34879"/>
            </a:avLst>
          </a:prstGeom>
          <a:solidFill>
            <a:srgbClr val="20A46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WebConnect</a:t>
            </a:r>
          </a:p>
        </p:txBody>
      </p:sp>
      <p:sp>
        <p:nvSpPr>
          <p:cNvPr id="1455" name="Shape 1455"/>
          <p:cNvSpPr/>
          <p:nvPr/>
        </p:nvSpPr>
        <p:spPr>
          <a:xfrm>
            <a:off x="2660372" y="9147999"/>
            <a:ext cx="2271674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Payment</a:t>
            </a:r>
          </a:p>
        </p:txBody>
      </p:sp>
      <p:sp>
        <p:nvSpPr>
          <p:cNvPr id="1456" name="Shape 1456"/>
          <p:cNvSpPr/>
          <p:nvPr/>
        </p:nvSpPr>
        <p:spPr>
          <a:xfrm>
            <a:off x="7616944" y="9147999"/>
            <a:ext cx="3788530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Authentication</a:t>
            </a:r>
          </a:p>
        </p:txBody>
      </p:sp>
      <p:sp>
        <p:nvSpPr>
          <p:cNvPr id="1457" name="Shape 1457"/>
          <p:cNvSpPr/>
          <p:nvPr/>
        </p:nvSpPr>
        <p:spPr>
          <a:xfrm>
            <a:off x="13331944" y="9147999"/>
            <a:ext cx="3788530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Authentication</a:t>
            </a:r>
          </a:p>
        </p:txBody>
      </p:sp>
      <p:sp>
        <p:nvSpPr>
          <p:cNvPr id="1458" name="Shape 1458"/>
          <p:cNvSpPr/>
          <p:nvPr/>
        </p:nvSpPr>
        <p:spPr>
          <a:xfrm>
            <a:off x="3952845" y="6691700"/>
            <a:ext cx="6036727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Similar request protocol</a:t>
            </a:r>
          </a:p>
        </p:txBody>
      </p:sp>
      <p:sp>
        <p:nvSpPr>
          <p:cNvPr id="1459" name="Shape 1459"/>
          <p:cNvSpPr/>
          <p:nvPr/>
        </p:nvSpPr>
        <p:spPr>
          <a:xfrm>
            <a:off x="5551507" y="4452437"/>
            <a:ext cx="9267786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Similar user experience and interface</a:t>
            </a:r>
          </a:p>
        </p:txBody>
      </p:sp>
      <p:sp>
        <p:nvSpPr>
          <p:cNvPr id="1460" name="Shape 1460"/>
          <p:cNvSpPr/>
          <p:nvPr/>
        </p:nvSpPr>
        <p:spPr>
          <a:xfrm>
            <a:off x="4657794" y="5544637"/>
            <a:ext cx="11055212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Browser acts as the Trusted Computing Base</a:t>
            </a:r>
          </a:p>
        </p:txBody>
      </p:sp>
      <p:sp>
        <p:nvSpPr>
          <p:cNvPr id="1461" name="Shape 1461"/>
          <p:cNvSpPr/>
          <p:nvPr/>
        </p:nvSpPr>
        <p:spPr>
          <a:xfrm>
            <a:off x="1840303" y="2985697"/>
            <a:ext cx="21410771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We questioned wether WebRTC is a protocol abstraction capable of handling OIDC</a:t>
            </a:r>
          </a:p>
        </p:txBody>
      </p:sp>
      <p:sp>
        <p:nvSpPr>
          <p:cNvPr id="1462" name="Shape 1462"/>
          <p:cNvSpPr/>
          <p:nvPr/>
        </p:nvSpPr>
        <p:spPr>
          <a:xfrm>
            <a:off x="3266152" y="10397701"/>
            <a:ext cx="17851696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737572"/>
                </a:solidFill>
              </a:rPr>
              <a:t>Is there a protocol abstraction interface capable of handling payment, authentication, and authorization?</a:t>
            </a:r>
          </a:p>
        </p:txBody>
      </p:sp>
      <p:sp>
        <p:nvSpPr>
          <p:cNvPr id="1463" name="Shape 1463"/>
          <p:cNvSpPr/>
          <p:nvPr/>
        </p:nvSpPr>
        <p:spPr>
          <a:xfrm>
            <a:off x="18807955" y="7836577"/>
            <a:ext cx="4266507" cy="1196341"/>
          </a:xfrm>
          <a:prstGeom prst="roundRect">
            <a:avLst>
              <a:gd name="adj" fmla="val 34879"/>
            </a:avLst>
          </a:prstGeom>
          <a:solidFill>
            <a:srgbClr val="5EAA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OAuth2/OIDC</a:t>
            </a:r>
          </a:p>
        </p:txBody>
      </p:sp>
      <p:sp>
        <p:nvSpPr>
          <p:cNvPr id="1464" name="Shape 1464"/>
          <p:cNvSpPr/>
          <p:nvPr/>
        </p:nvSpPr>
        <p:spPr>
          <a:xfrm>
            <a:off x="19202023" y="9243619"/>
            <a:ext cx="3478372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Authorization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WebRTC</a:t>
            </a:r>
          </a:p>
        </p:txBody>
      </p:sp>
      <p:sp>
        <p:nvSpPr>
          <p:cNvPr id="186" name="Shape 186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Identity Architecture : Identity Assertion</a:t>
            </a:r>
          </a:p>
        </p:txBody>
      </p:sp>
      <p:sp>
        <p:nvSpPr>
          <p:cNvPr id="188" name="Shape 18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189" name="Shape 189"/>
          <p:cNvSpPr/>
          <p:nvPr/>
        </p:nvSpPr>
        <p:spPr>
          <a:xfrm>
            <a:off x="1875524" y="2963890"/>
            <a:ext cx="11904228" cy="471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lvl="0" defTabSz="457200">
              <a:lnSpc>
                <a:spcPts val="4300"/>
              </a:lnSpc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B6B7B5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v=0</a:t>
            </a:r>
            <a:endParaRPr sz="2400">
              <a:solidFill>
                <a:srgbClr val="B6B7B5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defTabSz="457200">
              <a:lnSpc>
                <a:spcPts val="4300"/>
              </a:lnSpc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B6B7B5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o=mozilla...THIS_IS_SDPARTA-54.0.1 5897145307417630851 0 IN IP4 0.0.0.0</a:t>
            </a:r>
            <a:endParaRPr sz="2400">
              <a:solidFill>
                <a:srgbClr val="B6B7B5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defTabSz="457200">
              <a:lnSpc>
                <a:spcPts val="4300"/>
              </a:lnSpc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B6B7B5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[...]</a:t>
            </a:r>
            <a:endParaRPr sz="2400">
              <a:solidFill>
                <a:srgbClr val="B6B7B5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defTabSz="457200">
              <a:lnSpc>
                <a:spcPts val="4300"/>
              </a:lnSpc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35353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a=fingerprint:</a:t>
            </a:r>
            <a:r>
              <a:rPr sz="2400">
                <a:solidFill>
                  <a:srgbClr val="1EA185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sha-256 33:B1:D7:4B:29:29:29:AA:87:01:47:B3:59:41:[...]5D</a:t>
            </a:r>
            <a:endParaRPr sz="2400">
              <a:solidFill>
                <a:srgbClr val="1EA185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defTabSz="457200">
              <a:lnSpc>
                <a:spcPts val="4300"/>
              </a:lnSpc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B6B7B5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a=group:BUNDLE sdparta_0 sdparta_1</a:t>
            </a:r>
            <a:endParaRPr sz="2400">
              <a:solidFill>
                <a:srgbClr val="B6B7B5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defTabSz="457200">
              <a:lnSpc>
                <a:spcPts val="4300"/>
              </a:lnSpc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B6B7B5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a=ice-options:trickle</a:t>
            </a:r>
            <a:endParaRPr sz="2400">
              <a:solidFill>
                <a:srgbClr val="B6B7B5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defTabSz="457200">
              <a:lnSpc>
                <a:spcPts val="4300"/>
              </a:lnSpc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75956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a=identity:</a:t>
            </a:r>
            <a:r>
              <a:rPr sz="2400">
                <a:solidFill>
                  <a:srgbClr val="FF6600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eyJhc3NlcnRpb24iOiJleUowZVhBaU9pSktWMVFpTENKaGJHY2lPaUpTVXpJMU5pSXNJbXAzYXlJNmV5SnJkSGtpT2lKU1UwRWlMQ0p1SWpvaWVHNWxNblpw[…]</a:t>
            </a:r>
            <a:endParaRPr sz="2400">
              <a:solidFill>
                <a:srgbClr val="FF6600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defTabSz="457200">
              <a:lnSpc>
                <a:spcPts val="4300"/>
              </a:lnSpc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6600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pZHAiOnsiZG9tYWluIjoiZW5lcmd5cS5pZHAucmV0aGluay5vcmFuZ2UtbGFicy5mciIsInByb3RvY29sIjoicmV0aGluay1vaWRjIn19</a:t>
            </a:r>
          </a:p>
        </p:txBody>
      </p:sp>
      <p:sp>
        <p:nvSpPr>
          <p:cNvPr id="190" name="Shape 190"/>
          <p:cNvSpPr/>
          <p:nvPr/>
        </p:nvSpPr>
        <p:spPr>
          <a:xfrm>
            <a:off x="1286490" y="14434743"/>
            <a:ext cx="9068754" cy="233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The Identity Architecture </a:t>
            </a:r>
            <a:r>
              <a:rPr b="1" sz="4800">
                <a:solidFill>
                  <a:srgbClr val="737572"/>
                </a:solidFill>
              </a:rPr>
              <a:t>binds</a:t>
            </a:r>
            <a:r>
              <a:rPr sz="4800">
                <a:solidFill>
                  <a:srgbClr val="737572"/>
                </a:solidFill>
              </a:rPr>
              <a:t> the </a:t>
            </a:r>
            <a:r>
              <a:rPr b="1" sz="4800">
                <a:solidFill>
                  <a:srgbClr val="737572"/>
                </a:solidFill>
              </a:rPr>
              <a:t>fingerprint</a:t>
            </a:r>
            <a:r>
              <a:rPr sz="4800">
                <a:solidFill>
                  <a:srgbClr val="737572"/>
                </a:solidFill>
              </a:rPr>
              <a:t> to an </a:t>
            </a:r>
            <a:r>
              <a:rPr b="1" sz="4800">
                <a:solidFill>
                  <a:srgbClr val="737572"/>
                </a:solidFill>
              </a:rPr>
              <a:t>identity</a:t>
            </a:r>
            <a:r>
              <a:rPr sz="4800">
                <a:solidFill>
                  <a:srgbClr val="737572"/>
                </a:solidFill>
              </a:rPr>
              <a:t> validated by the Identity Provider.</a:t>
            </a:r>
          </a:p>
        </p:txBody>
      </p:sp>
      <p:grpSp>
        <p:nvGrpSpPr>
          <p:cNvPr id="196" name="Group 196"/>
          <p:cNvGrpSpPr/>
          <p:nvPr/>
        </p:nvGrpSpPr>
        <p:grpSpPr>
          <a:xfrm>
            <a:off x="1705393" y="7250278"/>
            <a:ext cx="13296566" cy="4361447"/>
            <a:chOff x="0" y="0"/>
            <a:chExt cx="13296564" cy="4361446"/>
          </a:xfrm>
        </p:grpSpPr>
        <p:sp>
          <p:nvSpPr>
            <p:cNvPr id="191" name="Shape 191"/>
            <p:cNvSpPr/>
            <p:nvPr/>
          </p:nvSpPr>
          <p:spPr>
            <a:xfrm>
              <a:off x="0" y="2192319"/>
              <a:ext cx="10872891" cy="2169128"/>
            </a:xfrm>
            <a:prstGeom prst="rect">
              <a:avLst/>
            </a:prstGeom>
            <a:solidFill>
              <a:srgbClr val="282C3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604162" y="1359025"/>
              <a:ext cx="4508895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000"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737572"/>
                  </a:solidFill>
                </a:rPr>
                <a:t>validateAssertion returns: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10347681" y="363822"/>
              <a:ext cx="2948884" cy="181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825" fill="norm" stroke="1" extrusionOk="0">
                  <a:moveTo>
                    <a:pt x="0" y="18825"/>
                  </a:moveTo>
                  <a:cubicBezTo>
                    <a:pt x="1156" y="3098"/>
                    <a:pt x="8356" y="-2775"/>
                    <a:pt x="21600" y="1206"/>
                  </a:cubicBezTo>
                </a:path>
              </a:pathLst>
            </a:custGeom>
            <a:noFill/>
            <a:ln w="63500" cap="flat">
              <a:solidFill>
                <a:srgbClr val="5C5C5C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pic>
          <p:nvPicPr>
            <p:cNvPr id="194" name="pasted-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763777" y="0"/>
              <a:ext cx="1249564" cy="12495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5" name="Shape 195"/>
            <p:cNvSpPr/>
            <p:nvPr/>
          </p:nvSpPr>
          <p:spPr>
            <a:xfrm>
              <a:off x="245240" y="2326089"/>
              <a:ext cx="10382410" cy="1901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 defTabSz="712787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ABB2C0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3200">
                <a:solidFill>
                  <a:srgbClr val="ABB2C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 defTabSz="712787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ABB2C0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sz="3200">
                  <a:solidFill>
                    <a:srgbClr val="E26B73"/>
                  </a:solidFill>
                  <a:latin typeface="Consolas"/>
                  <a:ea typeface="Consolas"/>
                  <a:cs typeface="Consolas"/>
                  <a:sym typeface="Consolas"/>
                </a:rPr>
                <a:t>"identity"</a:t>
              </a:r>
              <a:r>
                <a:rPr sz="3200">
                  <a:solidFill>
                    <a:srgbClr val="ABB2C0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sz="3200">
                  <a:solidFill>
                    <a:srgbClr val="97C475"/>
                  </a:solidFill>
                  <a:latin typeface="Consolas"/>
                  <a:ea typeface="Consolas"/>
                  <a:cs typeface="Consolas"/>
                  <a:sym typeface="Consolas"/>
                </a:rPr>
                <a:t>"alice@orange.fr"</a:t>
              </a:r>
              <a:r>
                <a:rPr sz="3200">
                  <a:solidFill>
                    <a:srgbClr val="ABB2C0"/>
                  </a:solidFill>
                  <a:latin typeface="Consolas"/>
                  <a:ea typeface="Consolas"/>
                  <a:cs typeface="Consolas"/>
                  <a:sym typeface="Consolas"/>
                </a:rPr>
                <a:t> ,</a:t>
              </a:r>
              <a:endParaRPr sz="3200">
                <a:solidFill>
                  <a:srgbClr val="ABB2C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 defTabSz="712787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ABB2C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sz="3200">
                  <a:solidFill>
                    <a:srgbClr val="E26B73"/>
                  </a:solidFill>
                  <a:latin typeface="Consolas"/>
                  <a:ea typeface="Consolas"/>
                  <a:cs typeface="Consolas"/>
                  <a:sym typeface="Consolas"/>
                </a:rPr>
                <a:t> "content"</a:t>
              </a:r>
              <a:r>
                <a:rPr sz="3200">
                  <a:solidFill>
                    <a:srgbClr val="ABB2C0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sz="3200">
                  <a:solidFill>
                    <a:srgbClr val="97C475"/>
                  </a:solidFill>
                  <a:latin typeface="Consolas"/>
                  <a:ea typeface="Consolas"/>
                  <a:cs typeface="Consolas"/>
                  <a:sym typeface="Consolas"/>
                </a:rPr>
                <a:t>"fingerprint:sha-256 33:B1[…]5D"</a:t>
              </a:r>
              <a:endParaRPr sz="3200">
                <a:solidFill>
                  <a:srgbClr val="97C4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 defTabSz="712787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ABB2C0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</a:p>
          </p:txBody>
        </p:sp>
      </p:grpSp>
      <p:grpSp>
        <p:nvGrpSpPr>
          <p:cNvPr id="200" name="Group 200"/>
          <p:cNvGrpSpPr/>
          <p:nvPr/>
        </p:nvGrpSpPr>
        <p:grpSpPr>
          <a:xfrm>
            <a:off x="15008225" y="2963890"/>
            <a:ext cx="8337550" cy="4922009"/>
            <a:chOff x="0" y="0"/>
            <a:chExt cx="8337550" cy="4922008"/>
          </a:xfrm>
        </p:grpSpPr>
        <p:sp>
          <p:nvSpPr>
            <p:cNvPr id="197" name="Shape 197"/>
            <p:cNvSpPr/>
            <p:nvPr/>
          </p:nvSpPr>
          <p:spPr>
            <a:xfrm>
              <a:off x="0" y="1045670"/>
              <a:ext cx="8337550" cy="3876339"/>
            </a:xfrm>
            <a:prstGeom prst="rect">
              <a:avLst/>
            </a:prstGeom>
            <a:solidFill>
              <a:srgbClr val="282C3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279221" y="0"/>
              <a:ext cx="6721437" cy="789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1919" tIns="121919" rIns="121919" bIns="121919" numCol="1" anchor="t">
              <a:spAutoFit/>
            </a:bodyPr>
            <a:lstStyle>
              <a:lvl1pPr defTabSz="712787">
                <a:defRPr sz="3200">
                  <a:solidFill>
                    <a:srgbClr val="6D6F6B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6D6F6B"/>
                  </a:solidFill>
                </a:rPr>
                <a:t>identity is a base 64 encoded JSON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206494" y="1328196"/>
              <a:ext cx="7924563" cy="33112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 defTabSz="712787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ABB2C0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3200">
                <a:solidFill>
                  <a:srgbClr val="ABB2C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 defTabSz="712787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sz="3200">
                  <a:solidFill>
                    <a:srgbClr val="E26B73"/>
                  </a:solidFill>
                  <a:latin typeface="Consolas"/>
                  <a:ea typeface="Consolas"/>
                  <a:cs typeface="Consolas"/>
                  <a:sym typeface="Consolas"/>
                </a:rPr>
                <a:t>"assertion"</a:t>
              </a:r>
              <a:r>
                <a: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sz="3200">
                  <a:solidFill>
                    <a:srgbClr val="97C475"/>
                  </a:solidFill>
                  <a:latin typeface="Consolas"/>
                  <a:ea typeface="Consolas"/>
                  <a:cs typeface="Consolas"/>
                  <a:sym typeface="Consolas"/>
                </a:rPr>
                <a:t>"eyJhc3 …. jIn19"</a:t>
              </a:r>
              <a:r>
                <a: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,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 defTabSz="712787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ABB2C0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sz="3200">
                  <a:solidFill>
                    <a:srgbClr val="E26B73"/>
                  </a:solidFill>
                  <a:latin typeface="Consolas"/>
                  <a:ea typeface="Consolas"/>
                  <a:cs typeface="Consolas"/>
                  <a:sym typeface="Consolas"/>
                </a:rPr>
                <a:t>"idp"</a:t>
              </a:r>
              <a:r>
                <a:rPr sz="3200">
                  <a:solidFill>
                    <a:srgbClr val="ABB2C0"/>
                  </a:solidFill>
                  <a:latin typeface="Consolas"/>
                  <a:ea typeface="Consolas"/>
                  <a:cs typeface="Consolas"/>
                  <a:sym typeface="Consolas"/>
                </a:rPr>
                <a:t>: {</a:t>
              </a:r>
              <a:endParaRPr sz="3200">
                <a:solidFill>
                  <a:srgbClr val="ABB2C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 defTabSz="712787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ABB2C0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sz="3200">
                  <a:solidFill>
                    <a:srgbClr val="E26B73"/>
                  </a:solidFill>
                  <a:latin typeface="Consolas"/>
                  <a:ea typeface="Consolas"/>
                  <a:cs typeface="Consolas"/>
                  <a:sym typeface="Consolas"/>
                </a:rPr>
                <a:t>"domain"</a:t>
              </a:r>
              <a:r>
                <a:rPr sz="3200">
                  <a:solidFill>
                    <a:srgbClr val="ABB2C0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sz="3200">
                  <a:solidFill>
                    <a:srgbClr val="97C475"/>
                  </a:solidFill>
                  <a:latin typeface="Consolas"/>
                  <a:ea typeface="Consolas"/>
                  <a:cs typeface="Consolas"/>
                  <a:sym typeface="Consolas"/>
                </a:rPr>
                <a:t>"orange.fr"</a:t>
              </a:r>
              <a:r>
                <a:rPr sz="3200">
                  <a:solidFill>
                    <a:srgbClr val="ABB2C0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sz="3200">
                <a:solidFill>
                  <a:srgbClr val="ABB2C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 defTabSz="712787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ABB2C0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sz="3200">
                  <a:solidFill>
                    <a:srgbClr val="E26B73"/>
                  </a:solidFill>
                  <a:latin typeface="Consolas"/>
                  <a:ea typeface="Consolas"/>
                  <a:cs typeface="Consolas"/>
                  <a:sym typeface="Consolas"/>
                </a:rPr>
                <a:t>"protocol"</a:t>
              </a:r>
              <a:r>
                <a:rPr sz="3200">
                  <a:solidFill>
                    <a:srgbClr val="ABB2C0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sz="3200">
                  <a:solidFill>
                    <a:srgbClr val="97C475"/>
                  </a:solidFill>
                  <a:latin typeface="Consolas"/>
                  <a:ea typeface="Consolas"/>
                  <a:cs typeface="Consolas"/>
                  <a:sym typeface="Consolas"/>
                </a:rPr>
                <a:t>"default"</a:t>
              </a:r>
              <a:endParaRPr sz="3200">
                <a:solidFill>
                  <a:srgbClr val="ABB2C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 defTabSz="712787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ABB2C0"/>
                  </a:solidFill>
                  <a:latin typeface="Consolas"/>
                  <a:ea typeface="Consolas"/>
                  <a:cs typeface="Consolas"/>
                  <a:sym typeface="Consolas"/>
                </a:rPr>
                <a:t>  }</a:t>
              </a:r>
              <a:endParaRPr sz="3200">
                <a:solidFill>
                  <a:srgbClr val="ABB2C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 defTabSz="712787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ABB2C0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</a:p>
          </p:txBody>
        </p:sp>
      </p:grpSp>
      <p:sp>
        <p:nvSpPr>
          <p:cNvPr id="201" name="Shape 201"/>
          <p:cNvSpPr/>
          <p:nvPr/>
        </p:nvSpPr>
        <p:spPr>
          <a:xfrm>
            <a:off x="14895780" y="9357490"/>
            <a:ext cx="7504769" cy="233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Binds Alice identity to Alice’s fingerprint: a sha-256 hash of Alice’s public key</a:t>
            </a:r>
          </a:p>
        </p:txBody>
      </p:sp>
      <p:pic>
        <p:nvPicPr>
          <p:cNvPr id="202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681151" y="5504388"/>
            <a:ext cx="1270001" cy="1249517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4" name="Shape 204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5" name="Shape 205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6" name="Shape 206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7" name="Shape 207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2"/>
      <p:bldP build="whole" bldLvl="1" animBg="1" rev="0" advAuto="0" spid="196" grpId="3"/>
      <p:bldP build="whole" bldLvl="1" animBg="1" rev="0" advAuto="0" spid="200" grpId="1"/>
      <p:bldP build="whole" bldLvl="1" animBg="1" rev="0" advAuto="0" spid="201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Identity Provider</a:t>
            </a:r>
          </a:p>
        </p:txBody>
      </p:sp>
      <p:sp>
        <p:nvSpPr>
          <p:cNvPr id="211" name="Shape 211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A New Actor in the Communication Setup</a:t>
            </a:r>
          </a:p>
        </p:txBody>
      </p:sp>
      <p:sp>
        <p:nvSpPr>
          <p:cNvPr id="213" name="Shape 21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pic>
        <p:nvPicPr>
          <p:cNvPr id="21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7217" y="3293729"/>
            <a:ext cx="1270001" cy="1249518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4247098" y="3123391"/>
            <a:ext cx="18237062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737572"/>
                </a:solidFill>
              </a:rPr>
              <a:t>Identity Provider</a:t>
            </a:r>
            <a:r>
              <a:rPr sz="4800">
                <a:solidFill>
                  <a:srgbClr val="737572"/>
                </a:solidFill>
              </a:rPr>
              <a:t>: the web server providing an authentication delegation</a:t>
            </a:r>
            <a:endParaRPr sz="48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service to other web application</a:t>
            </a:r>
          </a:p>
        </p:txBody>
      </p:sp>
      <p:grpSp>
        <p:nvGrpSpPr>
          <p:cNvPr id="218" name="Group 218"/>
          <p:cNvGrpSpPr/>
          <p:nvPr/>
        </p:nvGrpSpPr>
        <p:grpSpPr>
          <a:xfrm>
            <a:off x="8818150" y="5441426"/>
            <a:ext cx="4127501" cy="6333955"/>
            <a:chOff x="0" y="0"/>
            <a:chExt cx="4127500" cy="6333954"/>
          </a:xfrm>
        </p:grpSpPr>
        <p:pic>
          <p:nvPicPr>
            <p:cNvPr id="216" name="authnGitlab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885654"/>
              <a:ext cx="4127500" cy="544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7" name="Shape 217"/>
            <p:cNvSpPr/>
            <p:nvPr/>
          </p:nvSpPr>
          <p:spPr>
            <a:xfrm>
              <a:off x="169485" y="0"/>
              <a:ext cx="3788530" cy="840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800">
                  <a:solidFill>
                    <a:srgbClr val="737572"/>
                  </a:solidFill>
                </a:rPr>
                <a:t>Authentication</a:t>
              </a:r>
            </a:p>
          </p:txBody>
        </p:sp>
      </p:grpSp>
      <p:grpSp>
        <p:nvGrpSpPr>
          <p:cNvPr id="221" name="Group 221"/>
          <p:cNvGrpSpPr/>
          <p:nvPr/>
        </p:nvGrpSpPr>
        <p:grpSpPr>
          <a:xfrm>
            <a:off x="13860757" y="5508253"/>
            <a:ext cx="4191001" cy="6251405"/>
            <a:chOff x="0" y="0"/>
            <a:chExt cx="4191000" cy="6251404"/>
          </a:xfrm>
        </p:grpSpPr>
        <p:pic>
          <p:nvPicPr>
            <p:cNvPr id="219" name="authzGitlab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968204"/>
              <a:ext cx="4191000" cy="5283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0" name="Shape 220"/>
            <p:cNvSpPr/>
            <p:nvPr/>
          </p:nvSpPr>
          <p:spPr>
            <a:xfrm>
              <a:off x="356314" y="0"/>
              <a:ext cx="3478372" cy="840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800">
                  <a:solidFill>
                    <a:srgbClr val="737572"/>
                  </a:solidFill>
                </a:rPr>
                <a:t>Authorization</a:t>
              </a:r>
            </a:p>
          </p:txBody>
        </p:sp>
      </p:grpSp>
      <p:sp>
        <p:nvSpPr>
          <p:cNvPr id="222" name="Shape 222"/>
          <p:cNvSpPr/>
          <p:nvPr/>
        </p:nvSpPr>
        <p:spPr>
          <a:xfrm>
            <a:off x="3287583" y="5441426"/>
            <a:ext cx="4300796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Password fatigue</a:t>
            </a:r>
          </a:p>
        </p:txBody>
      </p:sp>
      <p:pic>
        <p:nvPicPr>
          <p:cNvPr id="223" name="Capture d’écran 2018-05-27 à 11.20.18.png"/>
          <p:cNvPicPr/>
          <p:nvPr/>
        </p:nvPicPr>
        <p:blipFill>
          <a:blip r:embed="rId5">
            <a:extLst/>
          </a:blip>
          <a:srcRect l="0" t="0" r="0" b="32699"/>
          <a:stretch>
            <a:fillRect/>
          </a:stretch>
        </p:blipFill>
        <p:spPr>
          <a:xfrm>
            <a:off x="3086623" y="6346943"/>
            <a:ext cx="4816421" cy="38897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8" name="Group 228"/>
          <p:cNvGrpSpPr/>
          <p:nvPr/>
        </p:nvGrpSpPr>
        <p:grpSpPr>
          <a:xfrm>
            <a:off x="18592800" y="6223000"/>
            <a:ext cx="3738978" cy="5282787"/>
            <a:chOff x="0" y="0"/>
            <a:chExt cx="3738977" cy="5282786"/>
          </a:xfrm>
        </p:grpSpPr>
        <p:sp>
          <p:nvSpPr>
            <p:cNvPr id="224" name="Shape 224"/>
            <p:cNvSpPr/>
            <p:nvPr/>
          </p:nvSpPr>
          <p:spPr>
            <a:xfrm>
              <a:off x="0" y="0"/>
              <a:ext cx="3738978" cy="5282787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63500" cap="flat">
              <a:solidFill>
                <a:srgbClr val="1EA18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grpSp>
          <p:nvGrpSpPr>
            <p:cNvPr id="227" name="Group 227"/>
            <p:cNvGrpSpPr/>
            <p:nvPr/>
          </p:nvGrpSpPr>
          <p:grpSpPr>
            <a:xfrm>
              <a:off x="374063" y="733645"/>
              <a:ext cx="2990851" cy="3815496"/>
              <a:chOff x="0" y="0"/>
              <a:chExt cx="2990850" cy="3815494"/>
            </a:xfrm>
          </p:grpSpPr>
          <p:pic>
            <p:nvPicPr>
              <p:cNvPr id="225" name="pasted-image.png"/>
              <p:cNvPicPr/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0" y="2619154"/>
                <a:ext cx="2990850" cy="119634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6" name="pasted-image.png"/>
              <p:cNvPicPr/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708025" y="0"/>
                <a:ext cx="1574800" cy="15621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29" name="Capture d’écran 2018-05-27 à 11.20.18.png"/>
          <p:cNvPicPr/>
          <p:nvPr/>
        </p:nvPicPr>
        <p:blipFill>
          <a:blip r:embed="rId5">
            <a:extLst/>
          </a:blip>
          <a:srcRect l="0" t="68536" r="0" b="0"/>
          <a:stretch>
            <a:fillRect/>
          </a:stretch>
        </p:blipFill>
        <p:spPr>
          <a:xfrm>
            <a:off x="3086623" y="10301492"/>
            <a:ext cx="4816421" cy="1818495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hape 230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31" name="Shape 231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32" name="Shape 232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33" name="Shape 233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34" name="Shape 234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3" grpId="1"/>
      <p:bldP build="whole" bldLvl="1" animBg="1" rev="0" advAuto="0" spid="218" grpId="4"/>
      <p:bldP build="whole" bldLvl="1" animBg="1" rev="0" advAuto="0" spid="228" grpId="6"/>
      <p:bldP build="whole" bldLvl="1" animBg="1" rev="0" advAuto="0" spid="229" grpId="3"/>
      <p:bldP build="whole" bldLvl="1" animBg="1" rev="0" advAuto="0" spid="221" grpId="5"/>
      <p:bldP build="whole" bldLvl="1" animBg="1" rev="0" advAuto="0" spid="222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Security, Authenticity</a:t>
            </a:r>
          </a:p>
        </p:txBody>
      </p:sp>
      <p:sp>
        <p:nvSpPr>
          <p:cNvPr id="237" name="Shape 237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238" name="Shape 238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Some Definitions</a:t>
            </a:r>
          </a:p>
        </p:txBody>
      </p:sp>
      <p:sp>
        <p:nvSpPr>
          <p:cNvPr id="239" name="Shape 23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240" name="Shape 240"/>
          <p:cNvSpPr/>
          <p:nvPr/>
        </p:nvSpPr>
        <p:spPr>
          <a:xfrm>
            <a:off x="13116298" y="2689926"/>
            <a:ext cx="7942027" cy="233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737572"/>
                </a:solidFill>
              </a:rPr>
              <a:t>Security</a:t>
            </a:r>
            <a:r>
              <a:rPr sz="4800">
                <a:solidFill>
                  <a:srgbClr val="737572"/>
                </a:solidFill>
              </a:rPr>
              <a:t> is usually defined as </a:t>
            </a:r>
            <a:r>
              <a:rPr b="1" sz="4800">
                <a:solidFill>
                  <a:srgbClr val="737572"/>
                </a:solidFill>
              </a:rPr>
              <a:t>Confidentiality</a:t>
            </a:r>
            <a:r>
              <a:rPr sz="4800">
                <a:solidFill>
                  <a:srgbClr val="737572"/>
                </a:solidFill>
              </a:rPr>
              <a:t>, </a:t>
            </a:r>
            <a:r>
              <a:rPr b="1" sz="4800">
                <a:solidFill>
                  <a:srgbClr val="737572"/>
                </a:solidFill>
              </a:rPr>
              <a:t>Integrity</a:t>
            </a:r>
            <a:r>
              <a:rPr sz="4800">
                <a:solidFill>
                  <a:srgbClr val="737572"/>
                </a:solidFill>
              </a:rPr>
              <a:t>, and </a:t>
            </a:r>
            <a:r>
              <a:rPr b="1" sz="4800">
                <a:solidFill>
                  <a:srgbClr val="737572"/>
                </a:solidFill>
              </a:rPr>
              <a:t>Availability</a:t>
            </a:r>
          </a:p>
        </p:txBody>
      </p:sp>
      <p:sp>
        <p:nvSpPr>
          <p:cNvPr id="241" name="Shape 241"/>
          <p:cNvSpPr/>
          <p:nvPr/>
        </p:nvSpPr>
        <p:spPr>
          <a:xfrm>
            <a:off x="7317444" y="3399366"/>
            <a:ext cx="111815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Eve</a:t>
            </a:r>
          </a:p>
        </p:txBody>
      </p:sp>
      <p:sp>
        <p:nvSpPr>
          <p:cNvPr id="242" name="Shape 242"/>
          <p:cNvSpPr/>
          <p:nvPr/>
        </p:nvSpPr>
        <p:spPr>
          <a:xfrm>
            <a:off x="2836345" y="6364420"/>
            <a:ext cx="111815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Alice</a:t>
            </a:r>
          </a:p>
        </p:txBody>
      </p:sp>
      <p:pic>
        <p:nvPicPr>
          <p:cNvPr id="243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6092" y="5290822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98404" y="5290822"/>
            <a:ext cx="1270001" cy="1249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71746" y="3399366"/>
            <a:ext cx="1270001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Shape 276"/>
          <p:cNvSpPr/>
          <p:nvPr/>
        </p:nvSpPr>
        <p:spPr>
          <a:xfrm>
            <a:off x="4746092" y="5916902"/>
            <a:ext cx="4252313" cy="7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63500">
            <a:solidFill>
              <a:srgbClr val="5C5C5C"/>
            </a:solidFill>
            <a:miter/>
            <a:headEnd type="triangle"/>
          </a:ln>
        </p:spPr>
        <p:txBody>
          <a:bodyPr/>
          <a:lstStyle/>
          <a:p>
            <a:pPr lvl="0"/>
          </a:p>
        </p:txBody>
      </p:sp>
      <p:sp>
        <p:nvSpPr>
          <p:cNvPr id="247" name="Shape 247"/>
          <p:cNvSpPr/>
          <p:nvPr/>
        </p:nvSpPr>
        <p:spPr>
          <a:xfrm>
            <a:off x="10024545" y="6364420"/>
            <a:ext cx="11181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Bob</a:t>
            </a:r>
          </a:p>
        </p:txBody>
      </p:sp>
      <p:grpSp>
        <p:nvGrpSpPr>
          <p:cNvPr id="250" name="Group 250"/>
          <p:cNvGrpSpPr/>
          <p:nvPr/>
        </p:nvGrpSpPr>
        <p:grpSpPr>
          <a:xfrm>
            <a:off x="6261862" y="4587254"/>
            <a:ext cx="429181" cy="2292933"/>
            <a:chOff x="0" y="0"/>
            <a:chExt cx="429180" cy="2292932"/>
          </a:xfrm>
        </p:grpSpPr>
        <p:sp>
          <p:nvSpPr>
            <p:cNvPr id="277" name="Shape 277"/>
            <p:cNvSpPr/>
            <p:nvPr/>
          </p:nvSpPr>
          <p:spPr>
            <a:xfrm>
              <a:off x="316400" y="0"/>
              <a:ext cx="7473" cy="1282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63500" cap="flat">
              <a:solidFill>
                <a:srgbClr val="5C5C5C"/>
              </a:solidFill>
              <a:prstDash val="sysDot"/>
              <a:miter lim="400000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0" y="1452192"/>
              <a:ext cx="429181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800">
                  <a:solidFill>
                    <a:srgbClr val="737572"/>
                  </a:solidFill>
                </a:rPr>
                <a:t>C</a:t>
              </a:r>
            </a:p>
          </p:txBody>
        </p:sp>
      </p:grpSp>
      <p:grpSp>
        <p:nvGrpSpPr>
          <p:cNvPr id="253" name="Group 253"/>
          <p:cNvGrpSpPr/>
          <p:nvPr/>
        </p:nvGrpSpPr>
        <p:grpSpPr>
          <a:xfrm>
            <a:off x="6907063" y="4587439"/>
            <a:ext cx="257732" cy="2292748"/>
            <a:chOff x="0" y="0"/>
            <a:chExt cx="257730" cy="2292747"/>
          </a:xfrm>
        </p:grpSpPr>
        <p:sp>
          <p:nvSpPr>
            <p:cNvPr id="278" name="Shape 278"/>
            <p:cNvSpPr/>
            <p:nvPr/>
          </p:nvSpPr>
          <p:spPr>
            <a:xfrm>
              <a:off x="229999" y="0"/>
              <a:ext cx="7473" cy="1282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63500" cap="flat">
              <a:solidFill>
                <a:srgbClr val="5C5C5C"/>
              </a:solidFill>
              <a:prstDash val="sysDot"/>
              <a:miter lim="400000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0" y="1452007"/>
              <a:ext cx="257731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800">
                  <a:solidFill>
                    <a:srgbClr val="737572"/>
                  </a:solidFill>
                </a:rPr>
                <a:t>I</a:t>
              </a:r>
            </a:p>
          </p:txBody>
        </p:sp>
      </p:grpSp>
      <p:grpSp>
        <p:nvGrpSpPr>
          <p:cNvPr id="256" name="Group 256"/>
          <p:cNvGrpSpPr/>
          <p:nvPr/>
        </p:nvGrpSpPr>
        <p:grpSpPr>
          <a:xfrm>
            <a:off x="7533996" y="5463623"/>
            <a:ext cx="685051" cy="1416564"/>
            <a:chOff x="0" y="0"/>
            <a:chExt cx="685049" cy="1416563"/>
          </a:xfrm>
        </p:grpSpPr>
        <p:sp>
          <p:nvSpPr>
            <p:cNvPr id="254" name="Shape 254"/>
            <p:cNvSpPr/>
            <p:nvPr/>
          </p:nvSpPr>
          <p:spPr>
            <a:xfrm>
              <a:off x="0" y="0"/>
              <a:ext cx="685050" cy="90424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b="1"/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4800">
                  <a:solidFill>
                    <a:srgbClr val="737572"/>
                  </a:solidFill>
                </a:rPr>
                <a:t>//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82295" y="575823"/>
              <a:ext cx="456864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800">
                  <a:solidFill>
                    <a:srgbClr val="737572"/>
                  </a:solidFill>
                </a:rPr>
                <a:t>A</a:t>
              </a:r>
            </a:p>
          </p:txBody>
        </p:sp>
      </p:grpSp>
      <p:sp>
        <p:nvSpPr>
          <p:cNvPr id="257" name="Shape 257"/>
          <p:cNvSpPr/>
          <p:nvPr/>
        </p:nvSpPr>
        <p:spPr>
          <a:xfrm>
            <a:off x="5032355" y="5261377"/>
            <a:ext cx="111815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m</a:t>
            </a:r>
          </a:p>
        </p:txBody>
      </p:sp>
      <p:sp>
        <p:nvSpPr>
          <p:cNvPr id="258" name="Shape 258"/>
          <p:cNvSpPr/>
          <p:nvPr/>
        </p:nvSpPr>
        <p:spPr>
          <a:xfrm>
            <a:off x="13116298" y="6174110"/>
            <a:ext cx="9068954" cy="608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Claims: </a:t>
            </a:r>
            <a:r>
              <a:rPr b="1" sz="4800">
                <a:solidFill>
                  <a:srgbClr val="737572"/>
                </a:solidFill>
              </a:rPr>
              <a:t>identifier</a:t>
            </a:r>
            <a:r>
              <a:rPr sz="4800">
                <a:solidFill>
                  <a:srgbClr val="737572"/>
                </a:solidFill>
              </a:rPr>
              <a:t>, name, birthdate, access rightname, </a:t>
            </a:r>
            <a:r>
              <a:rPr b="1" sz="4800">
                <a:solidFill>
                  <a:srgbClr val="737572"/>
                </a:solidFill>
              </a:rPr>
              <a:t>fingerprint</a:t>
            </a:r>
            <a:r>
              <a:rPr sz="4800">
                <a:solidFill>
                  <a:srgbClr val="737572"/>
                </a:solidFill>
              </a:rPr>
              <a:t>, … </a:t>
            </a:r>
            <a:endParaRPr sz="48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737572"/>
                </a:solidFill>
              </a:rPr>
              <a:t>Identity</a:t>
            </a:r>
            <a:r>
              <a:rPr sz="4800">
                <a:solidFill>
                  <a:srgbClr val="737572"/>
                </a:solidFill>
              </a:rPr>
              <a:t>: a set of claims</a:t>
            </a:r>
            <a:endParaRPr sz="48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73757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737572"/>
                </a:solidFill>
              </a:rPr>
              <a:t>Authentication delegation</a:t>
            </a:r>
            <a:r>
              <a:rPr sz="4800">
                <a:solidFill>
                  <a:srgbClr val="737572"/>
                </a:solidFill>
              </a:rPr>
              <a:t>: letting a trusted </a:t>
            </a:r>
            <a:r>
              <a:rPr b="1" sz="4800">
                <a:solidFill>
                  <a:srgbClr val="737572"/>
                </a:solidFill>
              </a:rPr>
              <a:t>third party assert the validity of identity claims</a:t>
            </a:r>
          </a:p>
        </p:txBody>
      </p:sp>
      <p:grpSp>
        <p:nvGrpSpPr>
          <p:cNvPr id="270" name="Group 270"/>
          <p:cNvGrpSpPr/>
          <p:nvPr/>
        </p:nvGrpSpPr>
        <p:grpSpPr>
          <a:xfrm>
            <a:off x="2831950" y="8005931"/>
            <a:ext cx="8306357" cy="3225938"/>
            <a:chOff x="0" y="0"/>
            <a:chExt cx="8306355" cy="3225936"/>
          </a:xfrm>
        </p:grpSpPr>
        <p:grpSp>
          <p:nvGrpSpPr>
            <p:cNvPr id="268" name="Group 268"/>
            <p:cNvGrpSpPr/>
            <p:nvPr/>
          </p:nvGrpSpPr>
          <p:grpSpPr>
            <a:xfrm>
              <a:off x="0" y="-1"/>
              <a:ext cx="8306356" cy="2700124"/>
              <a:chOff x="0" y="0"/>
              <a:chExt cx="8306355" cy="2700122"/>
            </a:xfrm>
          </p:grpSpPr>
          <p:sp>
            <p:nvSpPr>
              <p:cNvPr id="259" name="Shape 259"/>
              <p:cNvSpPr/>
              <p:nvPr/>
            </p:nvSpPr>
            <p:spPr>
              <a:xfrm>
                <a:off x="0" y="1230609"/>
                <a:ext cx="1118156" cy="637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z="3200">
                    <a:latin typeface="Roboto Bold"/>
                    <a:ea typeface="Roboto Bold"/>
                    <a:cs typeface="Roboto Bold"/>
                    <a:sym typeface="Roboto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3200">
                    <a:solidFill>
                      <a:srgbClr val="737572"/>
                    </a:solidFill>
                  </a:rPr>
                  <a:t>Alice</a:t>
                </a:r>
              </a:p>
            </p:txBody>
          </p:sp>
          <p:pic>
            <p:nvPicPr>
              <p:cNvPr id="260" name="pasted-image.pdf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39746" y="157010"/>
                <a:ext cx="1270001" cy="1270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61" name="pasted-image.pdf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162058" y="157010"/>
                <a:ext cx="1270001" cy="124984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79" name="Shape 279"/>
              <p:cNvSpPr/>
              <p:nvPr/>
            </p:nvSpPr>
            <p:spPr>
              <a:xfrm>
                <a:off x="1909746" y="783090"/>
                <a:ext cx="4252313" cy="77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14400" y="7200"/>
                      <a:pt x="7200" y="14400"/>
                      <a:pt x="0" y="21600"/>
                    </a:cubicBezTo>
                  </a:path>
                </a:pathLst>
              </a:custGeom>
              <a:noFill/>
              <a:ln w="63500" cap="flat">
                <a:solidFill>
                  <a:srgbClr val="5C5C5C"/>
                </a:solidFill>
                <a:prstDash val="solid"/>
                <a:miter lim="800000"/>
                <a:headEnd type="triangle" w="med" len="med"/>
              </a:ln>
              <a:effectLst/>
            </p:spPr>
            <p:txBody>
              <a:bodyPr/>
              <a:lstStyle/>
              <a:p>
                <a:pPr lvl="0"/>
              </a:p>
            </p:txBody>
          </p:sp>
          <p:sp>
            <p:nvSpPr>
              <p:cNvPr id="263" name="Shape 263"/>
              <p:cNvSpPr/>
              <p:nvPr/>
            </p:nvSpPr>
            <p:spPr>
              <a:xfrm>
                <a:off x="7188200" y="1230609"/>
                <a:ext cx="1118156" cy="637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z="3200">
                    <a:latin typeface="Roboto Bold"/>
                    <a:ea typeface="Roboto Bold"/>
                    <a:cs typeface="Roboto Bold"/>
                    <a:sym typeface="Roboto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3200">
                    <a:solidFill>
                      <a:srgbClr val="737572"/>
                    </a:solidFill>
                  </a:rPr>
                  <a:t>Bob</a:t>
                </a:r>
              </a:p>
            </p:txBody>
          </p:sp>
          <p:pic>
            <p:nvPicPr>
              <p:cNvPr id="264" name="pasted-image.pdf"/>
              <p:cNvPicPr/>
              <p:nvPr/>
            </p:nvPicPr>
            <p:blipFill>
              <a:blip r:embed="rId5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2387749" y="1437824"/>
                <a:ext cx="1270001" cy="124951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80" name="Shape 280"/>
              <p:cNvSpPr/>
              <p:nvPr/>
            </p:nvSpPr>
            <p:spPr>
              <a:xfrm>
                <a:off x="3657749" y="1406857"/>
                <a:ext cx="2586669" cy="723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297" fill="norm" stroke="1" extrusionOk="0">
                    <a:moveTo>
                      <a:pt x="0" y="20089"/>
                    </a:moveTo>
                    <a:cubicBezTo>
                      <a:pt x="9122" y="21600"/>
                      <a:pt x="16322" y="14904"/>
                      <a:pt x="21600" y="0"/>
                    </a:cubicBezTo>
                  </a:path>
                </a:pathLst>
              </a:custGeom>
              <a:noFill/>
              <a:ln w="63500" cap="flat">
                <a:solidFill>
                  <a:srgbClr val="5C5C5C"/>
                </a:solidFill>
                <a:prstDash val="solid"/>
                <a:miter lim="800000"/>
                <a:headEnd type="triangle" w="med" len="med"/>
              </a:ln>
              <a:effectLst/>
            </p:spPr>
            <p:txBody>
              <a:bodyPr/>
              <a:lstStyle/>
              <a:p>
                <a:pPr lvl="0"/>
              </a:p>
            </p:txBody>
          </p:sp>
          <p:sp>
            <p:nvSpPr>
              <p:cNvPr id="266" name="Shape 266"/>
              <p:cNvSpPr/>
              <p:nvPr/>
            </p:nvSpPr>
            <p:spPr>
              <a:xfrm>
                <a:off x="2149604" y="0"/>
                <a:ext cx="1553330" cy="6375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z="3200">
                    <a:latin typeface="Roboto Bold"/>
                    <a:ea typeface="Roboto Bold"/>
                    <a:cs typeface="Roboto Bold"/>
                    <a:sym typeface="Roboto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3200">
                    <a:solidFill>
                      <a:srgbClr val="737572"/>
                    </a:solidFill>
                  </a:rPr>
                  <a:t>claims</a:t>
                </a:r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4689604" y="2062582"/>
                <a:ext cx="2756258" cy="637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z="3200">
                    <a:latin typeface="Roboto Bold"/>
                    <a:ea typeface="Roboto Bold"/>
                    <a:cs typeface="Roboto Bold"/>
                    <a:sym typeface="Roboto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3200">
                    <a:solidFill>
                      <a:srgbClr val="737572"/>
                    </a:solidFill>
                  </a:rPr>
                  <a:t>Alice:claims?</a:t>
                </a:r>
              </a:p>
            </p:txBody>
          </p:sp>
        </p:grpSp>
        <p:sp>
          <p:nvSpPr>
            <p:cNvPr id="269" name="Shape 269"/>
            <p:cNvSpPr/>
            <p:nvPr/>
          </p:nvSpPr>
          <p:spPr>
            <a:xfrm>
              <a:off x="2161169" y="2588396"/>
              <a:ext cx="71751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IdP</a:t>
              </a:r>
            </a:p>
          </p:txBody>
        </p:sp>
      </p:grpSp>
      <p:sp>
        <p:nvSpPr>
          <p:cNvPr id="271" name="Shape 271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72" name="Shape 272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73" name="Shape 273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74" name="Shape 274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75" name="Shape 275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3" grpId="2"/>
      <p:bldP build="whole" bldLvl="1" animBg="1" rev="0" advAuto="0" spid="250" grpId="1"/>
      <p:bldP build="whole" bldLvl="1" animBg="1" rev="0" advAuto="0" spid="258" grpId="5"/>
      <p:bldP build="whole" bldLvl="1" animBg="1" rev="0" advAuto="0" spid="270" grpId="4"/>
      <p:bldP build="whole" bldLvl="1" animBg="1" rev="0" advAuto="0" spid="256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2348253" y="836375"/>
            <a:ext cx="2039487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44546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445469"/>
                </a:solidFill>
              </a:rPr>
              <a:t>Security, Authenticity, and Privacy</a:t>
            </a:r>
          </a:p>
        </p:txBody>
      </p:sp>
      <p:sp>
        <p:nvSpPr>
          <p:cNvPr id="283" name="Shape 283"/>
          <p:cNvSpPr/>
          <p:nvPr/>
        </p:nvSpPr>
        <p:spPr>
          <a:xfrm>
            <a:off x="1902727" y="1066398"/>
            <a:ext cx="200928" cy="1204071"/>
          </a:xfrm>
          <a:prstGeom prst="rect">
            <a:avLst/>
          </a:prstGeom>
          <a:solidFill>
            <a:srgbClr val="44546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1EA185"/>
                </a:solidFill>
              </a:defRPr>
            </a:pPr>
          </a:p>
        </p:txBody>
      </p:sp>
      <p:sp>
        <p:nvSpPr>
          <p:cNvPr id="284" name="Shape 28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</a:fld>
          </a:p>
        </p:txBody>
      </p:sp>
      <p:sp>
        <p:nvSpPr>
          <p:cNvPr id="285" name="Shape 285"/>
          <p:cNvSpPr/>
          <p:nvPr/>
        </p:nvSpPr>
        <p:spPr>
          <a:xfrm>
            <a:off x="13268698" y="4168312"/>
            <a:ext cx="7942027" cy="308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737572"/>
                </a:solidFill>
              </a:rPr>
              <a:t>Privacy threats include </a:t>
            </a:r>
            <a:r>
              <a:rPr b="1" sz="4800">
                <a:solidFill>
                  <a:srgbClr val="737572"/>
                </a:solidFill>
              </a:rPr>
              <a:t>surveillance</a:t>
            </a:r>
            <a:r>
              <a:rPr sz="4800">
                <a:solidFill>
                  <a:srgbClr val="737572"/>
                </a:solidFill>
              </a:rPr>
              <a:t>, correlation, </a:t>
            </a:r>
            <a:r>
              <a:rPr b="1" sz="4800">
                <a:solidFill>
                  <a:srgbClr val="737572"/>
                </a:solidFill>
              </a:rPr>
              <a:t>identification</a:t>
            </a:r>
            <a:r>
              <a:rPr sz="4800">
                <a:solidFill>
                  <a:srgbClr val="737572"/>
                </a:solidFill>
              </a:rPr>
              <a:t>, </a:t>
            </a:r>
            <a:r>
              <a:rPr b="1" sz="4800">
                <a:solidFill>
                  <a:srgbClr val="737572"/>
                </a:solidFill>
              </a:rPr>
              <a:t>secondary use</a:t>
            </a:r>
            <a:r>
              <a:rPr sz="4800">
                <a:solidFill>
                  <a:srgbClr val="737572"/>
                </a:solidFill>
              </a:rPr>
              <a:t>, disclosure, exclusion, …</a:t>
            </a:r>
          </a:p>
        </p:txBody>
      </p:sp>
      <p:grpSp>
        <p:nvGrpSpPr>
          <p:cNvPr id="298" name="Group 298"/>
          <p:cNvGrpSpPr/>
          <p:nvPr/>
        </p:nvGrpSpPr>
        <p:grpSpPr>
          <a:xfrm>
            <a:off x="2836345" y="4164613"/>
            <a:ext cx="8306356" cy="5386774"/>
            <a:chOff x="0" y="0"/>
            <a:chExt cx="8306355" cy="5386773"/>
          </a:xfrm>
        </p:grpSpPr>
        <p:sp>
          <p:nvSpPr>
            <p:cNvPr id="286" name="Shape 286"/>
            <p:cNvSpPr/>
            <p:nvPr/>
          </p:nvSpPr>
          <p:spPr>
            <a:xfrm>
              <a:off x="4481098" y="0"/>
              <a:ext cx="1118157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Eve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0" y="3308407"/>
              <a:ext cx="1118156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Alice</a:t>
              </a:r>
            </a:p>
          </p:txBody>
        </p:sp>
        <p:pic>
          <p:nvPicPr>
            <p:cNvPr id="288" name="pasted-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9746" y="2234809"/>
              <a:ext cx="1270001" cy="127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9" name="pasted-image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162059" y="2234809"/>
              <a:ext cx="1270001" cy="124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0" name="pasted-imag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335401" y="343353"/>
              <a:ext cx="1270001" cy="127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9" name="Shape 309"/>
            <p:cNvSpPr/>
            <p:nvPr/>
          </p:nvSpPr>
          <p:spPr>
            <a:xfrm>
              <a:off x="1909746" y="2860889"/>
              <a:ext cx="4252314" cy="7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63500" cap="flat">
              <a:solidFill>
                <a:srgbClr val="5C5C5C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7188200" y="3308407"/>
              <a:ext cx="1118156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Bob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3968891" y="1560061"/>
              <a:ext cx="7474" cy="1282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63500" cap="flat">
              <a:solidFill>
                <a:srgbClr val="5C5C5C"/>
              </a:solidFill>
              <a:prstDash val="sysDot"/>
              <a:miter lim="400000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pic>
          <p:nvPicPr>
            <p:cNvPr id="294" name="pasted-image.pdf"/>
            <p:cNvPicPr/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2511120" y="4124476"/>
              <a:ext cx="1270001" cy="12495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1" name="Shape 311"/>
            <p:cNvSpPr/>
            <p:nvPr/>
          </p:nvSpPr>
          <p:spPr>
            <a:xfrm>
              <a:off x="3781120" y="3484651"/>
              <a:ext cx="2617416" cy="1222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702" y="19329"/>
                    <a:pt x="16902" y="12129"/>
                    <a:pt x="21600" y="0"/>
                  </a:cubicBezTo>
                </a:path>
              </a:pathLst>
            </a:custGeom>
            <a:noFill/>
            <a:ln w="63500" cap="flat">
              <a:solidFill>
                <a:srgbClr val="5C5C5C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098640" y="2172758"/>
              <a:ext cx="155333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claims</a:t>
              </a:r>
            </a:p>
          </p:txBody>
        </p:sp>
        <p:sp>
          <p:nvSpPr>
            <p:cNvPr id="297" name="Shape 297"/>
            <p:cNvSpPr/>
            <p:nvPr/>
          </p:nvSpPr>
          <p:spPr>
            <a:xfrm>
              <a:off x="4812975" y="4749233"/>
              <a:ext cx="2756258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3200"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37572"/>
                  </a:solidFill>
                </a:rPr>
                <a:t>Alice:claims?</a:t>
              </a:r>
            </a:p>
          </p:txBody>
        </p:sp>
      </p:grpSp>
      <p:sp>
        <p:nvSpPr>
          <p:cNvPr id="299" name="Shape 299"/>
          <p:cNvSpPr/>
          <p:nvPr/>
        </p:nvSpPr>
        <p:spPr>
          <a:xfrm>
            <a:off x="8258920" y="4164613"/>
            <a:ext cx="352034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learns &lt;Alice,Bob&gt;</a:t>
            </a:r>
          </a:p>
        </p:txBody>
      </p:sp>
      <p:sp>
        <p:nvSpPr>
          <p:cNvPr id="300" name="Shape 300"/>
          <p:cNvSpPr/>
          <p:nvPr/>
        </p:nvSpPr>
        <p:spPr>
          <a:xfrm>
            <a:off x="4840720" y="9222727"/>
            <a:ext cx="71751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IdP</a:t>
            </a:r>
          </a:p>
        </p:txBody>
      </p:sp>
      <p:sp>
        <p:nvSpPr>
          <p:cNvPr id="301" name="Shape 301"/>
          <p:cNvSpPr/>
          <p:nvPr/>
        </p:nvSpPr>
        <p:spPr>
          <a:xfrm>
            <a:off x="4437190" y="9955813"/>
            <a:ext cx="510466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37572"/>
                </a:solidFill>
              </a:rPr>
              <a:t>learns &lt;Alice,Bob, claims&gt;</a:t>
            </a:r>
          </a:p>
        </p:txBody>
      </p:sp>
      <p:sp>
        <p:nvSpPr>
          <p:cNvPr id="302" name="Shape 302"/>
          <p:cNvSpPr/>
          <p:nvPr/>
        </p:nvSpPr>
        <p:spPr>
          <a:xfrm>
            <a:off x="2324734" y="1834056"/>
            <a:ext cx="203948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572"/>
                </a:solidFill>
              </a:rPr>
              <a:t>Some Definitions</a:t>
            </a:r>
          </a:p>
        </p:txBody>
      </p:sp>
      <p:sp>
        <p:nvSpPr>
          <p:cNvPr id="303" name="Shape 303"/>
          <p:cNvSpPr/>
          <p:nvPr/>
        </p:nvSpPr>
        <p:spPr>
          <a:xfrm>
            <a:off x="13268698" y="8371827"/>
            <a:ext cx="7942027" cy="233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737572"/>
                </a:solidFill>
              </a:rPr>
              <a:t>Concern</a:t>
            </a:r>
            <a:r>
              <a:rPr sz="4800">
                <a:solidFill>
                  <a:srgbClr val="737572"/>
                </a:solidFill>
              </a:rPr>
              <a:t> regarding privacy </a:t>
            </a:r>
            <a:r>
              <a:rPr b="1" sz="4800">
                <a:solidFill>
                  <a:srgbClr val="737572"/>
                </a:solidFill>
              </a:rPr>
              <a:t>is drastically increasing</a:t>
            </a:r>
            <a:r>
              <a:rPr sz="4800">
                <a:solidFill>
                  <a:srgbClr val="737572"/>
                </a:solidFill>
              </a:rPr>
              <a:t> following recent privacy breaches </a:t>
            </a:r>
          </a:p>
        </p:txBody>
      </p:sp>
      <p:sp>
        <p:nvSpPr>
          <p:cNvPr id="304" name="Shape 304"/>
          <p:cNvSpPr/>
          <p:nvPr/>
        </p:nvSpPr>
        <p:spPr>
          <a:xfrm>
            <a:off x="-40278" y="-50800"/>
            <a:ext cx="341710" cy="2794000"/>
          </a:xfrm>
          <a:prstGeom prst="rect">
            <a:avLst/>
          </a:prstGeom>
          <a:solidFill>
            <a:srgbClr val="5EAAD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05" name="Shape 305"/>
          <p:cNvSpPr/>
          <p:nvPr/>
        </p:nvSpPr>
        <p:spPr>
          <a:xfrm>
            <a:off x="-40278" y="5525558"/>
            <a:ext cx="341710" cy="2794001"/>
          </a:xfrm>
          <a:prstGeom prst="rect">
            <a:avLst/>
          </a:prstGeom>
          <a:solidFill>
            <a:srgbClr val="DC4F4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06" name="Shape 306"/>
          <p:cNvSpPr/>
          <p:nvPr/>
        </p:nvSpPr>
        <p:spPr>
          <a:xfrm>
            <a:off x="-40278" y="2743200"/>
            <a:ext cx="341710" cy="2794000"/>
          </a:xfrm>
          <a:prstGeom prst="rect">
            <a:avLst/>
          </a:prstGeom>
          <a:solidFill>
            <a:srgbClr val="20A463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07" name="Shape 307"/>
          <p:cNvSpPr/>
          <p:nvPr/>
        </p:nvSpPr>
        <p:spPr>
          <a:xfrm>
            <a:off x="-40278" y="8305800"/>
            <a:ext cx="341710" cy="2794000"/>
          </a:xfrm>
          <a:prstGeom prst="rect">
            <a:avLst/>
          </a:prstGeom>
          <a:solidFill>
            <a:srgbClr val="FBA321">
              <a:alpha val="495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08" name="Shape 308"/>
          <p:cNvSpPr/>
          <p:nvPr/>
        </p:nvSpPr>
        <p:spPr>
          <a:xfrm>
            <a:off x="-40278" y="11101917"/>
            <a:ext cx="341710" cy="2794001"/>
          </a:xfrm>
          <a:prstGeom prst="rect">
            <a:avLst/>
          </a:prstGeom>
          <a:solidFill>
            <a:srgbClr val="C775DF">
              <a:alpha val="4960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3" grpId="4"/>
      <p:bldP build="whole" bldLvl="1" animBg="1" rev="0" advAuto="0" spid="299" grpId="1"/>
      <p:bldP build="whole" bldLvl="1" animBg="1" rev="0" advAuto="0" spid="301" grpId="2"/>
      <p:bldP build="whole" bldLvl="1" animBg="1" rev="0" advAuto="0" spid="285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737572"/>
      </a:dk1>
      <a:lt1>
        <a:srgbClr val="FFFFFF"/>
      </a:lt1>
      <a:dk2>
        <a:srgbClr val="A7A7A7"/>
      </a:dk2>
      <a:lt2>
        <a:srgbClr val="535353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6D6F6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1EA185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219261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737572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1EA185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219261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737572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6D6F6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1EA185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219261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737572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1EA185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219261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737572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