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61" r:id="rId4"/>
    <p:sldId id="262" r:id="rId5"/>
    <p:sldId id="263" r:id="rId6"/>
    <p:sldId id="265" r:id="rId7"/>
    <p:sldId id="266" r:id="rId8"/>
    <p:sldId id="267" r:id="rId9"/>
    <p:sldId id="278" r:id="rId10"/>
    <p:sldId id="281" r:id="rId11"/>
    <p:sldId id="293" r:id="rId12"/>
    <p:sldId id="294" r:id="rId13"/>
    <p:sldId id="268" r:id="rId14"/>
    <p:sldId id="275" r:id="rId15"/>
    <p:sldId id="271" r:id="rId16"/>
    <p:sldId id="301" r:id="rId17"/>
    <p:sldId id="302" r:id="rId18"/>
    <p:sldId id="304" r:id="rId19"/>
    <p:sldId id="303" r:id="rId20"/>
    <p:sldId id="295" r:id="rId21"/>
    <p:sldId id="305" r:id="rId22"/>
    <p:sldId id="296" r:id="rId23"/>
    <p:sldId id="297" r:id="rId24"/>
    <p:sldId id="298" r:id="rId25"/>
    <p:sldId id="299" r:id="rId26"/>
    <p:sldId id="300" r:id="rId27"/>
    <p:sldId id="274" r:id="rId28"/>
    <p:sldId id="282" r:id="rId29"/>
    <p:sldId id="280" r:id="rId30"/>
    <p:sldId id="27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88" autoAdjust="0"/>
    <p:restoredTop sz="75627" autoAdjust="0"/>
  </p:normalViewPr>
  <p:slideViewPr>
    <p:cSldViewPr>
      <p:cViewPr>
        <p:scale>
          <a:sx n="50" d="100"/>
          <a:sy n="50" d="100"/>
        </p:scale>
        <p:origin x="-1710"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403F2A-01BA-4F9F-90ED-9D0B8055AD6A}" type="datetimeFigureOut">
              <a:rPr lang="en-US" smtClean="0"/>
              <a:pPr/>
              <a:t>5/2/2014</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535F66-B085-45B6-B7AC-2B44F9B86FA8}" type="slidenum">
              <a:rPr lang="en-US" smtClean="0"/>
              <a:pPr/>
              <a:t>‹#›</a:t>
            </a:fld>
            <a:endParaRPr lang="en-US"/>
          </a:p>
        </p:txBody>
      </p:sp>
    </p:spTree>
    <p:extLst>
      <p:ext uri="{BB962C8B-B14F-4D97-AF65-F5344CB8AC3E}">
        <p14:creationId xmlns:p14="http://schemas.microsoft.com/office/powerpoint/2010/main" val="15215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The global approach compares one whole sequence with other entire sequences. </a:t>
            </a:r>
          </a:p>
          <a:p>
            <a:r>
              <a:rPr lang="en-US" dirty="0" smtClean="0"/>
              <a:t>The local method uses a subset of a sequence and attempts to align it to subset of </a:t>
            </a:r>
            <a:r>
              <a:rPr lang="en-US" smtClean="0"/>
              <a:t>other sequences(Smith Waterman algorithm) </a:t>
            </a:r>
            <a:endParaRPr lang="en-US" dirty="0"/>
          </a:p>
        </p:txBody>
      </p:sp>
      <p:sp>
        <p:nvSpPr>
          <p:cNvPr id="4" name="3 Marcador de número de diapositiva"/>
          <p:cNvSpPr>
            <a:spLocks noGrp="1"/>
          </p:cNvSpPr>
          <p:nvPr>
            <p:ph type="sldNum" sz="quarter" idx="10"/>
          </p:nvPr>
        </p:nvSpPr>
        <p:spPr/>
        <p:txBody>
          <a:bodyPr/>
          <a:lstStyle/>
          <a:p>
            <a:fld id="{39535F66-B085-45B6-B7AC-2B44F9B86FA8}"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Sequence (query) is broken into words of length W</a:t>
            </a: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Align all words with sequences in the database</a:t>
            </a: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Calculate score T for each word that aligns with a sequence in the database using a substitution matrix</a:t>
            </a:r>
          </a:p>
          <a:p>
            <a:pPr marL="514350" indent="-514350">
              <a:buFont typeface="+mj-lt"/>
              <a:buAutoNum type="arabicPeriod"/>
            </a:pPr>
            <a:r>
              <a:rPr lang="en-US" dirty="0" smtClean="0">
                <a:latin typeface="Times New Roman" pitchFamily="18" charset="0"/>
                <a:cs typeface="Times New Roman" pitchFamily="18" charset="0"/>
              </a:rPr>
              <a:t>Discard words whose T value is below a neighborhood score threshold</a:t>
            </a:r>
          </a:p>
          <a:p>
            <a:pPr marL="514350" indent="-514350">
              <a:buFont typeface="+mj-lt"/>
              <a:buAutoNum type="arabicPeriod"/>
            </a:pPr>
            <a:endParaRPr lang="en-US" dirty="0" smtClean="0">
              <a:latin typeface="Times New Roman" pitchFamily="18" charset="0"/>
              <a:cs typeface="Times New Roman" pitchFamily="18" charset="0"/>
            </a:endParaRPr>
          </a:p>
          <a:p>
            <a:pPr marL="514350" marR="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latin typeface="Times New Roman" pitchFamily="18" charset="0"/>
                <a:cs typeface="Times New Roman" pitchFamily="18" charset="0"/>
              </a:rPr>
              <a:t>Extend words in both directions until score falls by </a:t>
            </a:r>
            <a:r>
              <a:rPr lang="en-US" dirty="0" err="1" smtClean="0">
                <a:latin typeface="Times New Roman" pitchFamily="18" charset="0"/>
                <a:cs typeface="Times New Roman" pitchFamily="18" charset="0"/>
              </a:rPr>
              <a:t>dropoff</a:t>
            </a:r>
            <a:r>
              <a:rPr lang="en-US" dirty="0" smtClean="0">
                <a:latin typeface="Times New Roman" pitchFamily="18" charset="0"/>
                <a:cs typeface="Times New Roman" pitchFamily="18" charset="0"/>
              </a:rPr>
              <a:t> value X when compared to previous best score</a:t>
            </a:r>
            <a:endParaRPr lang="en-US" dirty="0" smtClean="0"/>
          </a:p>
          <a:p>
            <a:endParaRPr lang="en-US" dirty="0"/>
          </a:p>
        </p:txBody>
      </p:sp>
      <p:sp>
        <p:nvSpPr>
          <p:cNvPr id="4" name="3 Marcador de número de diapositiva"/>
          <p:cNvSpPr>
            <a:spLocks noGrp="1"/>
          </p:cNvSpPr>
          <p:nvPr>
            <p:ph type="sldNum" sz="quarter" idx="10"/>
          </p:nvPr>
        </p:nvSpPr>
        <p:spPr/>
        <p:txBody>
          <a:bodyPr/>
          <a:lstStyle/>
          <a:p>
            <a:fld id="{39535F66-B085-45B6-B7AC-2B44F9B86FA8}"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Sequence (query) is broken into words of length W</a:t>
            </a: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Align all words with sequences in the database</a:t>
            </a: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Calculate score T for each word that aligns with a sequence in the database using a substitution matrix</a:t>
            </a:r>
          </a:p>
          <a:p>
            <a:pPr marL="514350" indent="-514350">
              <a:buFont typeface="+mj-lt"/>
              <a:buAutoNum type="arabicPeriod"/>
            </a:pPr>
            <a:r>
              <a:rPr lang="en-US" dirty="0" smtClean="0">
                <a:latin typeface="Times New Roman" pitchFamily="18" charset="0"/>
                <a:cs typeface="Times New Roman" pitchFamily="18" charset="0"/>
              </a:rPr>
              <a:t>Discard words whose T value is below a neighborhood score threshold</a:t>
            </a:r>
          </a:p>
          <a:p>
            <a:pPr marL="514350" indent="-514350">
              <a:buFont typeface="+mj-lt"/>
              <a:buAutoNum type="arabicPeriod"/>
            </a:pPr>
            <a:endParaRPr lang="en-US" dirty="0" smtClean="0">
              <a:latin typeface="Times New Roman" pitchFamily="18" charset="0"/>
              <a:cs typeface="Times New Roman" pitchFamily="18" charset="0"/>
            </a:endParaRPr>
          </a:p>
          <a:p>
            <a:pPr marL="514350" marR="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latin typeface="Times New Roman" pitchFamily="18" charset="0"/>
                <a:cs typeface="Times New Roman" pitchFamily="18" charset="0"/>
              </a:rPr>
              <a:t>Extend words in both directions until score falls by </a:t>
            </a:r>
            <a:r>
              <a:rPr lang="en-US" dirty="0" err="1" smtClean="0">
                <a:latin typeface="Times New Roman" pitchFamily="18" charset="0"/>
                <a:cs typeface="Times New Roman" pitchFamily="18" charset="0"/>
              </a:rPr>
              <a:t>dropoff</a:t>
            </a:r>
            <a:r>
              <a:rPr lang="en-US" dirty="0" smtClean="0">
                <a:latin typeface="Times New Roman" pitchFamily="18" charset="0"/>
                <a:cs typeface="Times New Roman" pitchFamily="18" charset="0"/>
              </a:rPr>
              <a:t> value X when compared to previous best score</a:t>
            </a:r>
          </a:p>
          <a:p>
            <a:pPr marL="514350" marR="0" indent="-51435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smtClean="0">
              <a:latin typeface="Times New Roman" pitchFamily="18" charset="0"/>
              <a:cs typeface="Times New Roman" pitchFamily="18" charset="0"/>
            </a:endParaRPr>
          </a:p>
          <a:p>
            <a:r>
              <a:rPr lang="en-US" dirty="0" smtClean="0"/>
              <a:t>The results of the word matching and attempts to extend the alignment are segment</a:t>
            </a:r>
            <a:r>
              <a:rPr lang="en-US" baseline="0" dirty="0" smtClean="0"/>
              <a:t> </a:t>
            </a:r>
            <a:r>
              <a:rPr lang="en-US" sz="3000" dirty="0" smtClean="0"/>
              <a:t>called HSPs (High-scoring Segment Pairs)</a:t>
            </a:r>
            <a:endParaRPr lang="en-US" dirty="0" smtClean="0">
              <a:latin typeface="Times New Roman" pitchFamily="18" charset="0"/>
              <a:cs typeface="Times New Roman" pitchFamily="18" charset="0"/>
            </a:endParaRPr>
          </a:p>
          <a:p>
            <a:pPr marL="514350" marR="0" indent="-51435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smtClean="0"/>
          </a:p>
          <a:p>
            <a:pPr marL="514350" indent="-514350">
              <a:buFont typeface="+mj-lt"/>
              <a:buAutoNum type="arabicPeriod"/>
            </a:pPr>
            <a:endParaRPr lang="en-US" dirty="0"/>
          </a:p>
        </p:txBody>
      </p:sp>
      <p:sp>
        <p:nvSpPr>
          <p:cNvPr id="4" name="3 Marcador de número de diapositiva"/>
          <p:cNvSpPr>
            <a:spLocks noGrp="1"/>
          </p:cNvSpPr>
          <p:nvPr>
            <p:ph type="sldNum" sz="quarter" idx="10"/>
          </p:nvPr>
        </p:nvSpPr>
        <p:spPr/>
        <p:txBody>
          <a:bodyPr/>
          <a:lstStyle/>
          <a:p>
            <a:fld id="{39535F66-B085-45B6-B7AC-2B44F9B86FA8}"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Word methods, also known as k-</a:t>
            </a:r>
            <a:r>
              <a:rPr lang="en-US" dirty="0" err="1" smtClean="0"/>
              <a:t>tuple</a:t>
            </a:r>
            <a:r>
              <a:rPr lang="en-US" dirty="0" smtClean="0"/>
              <a:t> methods, are heuristic methods that are not guaranteed to find an optimal alignment solution, but are significantly more efficient than dynamic programming. These methods are especially useful in large-scale database searches where it is understood that a large proportion of the candidate sequences will have essentially no significant match with the query sequence. Word methods are best known for their implementation in the database search tools FASTA and the BLAST family</a:t>
            </a:r>
          </a:p>
          <a:p>
            <a:endParaRPr lang="en-US" dirty="0"/>
          </a:p>
        </p:txBody>
      </p:sp>
      <p:sp>
        <p:nvSpPr>
          <p:cNvPr id="4" name="3 Marcador de número de diapositiva"/>
          <p:cNvSpPr>
            <a:spLocks noGrp="1"/>
          </p:cNvSpPr>
          <p:nvPr>
            <p:ph type="sldNum" sz="quarter" idx="10"/>
          </p:nvPr>
        </p:nvSpPr>
        <p:spPr/>
        <p:txBody>
          <a:bodyPr/>
          <a:lstStyle/>
          <a:p>
            <a:fld id="{39535F66-B085-45B6-B7AC-2B44F9B86FA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5DC549DC-6BAA-4B0B-B501-4478657427D4}" type="datetimeFigureOut">
              <a:rPr lang="en-US" smtClean="0"/>
              <a:pPr/>
              <a:t>5/2/2014</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D8E3BEF-4D64-4ACE-81F1-65051CEF79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5DC549DC-6BAA-4B0B-B501-4478657427D4}" type="datetimeFigureOut">
              <a:rPr lang="en-US" smtClean="0"/>
              <a:pPr/>
              <a:t>5/2/2014</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D8E3BEF-4D64-4ACE-81F1-65051CEF79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5DC549DC-6BAA-4B0B-B501-4478657427D4}" type="datetimeFigureOut">
              <a:rPr lang="en-US" smtClean="0"/>
              <a:pPr/>
              <a:t>5/2/2014</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D8E3BEF-4D64-4ACE-81F1-65051CEF79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5DC549DC-6BAA-4B0B-B501-4478657427D4}" type="datetimeFigureOut">
              <a:rPr lang="en-US" smtClean="0"/>
              <a:pPr/>
              <a:t>5/2/2014</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D8E3BEF-4D64-4ACE-81F1-65051CEF79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DC549DC-6BAA-4B0B-B501-4478657427D4}" type="datetimeFigureOut">
              <a:rPr lang="en-US" smtClean="0"/>
              <a:pPr/>
              <a:t>5/2/2014</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D8E3BEF-4D64-4ACE-81F1-65051CEF79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5DC549DC-6BAA-4B0B-B501-4478657427D4}" type="datetimeFigureOut">
              <a:rPr lang="en-US" smtClean="0"/>
              <a:pPr/>
              <a:t>5/2/2014</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8D8E3BEF-4D64-4ACE-81F1-65051CEF79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5DC549DC-6BAA-4B0B-B501-4478657427D4}" type="datetimeFigureOut">
              <a:rPr lang="en-US" smtClean="0"/>
              <a:pPr/>
              <a:t>5/2/2014</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8D8E3BEF-4D64-4ACE-81F1-65051CEF79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5DC549DC-6BAA-4B0B-B501-4478657427D4}" type="datetimeFigureOut">
              <a:rPr lang="en-US" smtClean="0"/>
              <a:pPr/>
              <a:t>5/2/2014</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8D8E3BEF-4D64-4ACE-81F1-65051CEF79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DC549DC-6BAA-4B0B-B501-4478657427D4}" type="datetimeFigureOut">
              <a:rPr lang="en-US" smtClean="0"/>
              <a:pPr/>
              <a:t>5/2/2014</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8D8E3BEF-4D64-4ACE-81F1-65051CEF79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DC549DC-6BAA-4B0B-B501-4478657427D4}" type="datetimeFigureOut">
              <a:rPr lang="en-US" smtClean="0"/>
              <a:pPr/>
              <a:t>5/2/2014</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8D8E3BEF-4D64-4ACE-81F1-65051CEF79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DC549DC-6BAA-4B0B-B501-4478657427D4}" type="datetimeFigureOut">
              <a:rPr lang="en-US" smtClean="0"/>
              <a:pPr/>
              <a:t>5/2/2014</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8D8E3BEF-4D64-4ACE-81F1-65051CEF79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549DC-6BAA-4B0B-B501-4478657427D4}" type="datetimeFigureOut">
              <a:rPr lang="en-US" smtClean="0"/>
              <a:pPr/>
              <a:t>5/2/2014</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E3BEF-4D64-4ACE-81F1-65051CEF79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t>STAND ALONE BLAST</a:t>
            </a:r>
            <a:endParaRPr lang="en-US" dirty="0"/>
          </a:p>
        </p:txBody>
      </p:sp>
      <p:sp>
        <p:nvSpPr>
          <p:cNvPr id="3" name="2 Subtítulo"/>
          <p:cNvSpPr>
            <a:spLocks noGrp="1"/>
          </p:cNvSpPr>
          <p:nvPr>
            <p:ph type="subTitle" idx="1"/>
          </p:nvPr>
        </p:nvSpPr>
        <p:spPr/>
        <p:txBody>
          <a:bodyPr/>
          <a:lstStyle/>
          <a:p>
            <a:r>
              <a:rPr lang="en-US" dirty="0" smtClean="0"/>
              <a:t>Alejandro Caro-Quintero</a:t>
            </a:r>
          </a:p>
          <a:p>
            <a:r>
              <a:rPr lang="en-US" sz="2800" dirty="0" smtClean="0"/>
              <a:t>Post-Doctoral Fellow</a:t>
            </a:r>
          </a:p>
          <a:p>
            <a:r>
              <a:rPr lang="en-US" sz="2800" dirty="0" err="1" smtClean="0"/>
              <a:t>Ochman</a:t>
            </a:r>
            <a:r>
              <a:rPr lang="en-US" sz="2800" dirty="0" smtClean="0"/>
              <a:t> Lab</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7" name="Object 1"/>
          <p:cNvGraphicFramePr>
            <a:graphicFrameLocks noChangeAspect="1"/>
          </p:cNvGraphicFramePr>
          <p:nvPr/>
        </p:nvGraphicFramePr>
        <p:xfrm>
          <a:off x="1065213" y="1446213"/>
          <a:ext cx="6659562" cy="5173662"/>
        </p:xfrm>
        <a:graphic>
          <a:graphicData uri="http://schemas.openxmlformats.org/presentationml/2006/ole">
            <mc:AlternateContent xmlns:mc="http://schemas.openxmlformats.org/markup-compatibility/2006">
              <mc:Choice xmlns:v="urn:schemas-microsoft-com:vml" Requires="v">
                <p:oleObj spid="_x0000_s44035" name="Document" r:id="rId5" imgW="7389695" imgH="5741850" progId="Word.Document.8">
                  <p:embed/>
                </p:oleObj>
              </mc:Choice>
              <mc:Fallback>
                <p:oleObj name="Document" r:id="rId5" imgW="7389695" imgH="5741850"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13" y="1446213"/>
                        <a:ext cx="6659562" cy="5173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1 Título"/>
          <p:cNvSpPr>
            <a:spLocks noGrp="1"/>
          </p:cNvSpPr>
          <p:nvPr>
            <p:ph type="title"/>
          </p:nvPr>
        </p:nvSpPr>
        <p:spPr>
          <a:xfrm>
            <a:off x="457200" y="274638"/>
            <a:ext cx="8229600" cy="1143000"/>
          </a:xfrm>
        </p:spPr>
        <p:txBody>
          <a:bodyPr>
            <a:normAutofit/>
          </a:bodyPr>
          <a:lstStyle/>
          <a:p>
            <a:r>
              <a:rPr lang="en-US" dirty="0" smtClean="0">
                <a:latin typeface="Times New Roman" pitchFamily="18" charset="0"/>
                <a:cs typeface="Times New Roman" pitchFamily="18" charset="0"/>
              </a:rPr>
              <a:t>Programs and applications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Practical implication (protein search) </a:t>
            </a:r>
            <a:endParaRPr lang="en-US" dirty="0">
              <a:latin typeface="Times New Roman" pitchFamily="18" charset="0"/>
              <a:cs typeface="Times New Roman" pitchFamily="18" charset="0"/>
            </a:endParaRPr>
          </a:p>
        </p:txBody>
      </p:sp>
      <p:pic>
        <p:nvPicPr>
          <p:cNvPr id="2050" name="Picture 2" descr="https://www.rostlab.org/papers/2002_loci_curve/fig5.gif"/>
          <p:cNvPicPr>
            <a:picLocks noChangeAspect="1" noChangeArrowheads="1"/>
          </p:cNvPicPr>
          <p:nvPr/>
        </p:nvPicPr>
        <p:blipFill>
          <a:blip r:embed="rId2" cstate="print">
            <a:lum/>
          </a:blip>
          <a:srcRect/>
          <a:stretch>
            <a:fillRect/>
          </a:stretch>
        </p:blipFill>
        <p:spPr bwMode="auto">
          <a:xfrm>
            <a:off x="2057400" y="1219200"/>
            <a:ext cx="4305164" cy="4800600"/>
          </a:xfrm>
          <a:prstGeom prst="rect">
            <a:avLst/>
          </a:prstGeom>
          <a:noFill/>
        </p:spPr>
      </p:pic>
      <p:pic>
        <p:nvPicPr>
          <p:cNvPr id="37890" name="Picture 2"/>
          <p:cNvPicPr>
            <a:picLocks noChangeAspect="1" noChangeArrowheads="1"/>
          </p:cNvPicPr>
          <p:nvPr/>
        </p:nvPicPr>
        <p:blipFill>
          <a:blip r:embed="rId3" cstate="print"/>
          <a:srcRect/>
          <a:stretch>
            <a:fillRect/>
          </a:stretch>
        </p:blipFill>
        <p:spPr bwMode="auto">
          <a:xfrm>
            <a:off x="1676400" y="6019800"/>
            <a:ext cx="5324475"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n-US" dirty="0" smtClean="0"/>
              <a:t>Gene comparison &gt; 70 % of sequence identity and  &gt; 70 % coverage (&gt;100 nucleotides)</a:t>
            </a:r>
          </a:p>
          <a:p>
            <a:r>
              <a:rPr lang="en-US" dirty="0" smtClean="0"/>
              <a:t>E-value  &lt; 10 -4 (database size dependence)</a:t>
            </a:r>
            <a:endParaRPr lang="en-US" dirty="0"/>
          </a:p>
        </p:txBody>
      </p:sp>
      <p:sp>
        <p:nvSpPr>
          <p:cNvPr id="4" name="1 Título"/>
          <p:cNvSpPr>
            <a:spLocks noGrp="1"/>
          </p:cNvSpPr>
          <p:nvPr>
            <p:ph type="title"/>
          </p:nvPr>
        </p:nvSpPr>
        <p:spPr>
          <a:xfrm>
            <a:off x="457200" y="274638"/>
            <a:ext cx="8229600" cy="1143000"/>
          </a:xfrm>
        </p:spPr>
        <p:txBody>
          <a:bodyPr>
            <a:normAutofit/>
          </a:bodyPr>
          <a:lstStyle/>
          <a:p>
            <a:r>
              <a:rPr lang="en-US" sz="3800" dirty="0" smtClean="0">
                <a:latin typeface="Times New Roman" pitchFamily="18" charset="0"/>
                <a:cs typeface="Times New Roman" pitchFamily="18" charset="0"/>
              </a:rPr>
              <a:t>Practical implication (nucleotide search) </a:t>
            </a:r>
            <a:endParaRPr lang="en-US" sz="3800" dirty="0">
              <a:latin typeface="Times New Roman" pitchFamily="18" charset="0"/>
              <a:cs typeface="Times New Roman" pitchFamily="18" charset="0"/>
            </a:endParaRPr>
          </a:p>
        </p:txBody>
      </p:sp>
      <p:pic>
        <p:nvPicPr>
          <p:cNvPr id="70658" name="Picture 2"/>
          <p:cNvPicPr>
            <a:picLocks noChangeAspect="1" noChangeArrowheads="1"/>
          </p:cNvPicPr>
          <p:nvPr/>
        </p:nvPicPr>
        <p:blipFill>
          <a:blip r:embed="rId2" cstate="print"/>
          <a:srcRect/>
          <a:stretch>
            <a:fillRect/>
          </a:stretch>
        </p:blipFill>
        <p:spPr bwMode="auto">
          <a:xfrm>
            <a:off x="2057400" y="3581400"/>
            <a:ext cx="4705350" cy="2790825"/>
          </a:xfrm>
          <a:prstGeom prst="rect">
            <a:avLst/>
          </a:prstGeom>
          <a:noFill/>
          <a:ln w="9525">
            <a:solidFill>
              <a:srgbClr val="FF0000"/>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BLAST command line</a:t>
            </a:r>
            <a:endParaRPr lang="en-US" dirty="0"/>
          </a:p>
        </p:txBody>
      </p:sp>
      <p:sp>
        <p:nvSpPr>
          <p:cNvPr id="3" name="2 Marcador de contenido"/>
          <p:cNvSpPr>
            <a:spLocks noGrp="1"/>
          </p:cNvSpPr>
          <p:nvPr>
            <p:ph idx="1"/>
          </p:nvPr>
        </p:nvSpPr>
        <p:spPr>
          <a:xfrm>
            <a:off x="457200" y="1600200"/>
            <a:ext cx="8229600" cy="4724400"/>
          </a:xfrm>
          <a:solidFill>
            <a:schemeClr val="accent2">
              <a:lumMod val="20000"/>
              <a:lumOff val="80000"/>
            </a:schemeClr>
          </a:solidFill>
        </p:spPr>
        <p:txBody>
          <a:bodyPr>
            <a:normAutofit fontScale="62500" lnSpcReduction="20000"/>
          </a:bodyPr>
          <a:lstStyle/>
          <a:p>
            <a:pPr>
              <a:buNone/>
            </a:pPr>
            <a:r>
              <a:rPr lang="en-US" dirty="0" smtClean="0">
                <a:latin typeface="Times New Roman" pitchFamily="18" charset="0"/>
                <a:cs typeface="Times New Roman" pitchFamily="18" charset="0"/>
              </a:rPr>
              <a:t>1)Login in to server account.</a:t>
            </a:r>
          </a:p>
          <a:p>
            <a:pPr>
              <a:buNone/>
            </a:pPr>
            <a:r>
              <a:rPr lang="en-US" dirty="0" smtClean="0">
                <a:latin typeface="Courier New" pitchFamily="49" charset="0"/>
                <a:cs typeface="Courier New" pitchFamily="49" charset="0"/>
              </a:rPr>
              <a:t>	</a:t>
            </a:r>
            <a:r>
              <a:rPr lang="en-US" sz="2000" dirty="0" smtClean="0">
                <a:solidFill>
                  <a:srgbClr val="0070C0"/>
                </a:solidFill>
                <a:latin typeface="Courier New" pitchFamily="49" charset="0"/>
                <a:cs typeface="Courier New" pitchFamily="49" charset="0"/>
              </a:rPr>
              <a:t>&gt;</a:t>
            </a:r>
            <a:r>
              <a:rPr lang="en-US" sz="2000" dirty="0" err="1" smtClean="0">
                <a:solidFill>
                  <a:srgbClr val="0070C0"/>
                </a:solidFill>
                <a:latin typeface="Courier New" pitchFamily="49" charset="0"/>
                <a:cs typeface="Courier New" pitchFamily="49" charset="0"/>
              </a:rPr>
              <a:t>ssh</a:t>
            </a:r>
            <a:r>
              <a:rPr lang="en-US" sz="2000" dirty="0" smtClean="0">
                <a:solidFill>
                  <a:srgbClr val="0070C0"/>
                </a:solidFill>
                <a:latin typeface="Courier New" pitchFamily="49" charset="0"/>
                <a:cs typeface="Courier New" pitchFamily="49" charset="0"/>
              </a:rPr>
              <a:t> username@lonestar.tacc.utexas.edu </a:t>
            </a:r>
          </a:p>
          <a:p>
            <a:pPr>
              <a:buNone/>
            </a:pPr>
            <a:r>
              <a:rPr lang="en-US" dirty="0" smtClean="0">
                <a:latin typeface="Times New Roman" pitchFamily="18" charset="0"/>
                <a:cs typeface="Times New Roman" pitchFamily="18" charset="0"/>
              </a:rPr>
              <a:t>2)Load blast module.</a:t>
            </a:r>
          </a:p>
          <a:p>
            <a:pPr>
              <a:buNone/>
            </a:pPr>
            <a:r>
              <a:rPr lang="en-US" sz="2000" dirty="0" smtClean="0">
                <a:latin typeface="Times New Roman" pitchFamily="18" charset="0"/>
                <a:cs typeface="Times New Roman" pitchFamily="18" charset="0"/>
              </a:rPr>
              <a:t>	</a:t>
            </a:r>
            <a:r>
              <a:rPr lang="en-US" sz="2000" dirty="0" smtClean="0">
                <a:solidFill>
                  <a:srgbClr val="0070C0"/>
                </a:solidFill>
                <a:latin typeface="Courier New" pitchFamily="49" charset="0"/>
                <a:cs typeface="Courier New" pitchFamily="49" charset="0"/>
              </a:rPr>
              <a:t>&gt;module load blast</a:t>
            </a:r>
          </a:p>
          <a:p>
            <a:pPr>
              <a:buNone/>
            </a:pPr>
            <a:r>
              <a:rPr lang="en-US" dirty="0" smtClean="0">
                <a:latin typeface="Times New Roman" pitchFamily="18" charset="0"/>
                <a:cs typeface="Times New Roman" pitchFamily="18" charset="0"/>
              </a:rPr>
              <a:t>3)Download query and database files.</a:t>
            </a:r>
          </a:p>
          <a:p>
            <a:pPr>
              <a:buNone/>
            </a:pPr>
            <a:r>
              <a:rPr lang="en-US" sz="2000" dirty="0" smtClean="0">
                <a:solidFill>
                  <a:srgbClr val="0070C0"/>
                </a:solidFill>
                <a:latin typeface="Courier New" pitchFamily="49" charset="0"/>
                <a:cs typeface="Courier New" pitchFamily="49" charset="0"/>
              </a:rPr>
              <a:t> &gt;</a:t>
            </a:r>
            <a:r>
              <a:rPr lang="en-US" sz="2000" dirty="0" err="1" smtClean="0">
                <a:solidFill>
                  <a:srgbClr val="0070C0"/>
                </a:solidFill>
                <a:latin typeface="Courier New" pitchFamily="49" charset="0"/>
                <a:cs typeface="Courier New" pitchFamily="49" charset="0"/>
              </a:rPr>
              <a:t>wget</a:t>
            </a:r>
            <a:r>
              <a:rPr lang="en-US" sz="2000" dirty="0" smtClean="0">
                <a:solidFill>
                  <a:srgbClr val="0070C0"/>
                </a:solidFill>
                <a:latin typeface="Courier New" pitchFamily="49" charset="0"/>
                <a:cs typeface="Courier New" pitchFamily="49" charset="0"/>
              </a:rPr>
              <a:t> ftp://ftp.ncbi.nlm.nih.gov/genomes/Bacteria/</a:t>
            </a:r>
          </a:p>
          <a:p>
            <a:pPr>
              <a:buNone/>
            </a:pPr>
            <a:r>
              <a:rPr lang="en-US" sz="2000" dirty="0" smtClean="0">
                <a:solidFill>
                  <a:srgbClr val="0070C0"/>
                </a:solidFill>
                <a:latin typeface="Courier New" pitchFamily="49" charset="0"/>
                <a:cs typeface="Courier New" pitchFamily="49" charset="0"/>
              </a:rPr>
              <a:t>Shewanella_baltica_OS185_uid58743/NC_009665.faa</a:t>
            </a:r>
          </a:p>
          <a:p>
            <a:pPr>
              <a:buNone/>
            </a:pPr>
            <a:r>
              <a:rPr lang="en-US" sz="2000" dirty="0" smtClean="0">
                <a:solidFill>
                  <a:srgbClr val="0070C0"/>
                </a:solidFill>
                <a:latin typeface="Courier New" pitchFamily="49" charset="0"/>
                <a:cs typeface="Courier New" pitchFamily="49" charset="0"/>
              </a:rPr>
              <a:t> </a:t>
            </a:r>
          </a:p>
          <a:p>
            <a:pPr>
              <a:buNone/>
            </a:pPr>
            <a:r>
              <a:rPr lang="en-US" sz="2000" dirty="0" smtClean="0">
                <a:solidFill>
                  <a:srgbClr val="0070C0"/>
                </a:solidFill>
                <a:latin typeface="Courier New" pitchFamily="49" charset="0"/>
                <a:cs typeface="Courier New" pitchFamily="49" charset="0"/>
              </a:rPr>
              <a:t>&gt;</a:t>
            </a:r>
            <a:r>
              <a:rPr lang="en-US" sz="2000" dirty="0" err="1" smtClean="0">
                <a:solidFill>
                  <a:srgbClr val="0070C0"/>
                </a:solidFill>
                <a:latin typeface="Courier New" pitchFamily="49" charset="0"/>
                <a:cs typeface="Courier New" pitchFamily="49" charset="0"/>
              </a:rPr>
              <a:t>wget</a:t>
            </a:r>
            <a:r>
              <a:rPr lang="en-US" sz="2000" dirty="0" smtClean="0">
                <a:solidFill>
                  <a:srgbClr val="0070C0"/>
                </a:solidFill>
                <a:latin typeface="Courier New" pitchFamily="49" charset="0"/>
                <a:cs typeface="Courier New" pitchFamily="49" charset="0"/>
              </a:rPr>
              <a:t> ftp://ftp.ncbi.nlm.nih.gov/genomes/Bacteria/</a:t>
            </a:r>
          </a:p>
          <a:p>
            <a:pPr>
              <a:buNone/>
            </a:pPr>
            <a:r>
              <a:rPr lang="en-US" sz="2000" dirty="0" smtClean="0">
                <a:solidFill>
                  <a:srgbClr val="0070C0"/>
                </a:solidFill>
                <a:latin typeface="Courier New" pitchFamily="49" charset="0"/>
                <a:cs typeface="Courier New" pitchFamily="49" charset="0"/>
              </a:rPr>
              <a:t>Shewanella_baltica_OS185_uid58743/NC_009665.fna</a:t>
            </a:r>
          </a:p>
          <a:p>
            <a:pPr>
              <a:buNone/>
            </a:pPr>
            <a:endParaRPr lang="en-US" sz="2000" dirty="0" smtClean="0">
              <a:latin typeface="Courier New" pitchFamily="49" charset="0"/>
              <a:cs typeface="Courier New" pitchFamily="49" charset="0"/>
            </a:endParaRPr>
          </a:p>
          <a:p>
            <a:pPr>
              <a:buNone/>
            </a:pPr>
            <a:r>
              <a:rPr lang="en-US" sz="2000" dirty="0" smtClean="0">
                <a:solidFill>
                  <a:srgbClr val="0070C0"/>
                </a:solidFill>
                <a:latin typeface="Courier New" pitchFamily="49" charset="0"/>
                <a:cs typeface="Courier New" pitchFamily="49" charset="0"/>
              </a:rPr>
              <a:t>&gt;</a:t>
            </a:r>
            <a:r>
              <a:rPr lang="en-US" sz="2000" dirty="0" err="1" smtClean="0">
                <a:solidFill>
                  <a:srgbClr val="0070C0"/>
                </a:solidFill>
                <a:latin typeface="Courier New" pitchFamily="49" charset="0"/>
                <a:cs typeface="Courier New" pitchFamily="49" charset="0"/>
              </a:rPr>
              <a:t>wget</a:t>
            </a:r>
            <a:r>
              <a:rPr lang="en-US" sz="2000" dirty="0" smtClean="0">
                <a:solidFill>
                  <a:srgbClr val="0070C0"/>
                </a:solidFill>
                <a:latin typeface="Courier New" pitchFamily="49" charset="0"/>
                <a:cs typeface="Courier New" pitchFamily="49" charset="0"/>
              </a:rPr>
              <a:t> ftp://ftp.ncbi.nlm.nih.gov/genomes/Bacteria/</a:t>
            </a:r>
          </a:p>
          <a:p>
            <a:pPr>
              <a:buNone/>
            </a:pPr>
            <a:r>
              <a:rPr lang="en-US" sz="2000" dirty="0" smtClean="0">
                <a:solidFill>
                  <a:srgbClr val="0070C0"/>
                </a:solidFill>
                <a:latin typeface="Courier New" pitchFamily="49" charset="0"/>
                <a:cs typeface="Courier New" pitchFamily="49" charset="0"/>
              </a:rPr>
              <a:t>Shewanella_baltica_OS195_uid58261/NC_009997.faa</a:t>
            </a:r>
          </a:p>
          <a:p>
            <a:pPr>
              <a:buNone/>
            </a:pPr>
            <a:endParaRPr lang="en-US" sz="2000" dirty="0" smtClean="0">
              <a:solidFill>
                <a:srgbClr val="0070C0"/>
              </a:solidFill>
              <a:latin typeface="Courier New" pitchFamily="49" charset="0"/>
              <a:cs typeface="Courier New" pitchFamily="49" charset="0"/>
            </a:endParaRPr>
          </a:p>
          <a:p>
            <a:pPr>
              <a:buNone/>
            </a:pPr>
            <a:r>
              <a:rPr lang="en-US" sz="2000" dirty="0" smtClean="0">
                <a:solidFill>
                  <a:srgbClr val="0070C0"/>
                </a:solidFill>
                <a:latin typeface="Courier New" pitchFamily="49" charset="0"/>
                <a:cs typeface="Courier New" pitchFamily="49" charset="0"/>
              </a:rPr>
              <a:t>&gt;</a:t>
            </a:r>
            <a:r>
              <a:rPr lang="en-US" sz="2000" dirty="0" err="1" smtClean="0">
                <a:solidFill>
                  <a:srgbClr val="0070C0"/>
                </a:solidFill>
                <a:latin typeface="Courier New" pitchFamily="49" charset="0"/>
                <a:cs typeface="Courier New" pitchFamily="49" charset="0"/>
              </a:rPr>
              <a:t>wget</a:t>
            </a:r>
            <a:r>
              <a:rPr lang="en-US" sz="2000" dirty="0" smtClean="0">
                <a:solidFill>
                  <a:srgbClr val="0070C0"/>
                </a:solidFill>
                <a:latin typeface="Courier New" pitchFamily="49" charset="0"/>
                <a:cs typeface="Courier New" pitchFamily="49" charset="0"/>
              </a:rPr>
              <a:t> ftp://ftp.ncbi.nlm.nih.gov/genomes/Bacteria/</a:t>
            </a:r>
          </a:p>
          <a:p>
            <a:pPr>
              <a:buNone/>
            </a:pPr>
            <a:r>
              <a:rPr lang="en-US" sz="2000" dirty="0" smtClean="0">
                <a:solidFill>
                  <a:srgbClr val="0070C0"/>
                </a:solidFill>
                <a:latin typeface="Courier New" pitchFamily="49" charset="0"/>
                <a:cs typeface="Courier New" pitchFamily="49" charset="0"/>
              </a:rPr>
              <a:t>Shewanella_baltica_OS195_uid58261/NC_009997.ffn</a:t>
            </a:r>
          </a:p>
          <a:p>
            <a:pPr>
              <a:buNone/>
            </a:pPr>
            <a:endParaRPr lang="en-US" sz="2000" dirty="0" smtClean="0">
              <a:solidFill>
                <a:srgbClr val="0070C0"/>
              </a:solidFill>
              <a:latin typeface="Courier New" pitchFamily="49" charset="0"/>
              <a:cs typeface="Courier New" pitchFamily="49" charset="0"/>
            </a:endParaRPr>
          </a:p>
          <a:p>
            <a:pPr>
              <a:buNone/>
            </a:pPr>
            <a:endParaRPr lang="en-US" sz="1400" dirty="0" smtClean="0">
              <a:latin typeface="Courier New" pitchFamily="49" charset="0"/>
              <a:cs typeface="Courier New" pitchFamily="49" charset="0"/>
            </a:endParaRPr>
          </a:p>
          <a:p>
            <a:pPr>
              <a:buNone/>
            </a:pPr>
            <a:r>
              <a:rPr lang="en-US" dirty="0" smtClean="0">
                <a:latin typeface="Times New Roman" pitchFamily="18" charset="0"/>
                <a:cs typeface="Times New Roman" pitchFamily="18" charset="0"/>
              </a:rPr>
              <a:t>4)Start an interactive job</a:t>
            </a:r>
          </a:p>
          <a:p>
            <a:pPr>
              <a:buNone/>
            </a:pPr>
            <a:r>
              <a:rPr lang="en-US" sz="2000" dirty="0" smtClean="0">
                <a:solidFill>
                  <a:srgbClr val="0070C0"/>
                </a:solidFill>
                <a:latin typeface="Courier New" pitchFamily="49" charset="0"/>
                <a:cs typeface="Courier New" pitchFamily="49" charset="0"/>
              </a:rPr>
              <a:t>&gt;</a:t>
            </a:r>
            <a:r>
              <a:rPr lang="en-US" sz="2000" dirty="0" err="1" smtClean="0">
                <a:solidFill>
                  <a:srgbClr val="0070C0"/>
                </a:solidFill>
                <a:latin typeface="Courier New" pitchFamily="49" charset="0"/>
                <a:cs typeface="Courier New" pitchFamily="49" charset="0"/>
              </a:rPr>
              <a:t>idev</a:t>
            </a:r>
            <a:r>
              <a:rPr lang="en-US" sz="2000" dirty="0" smtClean="0">
                <a:solidFill>
                  <a:srgbClr val="0070C0"/>
                </a:solidFill>
                <a:latin typeface="Courier New" pitchFamily="49" charset="0"/>
                <a:cs typeface="Courier New" pitchFamily="49" charset="0"/>
              </a:rPr>
              <a:t> –m 45</a:t>
            </a:r>
          </a:p>
          <a:p>
            <a:pPr>
              <a:buNone/>
            </a:pPr>
            <a:endParaRPr lang="en-US" dirty="0" smtClean="0">
              <a:latin typeface="Times New Roman" pitchFamily="18" charset="0"/>
              <a:cs typeface="Times New Roman" pitchFamily="18" charset="0"/>
            </a:endParaRPr>
          </a:p>
        </p:txBody>
      </p:sp>
      <p:sp>
        <p:nvSpPr>
          <p:cNvPr id="4" name="3 CuadroTexto"/>
          <p:cNvSpPr txBox="1"/>
          <p:nvPr/>
        </p:nvSpPr>
        <p:spPr>
          <a:xfrm>
            <a:off x="609600" y="1219200"/>
            <a:ext cx="2665110" cy="369332"/>
          </a:xfrm>
          <a:prstGeom prst="rect">
            <a:avLst/>
          </a:prstGeom>
          <a:noFill/>
        </p:spPr>
        <p:txBody>
          <a:bodyPr wrap="square" rtlCol="0">
            <a:spAutoFit/>
          </a:bodyPr>
          <a:lstStyle/>
          <a:p>
            <a:r>
              <a:rPr lang="en-US" dirty="0" smtClean="0">
                <a:solidFill>
                  <a:srgbClr val="FF0000"/>
                </a:solidFill>
                <a:latin typeface="Times New Roman" pitchFamily="18" charset="0"/>
                <a:cs typeface="Times New Roman" pitchFamily="18" charset="0"/>
              </a:rPr>
              <a:t>SERVER USERS ONLY</a:t>
            </a:r>
            <a:endParaRPr lang="en-US" dirty="0">
              <a:solidFill>
                <a:srgbClr val="FF0000"/>
              </a:solidFill>
              <a:latin typeface="Times New Roman" pitchFamily="18" charset="0"/>
              <a:cs typeface="Times New Roman" pitchFamily="18" charset="0"/>
            </a:endParaRPr>
          </a:p>
        </p:txBody>
      </p:sp>
      <p:sp>
        <p:nvSpPr>
          <p:cNvPr id="5" name="4 CuadroTexto"/>
          <p:cNvSpPr txBox="1"/>
          <p:nvPr/>
        </p:nvSpPr>
        <p:spPr>
          <a:xfrm>
            <a:off x="5132070" y="5181600"/>
            <a:ext cx="3630930" cy="1477328"/>
          </a:xfrm>
          <a:prstGeom prst="rect">
            <a:avLst/>
          </a:prstGeom>
          <a:noFill/>
        </p:spPr>
        <p:txBody>
          <a:bodyPr wrap="none" rtlCol="0">
            <a:spAutoFit/>
          </a:bodyPr>
          <a:lstStyle/>
          <a:p>
            <a:r>
              <a:rPr lang="en-US" dirty="0" err="1" smtClean="0"/>
              <a:t>fna</a:t>
            </a:r>
            <a:r>
              <a:rPr lang="en-US" dirty="0" smtClean="0"/>
              <a:t> =nucleotide chromosome </a:t>
            </a:r>
            <a:r>
              <a:rPr lang="en-US" dirty="0" err="1" smtClean="0"/>
              <a:t>seq</a:t>
            </a:r>
            <a:endParaRPr lang="en-US" dirty="0" smtClean="0"/>
          </a:p>
          <a:p>
            <a:r>
              <a:rPr lang="en-US" dirty="0" err="1" smtClean="0"/>
              <a:t>ffn</a:t>
            </a:r>
            <a:r>
              <a:rPr lang="en-US" dirty="0" smtClean="0"/>
              <a:t>= nucleotide protein coding genes</a:t>
            </a:r>
          </a:p>
          <a:p>
            <a:r>
              <a:rPr lang="en-US" dirty="0" err="1" smtClean="0"/>
              <a:t>frn</a:t>
            </a:r>
            <a:r>
              <a:rPr lang="en-US" dirty="0" smtClean="0"/>
              <a:t>= nucleotide RNA coding genes</a:t>
            </a:r>
          </a:p>
          <a:p>
            <a:r>
              <a:rPr lang="en-US" dirty="0" err="1" smtClean="0"/>
              <a:t>faa</a:t>
            </a:r>
            <a:r>
              <a:rPr lang="en-US" dirty="0" smtClean="0"/>
              <a:t>= protein coding genes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BLAST command line</a:t>
            </a:r>
            <a:endParaRPr lang="en-US" dirty="0"/>
          </a:p>
        </p:txBody>
      </p:sp>
      <p:sp>
        <p:nvSpPr>
          <p:cNvPr id="3" name="2 Marcador de contenido"/>
          <p:cNvSpPr>
            <a:spLocks noGrp="1"/>
          </p:cNvSpPr>
          <p:nvPr>
            <p:ph idx="1"/>
          </p:nvPr>
        </p:nvSpPr>
        <p:spPr>
          <a:solidFill>
            <a:schemeClr val="bg1">
              <a:lumMod val="95000"/>
            </a:schemeClr>
          </a:solidFill>
        </p:spPr>
        <p:txBody>
          <a:bodyPr>
            <a:normAutofit fontScale="92500" lnSpcReduction="20000"/>
          </a:bodyPr>
          <a:lstStyle/>
          <a:p>
            <a:pPr>
              <a:buNone/>
            </a:pPr>
            <a:r>
              <a:rPr lang="en-US" dirty="0" smtClean="0">
                <a:latin typeface="Times New Roman" pitchFamily="18" charset="0"/>
                <a:cs typeface="Times New Roman" pitchFamily="18" charset="0"/>
              </a:rPr>
              <a:t>4)Format database</a:t>
            </a:r>
          </a:p>
          <a:p>
            <a:pPr>
              <a:buNone/>
            </a:pPr>
            <a:r>
              <a:rPr lang="en-US" dirty="0" smtClean="0">
                <a:solidFill>
                  <a:srgbClr val="0070C0"/>
                </a:solidFill>
                <a:latin typeface="Courier New" pitchFamily="49" charset="0"/>
                <a:cs typeface="Courier New" pitchFamily="49" charset="0"/>
              </a:rPr>
              <a:t>&gt;</a:t>
            </a:r>
            <a:r>
              <a:rPr lang="en-US" sz="2000" dirty="0" err="1" smtClean="0">
                <a:solidFill>
                  <a:srgbClr val="0070C0"/>
                </a:solidFill>
                <a:latin typeface="Courier New" pitchFamily="49" charset="0"/>
                <a:cs typeface="Courier New" pitchFamily="49" charset="0"/>
              </a:rPr>
              <a:t>makeblastdb</a:t>
            </a:r>
            <a:r>
              <a:rPr lang="en-US" sz="2000" dirty="0" smtClean="0">
                <a:solidFill>
                  <a:srgbClr val="0070C0"/>
                </a:solidFill>
                <a:latin typeface="Courier New" pitchFamily="49" charset="0"/>
                <a:cs typeface="Courier New" pitchFamily="49" charset="0"/>
              </a:rPr>
              <a:t> -in NC_009665.fna -</a:t>
            </a:r>
            <a:r>
              <a:rPr lang="en-US" sz="2000" dirty="0" err="1" smtClean="0">
                <a:solidFill>
                  <a:srgbClr val="0070C0"/>
                </a:solidFill>
                <a:latin typeface="Courier New" pitchFamily="49" charset="0"/>
                <a:cs typeface="Courier New" pitchFamily="49" charset="0"/>
              </a:rPr>
              <a:t>dbtype</a:t>
            </a:r>
            <a:r>
              <a:rPr lang="en-US" sz="2000" dirty="0" smtClean="0">
                <a:solidFill>
                  <a:srgbClr val="0070C0"/>
                </a:solidFill>
                <a:latin typeface="Courier New" pitchFamily="49" charset="0"/>
                <a:cs typeface="Courier New" pitchFamily="49" charset="0"/>
              </a:rPr>
              <a:t> </a:t>
            </a:r>
            <a:r>
              <a:rPr lang="en-US" sz="2000" dirty="0" err="1" smtClean="0">
                <a:solidFill>
                  <a:srgbClr val="0070C0"/>
                </a:solidFill>
                <a:latin typeface="Courier New" pitchFamily="49" charset="0"/>
                <a:cs typeface="Courier New" pitchFamily="49" charset="0"/>
              </a:rPr>
              <a:t>nucl</a:t>
            </a:r>
            <a:r>
              <a:rPr lang="en-US" sz="2000" dirty="0" smtClean="0">
                <a:solidFill>
                  <a:srgbClr val="0070C0"/>
                </a:solidFill>
                <a:latin typeface="Courier New" pitchFamily="49" charset="0"/>
                <a:cs typeface="Courier New" pitchFamily="49" charset="0"/>
              </a:rPr>
              <a:t> –out balticaOS185_chromosome</a:t>
            </a:r>
          </a:p>
          <a:p>
            <a:pPr>
              <a:buNone/>
            </a:pPr>
            <a:endParaRPr lang="en-US" sz="2000" dirty="0" smtClean="0">
              <a:solidFill>
                <a:srgbClr val="0070C0"/>
              </a:solidFill>
              <a:latin typeface="Courier New" pitchFamily="49" charset="0"/>
              <a:cs typeface="Courier New" pitchFamily="49" charset="0"/>
            </a:endParaRPr>
          </a:p>
          <a:p>
            <a:pPr>
              <a:buNone/>
            </a:pPr>
            <a:r>
              <a:rPr lang="en-US" sz="2000" dirty="0" smtClean="0">
                <a:solidFill>
                  <a:srgbClr val="0070C0"/>
                </a:solidFill>
                <a:latin typeface="Courier New" pitchFamily="49" charset="0"/>
                <a:cs typeface="Courier New" pitchFamily="49" charset="0"/>
              </a:rPr>
              <a:t>&gt;</a:t>
            </a:r>
            <a:r>
              <a:rPr lang="en-US" sz="2000" dirty="0" err="1" smtClean="0">
                <a:solidFill>
                  <a:srgbClr val="0070C0"/>
                </a:solidFill>
                <a:latin typeface="Courier New" pitchFamily="49" charset="0"/>
                <a:cs typeface="Courier New" pitchFamily="49" charset="0"/>
              </a:rPr>
              <a:t>makeblastdb</a:t>
            </a:r>
            <a:r>
              <a:rPr lang="en-US" sz="2000" dirty="0" smtClean="0">
                <a:solidFill>
                  <a:srgbClr val="0070C0"/>
                </a:solidFill>
                <a:latin typeface="Courier New" pitchFamily="49" charset="0"/>
                <a:cs typeface="Courier New" pitchFamily="49" charset="0"/>
              </a:rPr>
              <a:t> -in NC_009665.faa -</a:t>
            </a:r>
            <a:r>
              <a:rPr lang="en-US" sz="2000" dirty="0" err="1" smtClean="0">
                <a:solidFill>
                  <a:srgbClr val="0070C0"/>
                </a:solidFill>
                <a:latin typeface="Courier New" pitchFamily="49" charset="0"/>
                <a:cs typeface="Courier New" pitchFamily="49" charset="0"/>
              </a:rPr>
              <a:t>dbtype</a:t>
            </a:r>
            <a:r>
              <a:rPr lang="en-US" sz="2000" dirty="0" smtClean="0">
                <a:solidFill>
                  <a:srgbClr val="0070C0"/>
                </a:solidFill>
                <a:latin typeface="Courier New" pitchFamily="49" charset="0"/>
                <a:cs typeface="Courier New" pitchFamily="49" charset="0"/>
              </a:rPr>
              <a:t> </a:t>
            </a:r>
            <a:r>
              <a:rPr lang="en-US" sz="2000" dirty="0" err="1" smtClean="0">
                <a:solidFill>
                  <a:srgbClr val="0070C0"/>
                </a:solidFill>
                <a:latin typeface="Courier New" pitchFamily="49" charset="0"/>
                <a:cs typeface="Courier New" pitchFamily="49" charset="0"/>
              </a:rPr>
              <a:t>prot</a:t>
            </a:r>
            <a:r>
              <a:rPr lang="en-US" sz="2000" dirty="0" smtClean="0">
                <a:solidFill>
                  <a:srgbClr val="0070C0"/>
                </a:solidFill>
                <a:latin typeface="Courier New" pitchFamily="49" charset="0"/>
                <a:cs typeface="Courier New" pitchFamily="49" charset="0"/>
              </a:rPr>
              <a:t> –out balticaOS185_protein</a:t>
            </a:r>
          </a:p>
          <a:p>
            <a:pPr>
              <a:buNone/>
            </a:pPr>
            <a:endParaRPr lang="en-US" sz="2000" dirty="0" smtClean="0">
              <a:solidFill>
                <a:srgbClr val="0070C0"/>
              </a:solidFill>
              <a:latin typeface="Courier New" pitchFamily="49" charset="0"/>
              <a:cs typeface="Courier New" pitchFamily="49" charset="0"/>
            </a:endParaRPr>
          </a:p>
          <a:p>
            <a:pPr>
              <a:buNone/>
            </a:pPr>
            <a:r>
              <a:rPr lang="en-US" sz="2800" dirty="0" smtClean="0">
                <a:latin typeface="Times New Roman" pitchFamily="18" charset="0"/>
                <a:cs typeface="Times New Roman" pitchFamily="18" charset="0"/>
              </a:rPr>
              <a:t>	-in =input </a:t>
            </a:r>
            <a:r>
              <a:rPr lang="en-US" sz="2800" dirty="0" err="1" smtClean="0">
                <a:latin typeface="Times New Roman" pitchFamily="18" charset="0"/>
                <a:cs typeface="Times New Roman" pitchFamily="18" charset="0"/>
              </a:rPr>
              <a:t>fasta</a:t>
            </a:r>
            <a:r>
              <a:rPr lang="en-US" sz="2800" dirty="0" smtClean="0">
                <a:latin typeface="Times New Roman" pitchFamily="18" charset="0"/>
                <a:cs typeface="Times New Roman" pitchFamily="18" charset="0"/>
              </a:rPr>
              <a:t> file to setup the database in this case S. baltica OS185</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dbtype</a:t>
            </a:r>
            <a:r>
              <a:rPr lang="en-US" sz="2800" dirty="0" smtClean="0">
                <a:latin typeface="Times New Roman" pitchFamily="18" charset="0"/>
                <a:cs typeface="Times New Roman" pitchFamily="18" charset="0"/>
              </a:rPr>
              <a:t> = nucleotides  (</a:t>
            </a:r>
            <a:r>
              <a:rPr lang="en-US" sz="2800" dirty="0" err="1" smtClean="0">
                <a:latin typeface="Times New Roman" pitchFamily="18" charset="0"/>
                <a:cs typeface="Times New Roman" pitchFamily="18" charset="0"/>
              </a:rPr>
              <a:t>nucl</a:t>
            </a:r>
            <a:r>
              <a:rPr lang="en-US" sz="2800" dirty="0" smtClean="0">
                <a:latin typeface="Times New Roman" pitchFamily="18" charset="0"/>
                <a:cs typeface="Times New Roman" pitchFamily="18" charset="0"/>
              </a:rPr>
              <a:t>) or amino acid (</a:t>
            </a:r>
            <a:r>
              <a:rPr lang="en-US" sz="2800" dirty="0" err="1" smtClean="0">
                <a:latin typeface="Times New Roman" pitchFamily="18" charset="0"/>
                <a:cs typeface="Times New Roman" pitchFamily="18" charset="0"/>
              </a:rPr>
              <a:t>prot</a:t>
            </a: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	-out=  database name </a:t>
            </a:r>
          </a:p>
          <a:p>
            <a:r>
              <a:rPr lang="en-US" sz="2800" dirty="0" smtClean="0">
                <a:latin typeface="Times New Roman" pitchFamily="18" charset="0"/>
                <a:cs typeface="Times New Roman" pitchFamily="18" charset="0"/>
              </a:rPr>
              <a:t>Other commands: </a:t>
            </a:r>
          </a:p>
          <a:p>
            <a:pPr>
              <a:buNone/>
            </a:pPr>
            <a:r>
              <a:rPr lang="en-US" sz="2000" dirty="0" smtClean="0">
                <a:solidFill>
                  <a:srgbClr val="0070C0"/>
                </a:solidFill>
                <a:latin typeface="Courier New" pitchFamily="49" charset="0"/>
                <a:cs typeface="Courier New" pitchFamily="49" charset="0"/>
              </a:rPr>
              <a:t>&gt;</a:t>
            </a:r>
            <a:r>
              <a:rPr lang="en-US" sz="2000" dirty="0" err="1" smtClean="0">
                <a:solidFill>
                  <a:srgbClr val="0070C0"/>
                </a:solidFill>
                <a:latin typeface="Courier New" pitchFamily="49" charset="0"/>
                <a:cs typeface="Courier New" pitchFamily="49" charset="0"/>
              </a:rPr>
              <a:t>makeblast</a:t>
            </a:r>
            <a:r>
              <a:rPr lang="en-US" sz="2000" dirty="0" smtClean="0">
                <a:solidFill>
                  <a:srgbClr val="0070C0"/>
                </a:solidFill>
                <a:latin typeface="Courier New" pitchFamily="49" charset="0"/>
                <a:cs typeface="Courier New" pitchFamily="49" charset="0"/>
              </a:rPr>
              <a:t> -help</a:t>
            </a:r>
            <a:endParaRPr lang="en-US" sz="2000" dirty="0">
              <a:solidFill>
                <a:srgbClr val="0070C0"/>
              </a:solidFill>
              <a:latin typeface="Courier New" pitchFamily="49" charset="0"/>
              <a:cs typeface="Courier New" pitchFamily="49" charset="0"/>
            </a:endParaRPr>
          </a:p>
        </p:txBody>
      </p:sp>
      <p:sp>
        <p:nvSpPr>
          <p:cNvPr id="4" name="3 CuadroTexto"/>
          <p:cNvSpPr txBox="1"/>
          <p:nvPr/>
        </p:nvSpPr>
        <p:spPr>
          <a:xfrm>
            <a:off x="609600" y="1219200"/>
            <a:ext cx="2665110" cy="369332"/>
          </a:xfrm>
          <a:prstGeom prst="rect">
            <a:avLst/>
          </a:prstGeom>
          <a:noFill/>
        </p:spPr>
        <p:txBody>
          <a:bodyPr wrap="square" rtlCol="0">
            <a:spAutoFit/>
          </a:bodyPr>
          <a:lstStyle/>
          <a:p>
            <a:r>
              <a:rPr lang="en-US" dirty="0" smtClean="0">
                <a:solidFill>
                  <a:srgbClr val="FF0000"/>
                </a:solidFill>
                <a:latin typeface="Times New Roman" pitchFamily="18" charset="0"/>
                <a:cs typeface="Times New Roman" pitchFamily="18" charset="0"/>
              </a:rPr>
              <a:t>ALL</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BLAST command line</a:t>
            </a:r>
            <a:endParaRPr lang="en-US" dirty="0"/>
          </a:p>
        </p:txBody>
      </p:sp>
      <p:sp>
        <p:nvSpPr>
          <p:cNvPr id="3" name="2 Marcador de contenido"/>
          <p:cNvSpPr>
            <a:spLocks noGrp="1"/>
          </p:cNvSpPr>
          <p:nvPr>
            <p:ph idx="1"/>
          </p:nvPr>
        </p:nvSpPr>
        <p:spPr>
          <a:solidFill>
            <a:schemeClr val="accent2">
              <a:lumMod val="20000"/>
              <a:lumOff val="80000"/>
            </a:schemeClr>
          </a:solidFill>
        </p:spPr>
        <p:txBody>
          <a:bodyPr/>
          <a:lstStyle/>
          <a:p>
            <a:pPr>
              <a:buNone/>
            </a:pPr>
            <a:r>
              <a:rPr lang="en-US" dirty="0" smtClean="0">
                <a:latin typeface="Times New Roman" pitchFamily="18" charset="0"/>
                <a:cs typeface="Times New Roman" pitchFamily="18" charset="0"/>
              </a:rPr>
              <a:t>5)Homology Search- Protein search </a:t>
            </a:r>
          </a:p>
          <a:p>
            <a:pPr>
              <a:buNone/>
            </a:pPr>
            <a:r>
              <a:rPr lang="en-US" dirty="0" smtClean="0">
                <a:solidFill>
                  <a:srgbClr val="0070C0"/>
                </a:solidFill>
                <a:latin typeface="Courier New" pitchFamily="49" charset="0"/>
                <a:cs typeface="Courier New" pitchFamily="49" charset="0"/>
              </a:rPr>
              <a:t>&gt;</a:t>
            </a:r>
            <a:r>
              <a:rPr lang="en-US" sz="2000" dirty="0" err="1" smtClean="0">
                <a:solidFill>
                  <a:srgbClr val="0070C0"/>
                </a:solidFill>
                <a:latin typeface="Courier New" pitchFamily="49" charset="0"/>
                <a:cs typeface="Courier New" pitchFamily="49" charset="0"/>
              </a:rPr>
              <a:t>blastp</a:t>
            </a:r>
            <a:r>
              <a:rPr lang="en-US" sz="2000" dirty="0" smtClean="0">
                <a:solidFill>
                  <a:srgbClr val="0070C0"/>
                </a:solidFill>
                <a:latin typeface="Courier New" pitchFamily="49" charset="0"/>
                <a:cs typeface="Courier New" pitchFamily="49" charset="0"/>
              </a:rPr>
              <a:t> -db balticaOS185 –query NC_009997.faa </a:t>
            </a:r>
          </a:p>
          <a:p>
            <a:pPr>
              <a:buNone/>
            </a:pPr>
            <a:r>
              <a:rPr lang="en-US" sz="2000" dirty="0" smtClean="0">
                <a:solidFill>
                  <a:srgbClr val="0070C0"/>
                </a:solidFill>
                <a:latin typeface="Courier New" pitchFamily="49" charset="0"/>
                <a:cs typeface="Courier New" pitchFamily="49" charset="0"/>
              </a:rPr>
              <a:t>–</a:t>
            </a:r>
            <a:r>
              <a:rPr lang="en-US" sz="2000" dirty="0" err="1" smtClean="0">
                <a:solidFill>
                  <a:srgbClr val="0070C0"/>
                </a:solidFill>
                <a:latin typeface="Courier New" pitchFamily="49" charset="0"/>
                <a:cs typeface="Courier New" pitchFamily="49" charset="0"/>
              </a:rPr>
              <a:t>evalue</a:t>
            </a:r>
            <a:r>
              <a:rPr lang="en-US" sz="2000" dirty="0" smtClean="0">
                <a:solidFill>
                  <a:srgbClr val="0070C0"/>
                </a:solidFill>
                <a:latin typeface="Courier New" pitchFamily="49" charset="0"/>
                <a:cs typeface="Courier New" pitchFamily="49" charset="0"/>
              </a:rPr>
              <a:t> 0.001 balticaOS185 –out OS185_db_vs_OS195_q</a:t>
            </a:r>
          </a:p>
          <a:p>
            <a:pPr>
              <a:buNone/>
            </a:pPr>
            <a:r>
              <a:rPr lang="en-US" sz="2000" dirty="0" smtClean="0">
                <a:solidFill>
                  <a:srgbClr val="0070C0"/>
                </a:solidFill>
                <a:latin typeface="Courier New" pitchFamily="49" charset="0"/>
                <a:cs typeface="Courier New" pitchFamily="49" charset="0"/>
              </a:rPr>
              <a:t>-</a:t>
            </a:r>
            <a:r>
              <a:rPr lang="en-US" sz="2000" dirty="0" err="1" smtClean="0">
                <a:solidFill>
                  <a:srgbClr val="0070C0"/>
                </a:solidFill>
                <a:latin typeface="Courier New" pitchFamily="49" charset="0"/>
                <a:cs typeface="Courier New" pitchFamily="49" charset="0"/>
              </a:rPr>
              <a:t>outfmt</a:t>
            </a:r>
            <a:r>
              <a:rPr lang="en-US" sz="2000" dirty="0" smtClean="0">
                <a:solidFill>
                  <a:srgbClr val="0070C0"/>
                </a:solidFill>
                <a:latin typeface="Courier New" pitchFamily="49" charset="0"/>
                <a:cs typeface="Courier New" pitchFamily="49" charset="0"/>
              </a:rPr>
              <a:t> 5 -</a:t>
            </a:r>
            <a:r>
              <a:rPr lang="en-US" sz="2000" dirty="0" err="1" smtClean="0">
                <a:solidFill>
                  <a:srgbClr val="0070C0"/>
                </a:solidFill>
                <a:latin typeface="Courier New" pitchFamily="49" charset="0"/>
                <a:cs typeface="Courier New" pitchFamily="49" charset="0"/>
              </a:rPr>
              <a:t>num_threads</a:t>
            </a:r>
            <a:r>
              <a:rPr lang="en-US" sz="2000" dirty="0" smtClean="0">
                <a:solidFill>
                  <a:srgbClr val="0070C0"/>
                </a:solidFill>
                <a:latin typeface="Courier New" pitchFamily="49" charset="0"/>
                <a:cs typeface="Courier New" pitchFamily="49" charset="0"/>
              </a:rPr>
              <a:t>	8</a:t>
            </a:r>
          </a:p>
          <a:p>
            <a:pPr>
              <a:buNone/>
            </a:pPr>
            <a:endParaRPr lang="en-US" sz="2000" dirty="0" smtClean="0">
              <a:solidFill>
                <a:srgbClr val="0070C0"/>
              </a:solidFill>
              <a:latin typeface="Courier New" pitchFamily="49" charset="0"/>
              <a:cs typeface="Courier New" pitchFamily="49" charset="0"/>
            </a:endParaRPr>
          </a:p>
          <a:p>
            <a:pPr>
              <a:buNone/>
            </a:pPr>
            <a:r>
              <a:rPr lang="en-US" sz="2000" dirty="0" smtClean="0">
                <a:solidFill>
                  <a:srgbClr val="FF0000"/>
                </a:solidFill>
                <a:latin typeface="Courier New" pitchFamily="49" charset="0"/>
                <a:cs typeface="Courier New" pitchFamily="49" charset="0"/>
              </a:rPr>
              <a:t>**</a:t>
            </a:r>
            <a:r>
              <a:rPr lang="en-US" sz="2000" dirty="0" smtClean="0">
                <a:solidFill>
                  <a:srgbClr val="0070C0"/>
                </a:solidFill>
                <a:latin typeface="Courier New" pitchFamily="49" charset="0"/>
                <a:cs typeface="Courier New" pitchFamily="49" charset="0"/>
              </a:rPr>
              <a:t> -remote –db BLAST database name (e.g., nr )</a:t>
            </a:r>
          </a:p>
          <a:p>
            <a:pPr>
              <a:buNone/>
            </a:pPr>
            <a:endParaRPr lang="en-US" sz="2000" dirty="0" smtClean="0">
              <a:solidFill>
                <a:srgbClr val="0070C0"/>
              </a:solidFill>
              <a:latin typeface="Courier New" pitchFamily="49" charset="0"/>
              <a:cs typeface="Courier New" pitchFamily="49" charset="0"/>
            </a:endParaRPr>
          </a:p>
          <a:p>
            <a:pPr>
              <a:buNone/>
            </a:pPr>
            <a:endParaRPr lang="en-US" sz="2000" dirty="0" smtClean="0">
              <a:solidFill>
                <a:srgbClr val="0070C0"/>
              </a:solidFill>
              <a:latin typeface="Courier New" pitchFamily="49" charset="0"/>
              <a:cs typeface="Courier New" pitchFamily="49" charset="0"/>
            </a:endParaRPr>
          </a:p>
        </p:txBody>
      </p:sp>
      <p:sp>
        <p:nvSpPr>
          <p:cNvPr id="4" name="3 CuadroTexto"/>
          <p:cNvSpPr txBox="1"/>
          <p:nvPr/>
        </p:nvSpPr>
        <p:spPr>
          <a:xfrm>
            <a:off x="609600" y="1219200"/>
            <a:ext cx="2665110" cy="369332"/>
          </a:xfrm>
          <a:prstGeom prst="rect">
            <a:avLst/>
          </a:prstGeom>
          <a:noFill/>
        </p:spPr>
        <p:txBody>
          <a:bodyPr wrap="square" rtlCol="0">
            <a:spAutoFit/>
          </a:bodyPr>
          <a:lstStyle/>
          <a:p>
            <a:r>
              <a:rPr lang="en-US" dirty="0" smtClean="0">
                <a:solidFill>
                  <a:srgbClr val="FF0000"/>
                </a:solidFill>
                <a:latin typeface="Times New Roman" pitchFamily="18" charset="0"/>
                <a:cs typeface="Times New Roman" pitchFamily="18" charset="0"/>
              </a:rPr>
              <a:t>ALL</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BLAST command line</a:t>
            </a:r>
            <a:endParaRPr lang="en-US" dirty="0"/>
          </a:p>
        </p:txBody>
      </p:sp>
      <p:sp>
        <p:nvSpPr>
          <p:cNvPr id="3" name="2 Marcador de contenido"/>
          <p:cNvSpPr>
            <a:spLocks noGrp="1"/>
          </p:cNvSpPr>
          <p:nvPr>
            <p:ph idx="1"/>
          </p:nvPr>
        </p:nvSpPr>
        <p:spPr>
          <a:solidFill>
            <a:schemeClr val="accent2">
              <a:lumMod val="20000"/>
              <a:lumOff val="80000"/>
            </a:schemeClr>
          </a:solidFill>
        </p:spPr>
        <p:txBody>
          <a:bodyPr>
            <a:normAutofit lnSpcReduction="10000"/>
          </a:bodyPr>
          <a:lstStyle/>
          <a:p>
            <a:pPr>
              <a:buNone/>
            </a:pPr>
            <a:r>
              <a:rPr lang="en-US" dirty="0" smtClean="0">
                <a:latin typeface="Times New Roman" pitchFamily="18" charset="0"/>
                <a:cs typeface="Times New Roman" pitchFamily="18" charset="0"/>
              </a:rPr>
              <a:t>5)Homology Search- Protein search </a:t>
            </a:r>
          </a:p>
          <a:p>
            <a:pPr>
              <a:buNone/>
            </a:pPr>
            <a:r>
              <a:rPr lang="en-US" sz="2000" dirty="0" smtClean="0">
                <a:solidFill>
                  <a:srgbClr val="0070C0"/>
                </a:solidFill>
                <a:latin typeface="Courier New" pitchFamily="49" charset="0"/>
                <a:cs typeface="Courier New" pitchFamily="49" charset="0"/>
              </a:rPr>
              <a:t>&gt; </a:t>
            </a:r>
            <a:r>
              <a:rPr lang="en-US" sz="1700" dirty="0" smtClean="0">
                <a:solidFill>
                  <a:srgbClr val="FF0000"/>
                </a:solidFill>
                <a:latin typeface="Courier New" pitchFamily="49" charset="0"/>
                <a:cs typeface="Courier New" pitchFamily="49" charset="0"/>
              </a:rPr>
              <a:t>time</a:t>
            </a:r>
            <a:r>
              <a:rPr lang="en-US" sz="1700" dirty="0" smtClean="0">
                <a:solidFill>
                  <a:srgbClr val="0070C0"/>
                </a:solidFill>
                <a:latin typeface="Courier New" pitchFamily="49" charset="0"/>
                <a:cs typeface="Courier New" pitchFamily="49" charset="0"/>
              </a:rPr>
              <a:t> </a:t>
            </a:r>
            <a:r>
              <a:rPr lang="en-US" sz="1700" dirty="0" err="1" smtClean="0">
                <a:solidFill>
                  <a:srgbClr val="0070C0"/>
                </a:solidFill>
                <a:latin typeface="Courier New" pitchFamily="49" charset="0"/>
                <a:cs typeface="Courier New" pitchFamily="49" charset="0"/>
              </a:rPr>
              <a:t>blastp</a:t>
            </a:r>
            <a:r>
              <a:rPr lang="en-US" sz="1700" dirty="0" smtClean="0">
                <a:solidFill>
                  <a:srgbClr val="0070C0"/>
                </a:solidFill>
                <a:latin typeface="Courier New" pitchFamily="49" charset="0"/>
                <a:cs typeface="Courier New" pitchFamily="49" charset="0"/>
              </a:rPr>
              <a:t> -db balticaOS185_protein –query </a:t>
            </a:r>
            <a:r>
              <a:rPr lang="en-US" sz="1700" dirty="0" smtClean="0">
                <a:solidFill>
                  <a:srgbClr val="FF0000"/>
                </a:solidFill>
                <a:latin typeface="Courier New" pitchFamily="49" charset="0"/>
                <a:cs typeface="Courier New" pitchFamily="49" charset="0"/>
              </a:rPr>
              <a:t>NC_009997.faa</a:t>
            </a:r>
            <a:r>
              <a:rPr lang="en-US" sz="1700" dirty="0" smtClean="0">
                <a:solidFill>
                  <a:srgbClr val="0070C0"/>
                </a:solidFill>
                <a:latin typeface="Courier New" pitchFamily="49" charset="0"/>
                <a:cs typeface="Courier New" pitchFamily="49" charset="0"/>
              </a:rPr>
              <a:t> –</a:t>
            </a:r>
            <a:r>
              <a:rPr lang="en-US" sz="1700" dirty="0" err="1" smtClean="0">
                <a:solidFill>
                  <a:srgbClr val="0070C0"/>
                </a:solidFill>
                <a:latin typeface="Courier New" pitchFamily="49" charset="0"/>
                <a:cs typeface="Courier New" pitchFamily="49" charset="0"/>
              </a:rPr>
              <a:t>evalue</a:t>
            </a:r>
            <a:r>
              <a:rPr lang="en-US" sz="1700" dirty="0" smtClean="0">
                <a:solidFill>
                  <a:srgbClr val="0070C0"/>
                </a:solidFill>
                <a:latin typeface="Courier New" pitchFamily="49" charset="0"/>
                <a:cs typeface="Courier New" pitchFamily="49" charset="0"/>
              </a:rPr>
              <a:t> 0.0001 –out OS185_db_vs_OS195_q_protein</a:t>
            </a:r>
          </a:p>
          <a:p>
            <a:pPr>
              <a:buNone/>
            </a:pPr>
            <a:r>
              <a:rPr lang="en-US" sz="1700" dirty="0" smtClean="0">
                <a:solidFill>
                  <a:srgbClr val="0070C0"/>
                </a:solidFill>
                <a:latin typeface="Courier New" pitchFamily="49" charset="0"/>
                <a:cs typeface="Courier New" pitchFamily="49" charset="0"/>
              </a:rPr>
              <a:t>	-</a:t>
            </a:r>
            <a:r>
              <a:rPr lang="en-US" sz="1700" dirty="0" err="1" smtClean="0">
                <a:solidFill>
                  <a:srgbClr val="0070C0"/>
                </a:solidFill>
                <a:latin typeface="Courier New" pitchFamily="49" charset="0"/>
                <a:cs typeface="Courier New" pitchFamily="49" charset="0"/>
              </a:rPr>
              <a:t>outfmt</a:t>
            </a:r>
            <a:r>
              <a:rPr lang="en-US" sz="1700" dirty="0" smtClean="0">
                <a:solidFill>
                  <a:srgbClr val="0070C0"/>
                </a:solidFill>
                <a:latin typeface="Courier New" pitchFamily="49" charset="0"/>
                <a:cs typeface="Courier New" pitchFamily="49" charset="0"/>
              </a:rPr>
              <a:t> 5 -</a:t>
            </a:r>
            <a:r>
              <a:rPr lang="en-US" sz="1700" dirty="0" err="1" smtClean="0">
                <a:solidFill>
                  <a:srgbClr val="0070C0"/>
                </a:solidFill>
                <a:latin typeface="Courier New" pitchFamily="49" charset="0"/>
                <a:cs typeface="Courier New" pitchFamily="49" charset="0"/>
              </a:rPr>
              <a:t>num_threads</a:t>
            </a:r>
            <a:r>
              <a:rPr lang="en-US" sz="1700" dirty="0" smtClean="0">
                <a:solidFill>
                  <a:srgbClr val="0070C0"/>
                </a:solidFill>
                <a:latin typeface="Courier New" pitchFamily="49" charset="0"/>
                <a:cs typeface="Courier New" pitchFamily="49" charset="0"/>
              </a:rPr>
              <a:t>	8</a:t>
            </a:r>
          </a:p>
          <a:p>
            <a:pPr>
              <a:buNone/>
            </a:pPr>
            <a:endParaRPr lang="en-US" sz="1700" dirty="0" smtClean="0">
              <a:solidFill>
                <a:srgbClr val="0070C0"/>
              </a:solidFill>
              <a:latin typeface="Courier New" pitchFamily="49" charset="0"/>
              <a:cs typeface="Courier New" pitchFamily="49" charset="0"/>
            </a:endParaRPr>
          </a:p>
          <a:p>
            <a:pPr>
              <a:buNone/>
            </a:pPr>
            <a:endParaRPr lang="en-US" sz="1700" dirty="0" smtClean="0">
              <a:solidFill>
                <a:srgbClr val="0070C0"/>
              </a:solidFill>
              <a:latin typeface="Courier New" pitchFamily="49" charset="0"/>
              <a:cs typeface="Courier New" pitchFamily="49" charset="0"/>
            </a:endParaRPr>
          </a:p>
          <a:p>
            <a:pPr>
              <a:buFont typeface="Wingdings" pitchFamily="2" charset="2"/>
              <a:buChar char="Ø"/>
            </a:pPr>
            <a:r>
              <a:rPr lang="en-US" sz="1700" dirty="0" smtClean="0">
                <a:solidFill>
                  <a:srgbClr val="FF0000"/>
                </a:solidFill>
                <a:latin typeface="Courier New" pitchFamily="49" charset="0"/>
                <a:cs typeface="Courier New" pitchFamily="49" charset="0"/>
              </a:rPr>
              <a:t>time</a:t>
            </a:r>
            <a:r>
              <a:rPr lang="en-US" sz="1700" dirty="0" smtClean="0">
                <a:solidFill>
                  <a:srgbClr val="0070C0"/>
                </a:solidFill>
                <a:latin typeface="Courier New" pitchFamily="49" charset="0"/>
                <a:cs typeface="Courier New" pitchFamily="49" charset="0"/>
              </a:rPr>
              <a:t> </a:t>
            </a:r>
            <a:r>
              <a:rPr lang="en-US" sz="1700" dirty="0" err="1" smtClean="0">
                <a:solidFill>
                  <a:srgbClr val="0070C0"/>
                </a:solidFill>
                <a:latin typeface="Courier New" pitchFamily="49" charset="0"/>
                <a:cs typeface="Courier New" pitchFamily="49" charset="0"/>
              </a:rPr>
              <a:t>blastn</a:t>
            </a:r>
            <a:r>
              <a:rPr lang="en-US" sz="1700" dirty="0" smtClean="0">
                <a:solidFill>
                  <a:srgbClr val="0070C0"/>
                </a:solidFill>
                <a:latin typeface="Courier New" pitchFamily="49" charset="0"/>
                <a:cs typeface="Courier New" pitchFamily="49" charset="0"/>
              </a:rPr>
              <a:t> -db balticaOS185_chromosome –query </a:t>
            </a:r>
            <a:r>
              <a:rPr lang="en-US" sz="1700" dirty="0" smtClean="0">
                <a:solidFill>
                  <a:srgbClr val="FF0000"/>
                </a:solidFill>
                <a:latin typeface="Courier New" pitchFamily="49" charset="0"/>
                <a:cs typeface="Courier New" pitchFamily="49" charset="0"/>
              </a:rPr>
              <a:t>NC_009997.ffn </a:t>
            </a:r>
            <a:r>
              <a:rPr lang="en-US" sz="1700" dirty="0" smtClean="0">
                <a:solidFill>
                  <a:srgbClr val="0070C0"/>
                </a:solidFill>
                <a:latin typeface="Courier New" pitchFamily="49" charset="0"/>
                <a:cs typeface="Courier New" pitchFamily="49" charset="0"/>
              </a:rPr>
              <a:t>–</a:t>
            </a:r>
            <a:r>
              <a:rPr lang="en-US" sz="1700" dirty="0" err="1" smtClean="0">
                <a:solidFill>
                  <a:srgbClr val="0070C0"/>
                </a:solidFill>
                <a:latin typeface="Courier New" pitchFamily="49" charset="0"/>
                <a:cs typeface="Courier New" pitchFamily="49" charset="0"/>
              </a:rPr>
              <a:t>evalue</a:t>
            </a:r>
            <a:r>
              <a:rPr lang="en-US" sz="1700" dirty="0" smtClean="0">
                <a:solidFill>
                  <a:srgbClr val="0070C0"/>
                </a:solidFill>
                <a:latin typeface="Courier New" pitchFamily="49" charset="0"/>
                <a:cs typeface="Courier New" pitchFamily="49" charset="0"/>
              </a:rPr>
              <a:t> 0.0001 –out OS185_db_vs_OS195_q_chromosome -</a:t>
            </a:r>
            <a:r>
              <a:rPr lang="en-US" sz="1700" dirty="0" err="1" smtClean="0">
                <a:solidFill>
                  <a:srgbClr val="0070C0"/>
                </a:solidFill>
                <a:latin typeface="Courier New" pitchFamily="49" charset="0"/>
                <a:cs typeface="Courier New" pitchFamily="49" charset="0"/>
              </a:rPr>
              <a:t>outfmt</a:t>
            </a:r>
            <a:r>
              <a:rPr lang="en-US" sz="1700" dirty="0" smtClean="0">
                <a:solidFill>
                  <a:srgbClr val="0070C0"/>
                </a:solidFill>
                <a:latin typeface="Courier New" pitchFamily="49" charset="0"/>
                <a:cs typeface="Courier New" pitchFamily="49" charset="0"/>
              </a:rPr>
              <a:t> 5 -</a:t>
            </a:r>
            <a:r>
              <a:rPr lang="en-US" sz="1700" dirty="0" err="1" smtClean="0">
                <a:solidFill>
                  <a:srgbClr val="0070C0"/>
                </a:solidFill>
                <a:latin typeface="Courier New" pitchFamily="49" charset="0"/>
                <a:cs typeface="Courier New" pitchFamily="49" charset="0"/>
              </a:rPr>
              <a:t>num_threads</a:t>
            </a:r>
            <a:r>
              <a:rPr lang="en-US" sz="1700" dirty="0" smtClean="0">
                <a:solidFill>
                  <a:srgbClr val="0070C0"/>
                </a:solidFill>
                <a:latin typeface="Courier New" pitchFamily="49" charset="0"/>
                <a:cs typeface="Courier New" pitchFamily="49" charset="0"/>
              </a:rPr>
              <a:t>	8</a:t>
            </a:r>
          </a:p>
          <a:p>
            <a:pPr>
              <a:buFont typeface="Wingdings" pitchFamily="2" charset="2"/>
              <a:buChar char="Ø"/>
            </a:pPr>
            <a:endParaRPr lang="en-US" sz="1700" dirty="0" smtClean="0">
              <a:solidFill>
                <a:srgbClr val="0070C0"/>
              </a:solidFill>
              <a:latin typeface="Courier New" pitchFamily="49" charset="0"/>
              <a:cs typeface="Courier New" pitchFamily="49" charset="0"/>
            </a:endParaRPr>
          </a:p>
          <a:p>
            <a:pPr>
              <a:buNone/>
            </a:pPr>
            <a:r>
              <a:rPr lang="en-US" sz="1700" dirty="0" smtClean="0">
                <a:solidFill>
                  <a:srgbClr val="FF0000"/>
                </a:solidFill>
                <a:latin typeface="Courier New" pitchFamily="49" charset="0"/>
                <a:cs typeface="Courier New" pitchFamily="49" charset="0"/>
              </a:rPr>
              <a:t>Which on took longer (time)</a:t>
            </a:r>
            <a:endParaRPr lang="en-US" sz="1700" dirty="0" smtClean="0">
              <a:solidFill>
                <a:srgbClr val="0070C0"/>
              </a:solidFill>
              <a:latin typeface="Courier New" pitchFamily="49" charset="0"/>
              <a:cs typeface="Courier New" pitchFamily="49" charset="0"/>
            </a:endParaRPr>
          </a:p>
          <a:p>
            <a:pPr>
              <a:buNone/>
            </a:pPr>
            <a:r>
              <a:rPr lang="en-US" sz="1700" dirty="0" smtClean="0">
                <a:solidFill>
                  <a:srgbClr val="0070C0"/>
                </a:solidFill>
                <a:latin typeface="Courier New" pitchFamily="49" charset="0"/>
                <a:cs typeface="Courier New" pitchFamily="49" charset="0"/>
              </a:rPr>
              <a:t>Test different values of </a:t>
            </a:r>
            <a:r>
              <a:rPr lang="en-US" sz="1700" dirty="0" err="1" smtClean="0">
                <a:solidFill>
                  <a:srgbClr val="0070C0"/>
                </a:solidFill>
                <a:latin typeface="Courier New" pitchFamily="49" charset="0"/>
                <a:cs typeface="Courier New" pitchFamily="49" charset="0"/>
              </a:rPr>
              <a:t>outfmt</a:t>
            </a:r>
            <a:r>
              <a:rPr lang="en-US" sz="1700" dirty="0" smtClean="0">
                <a:solidFill>
                  <a:srgbClr val="0070C0"/>
                </a:solidFill>
                <a:latin typeface="Courier New" pitchFamily="49" charset="0"/>
                <a:cs typeface="Courier New" pitchFamily="49" charset="0"/>
              </a:rPr>
              <a:t> 0-10 (look at the tabular output)</a:t>
            </a:r>
          </a:p>
          <a:p>
            <a:pPr>
              <a:buNone/>
            </a:pPr>
            <a:r>
              <a:rPr lang="en-US" sz="1700" dirty="0" smtClean="0">
                <a:solidFill>
                  <a:srgbClr val="0070C0"/>
                </a:solidFill>
                <a:latin typeface="Courier New" pitchFamily="49" charset="0"/>
                <a:cs typeface="Courier New" pitchFamily="49" charset="0"/>
              </a:rPr>
              <a:t>Pick one gene from </a:t>
            </a:r>
            <a:r>
              <a:rPr lang="en-US" sz="1700" dirty="0" smtClean="0">
                <a:solidFill>
                  <a:srgbClr val="FF0000"/>
                </a:solidFill>
                <a:latin typeface="Courier New" pitchFamily="49" charset="0"/>
                <a:cs typeface="Courier New" pitchFamily="49" charset="0"/>
              </a:rPr>
              <a:t>NC_009997.ffn and use the following</a:t>
            </a:r>
            <a:endParaRPr lang="en-US" sz="1700" dirty="0" smtClean="0">
              <a:solidFill>
                <a:srgbClr val="0070C0"/>
              </a:solidFill>
              <a:latin typeface="Courier New" pitchFamily="49" charset="0"/>
              <a:cs typeface="Courier New" pitchFamily="49" charset="0"/>
            </a:endParaRPr>
          </a:p>
          <a:p>
            <a:pPr>
              <a:buNone/>
            </a:pPr>
            <a:r>
              <a:rPr lang="en-US" sz="1700" dirty="0" smtClean="0">
                <a:solidFill>
                  <a:srgbClr val="FF0000"/>
                </a:solidFill>
                <a:latin typeface="Courier New" pitchFamily="49" charset="0"/>
                <a:cs typeface="Courier New" pitchFamily="49" charset="0"/>
              </a:rPr>
              <a:t>**</a:t>
            </a:r>
            <a:r>
              <a:rPr lang="en-US" sz="1700" dirty="0" smtClean="0">
                <a:solidFill>
                  <a:srgbClr val="0070C0"/>
                </a:solidFill>
                <a:latin typeface="Courier New" pitchFamily="49" charset="0"/>
                <a:cs typeface="Courier New" pitchFamily="49" charset="0"/>
              </a:rPr>
              <a:t> -remote –db BLAST database name (e.g., nr )</a:t>
            </a:r>
          </a:p>
          <a:p>
            <a:pPr>
              <a:buNone/>
            </a:pPr>
            <a:endParaRPr lang="en-US" sz="2000" dirty="0" smtClean="0">
              <a:solidFill>
                <a:srgbClr val="0070C0"/>
              </a:solidFill>
              <a:latin typeface="Courier New" pitchFamily="49" charset="0"/>
              <a:cs typeface="Courier New" pitchFamily="49" charset="0"/>
            </a:endParaRPr>
          </a:p>
          <a:p>
            <a:pPr>
              <a:buNone/>
            </a:pPr>
            <a:endParaRPr lang="en-US" sz="2000" dirty="0" smtClean="0">
              <a:solidFill>
                <a:srgbClr val="0070C0"/>
              </a:solidFill>
              <a:latin typeface="Courier New" pitchFamily="49" charset="0"/>
              <a:cs typeface="Courier New" pitchFamily="49" charset="0"/>
            </a:endParaRPr>
          </a:p>
        </p:txBody>
      </p:sp>
      <p:sp>
        <p:nvSpPr>
          <p:cNvPr id="4" name="3 CuadroTexto"/>
          <p:cNvSpPr txBox="1"/>
          <p:nvPr/>
        </p:nvSpPr>
        <p:spPr>
          <a:xfrm>
            <a:off x="609600" y="1219200"/>
            <a:ext cx="2665110" cy="369332"/>
          </a:xfrm>
          <a:prstGeom prst="rect">
            <a:avLst/>
          </a:prstGeom>
          <a:noFill/>
        </p:spPr>
        <p:txBody>
          <a:bodyPr wrap="square" rtlCol="0">
            <a:spAutoFit/>
          </a:bodyPr>
          <a:lstStyle/>
          <a:p>
            <a:r>
              <a:rPr lang="en-US" dirty="0" smtClean="0">
                <a:solidFill>
                  <a:srgbClr val="FF0000"/>
                </a:solidFill>
                <a:latin typeface="Times New Roman" pitchFamily="18" charset="0"/>
                <a:cs typeface="Times New Roman" pitchFamily="18" charset="0"/>
              </a:rPr>
              <a:t>ALL</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latin typeface="Times New Roman" pitchFamily="18" charset="0"/>
                <a:cs typeface="Times New Roman" pitchFamily="18" charset="0"/>
              </a:rPr>
              <a:t>Output format</a:t>
            </a:r>
            <a:endParaRPr lang="en-US" dirty="0">
              <a:latin typeface="Times New Roman" pitchFamily="18" charset="0"/>
              <a:cs typeface="Times New Roman" pitchFamily="18" charset="0"/>
            </a:endParaRPr>
          </a:p>
        </p:txBody>
      </p:sp>
      <p:sp>
        <p:nvSpPr>
          <p:cNvPr id="3" name="2 Marcador de contenido"/>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alignment view options: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0 = </a:t>
            </a:r>
            <a:r>
              <a:rPr lang="en-US" dirty="0" err="1" smtClean="0">
                <a:latin typeface="Times New Roman" pitchFamily="18" charset="0"/>
                <a:cs typeface="Times New Roman" pitchFamily="18" charset="0"/>
              </a:rPr>
              <a:t>pairwise</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 = query-anchored showing identities,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 query-anchored no identities,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 flat query-anchored, show identities,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4 = flat query-anchored, no identities,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5 = XML Blast output,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6 = tabular,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7 = tabular with comment lines,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8 = Text ASN.1,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9 = Binary ASN.1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10 = Comma-separated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11 = BLAST archive format (ASN.1)</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Tabular output</a:t>
            </a:r>
            <a:endParaRPr lang="en-US" dirty="0"/>
          </a:p>
        </p:txBody>
      </p:sp>
      <p:pic>
        <p:nvPicPr>
          <p:cNvPr id="102402" name="Picture 2"/>
          <p:cNvPicPr>
            <a:picLocks noChangeAspect="1" noChangeArrowheads="1"/>
          </p:cNvPicPr>
          <p:nvPr/>
        </p:nvPicPr>
        <p:blipFill>
          <a:blip r:embed="rId2" cstate="print"/>
          <a:srcRect/>
          <a:stretch>
            <a:fillRect/>
          </a:stretch>
        </p:blipFill>
        <p:spPr bwMode="auto">
          <a:xfrm>
            <a:off x="1905000" y="1600200"/>
            <a:ext cx="5029200" cy="364054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descr="http://biopython.org/DIST/docs/tutorial/images/BlastRecord.png"/>
          <p:cNvPicPr>
            <a:picLocks noChangeAspect="1" noChangeArrowheads="1"/>
          </p:cNvPicPr>
          <p:nvPr/>
        </p:nvPicPr>
        <p:blipFill>
          <a:blip r:embed="rId2" cstate="print"/>
          <a:srcRect/>
          <a:stretch>
            <a:fillRect/>
          </a:stretch>
        </p:blipFill>
        <p:spPr bwMode="auto">
          <a:xfrm>
            <a:off x="304800" y="457200"/>
            <a:ext cx="4818983" cy="6048375"/>
          </a:xfrm>
          <a:prstGeom prst="rect">
            <a:avLst/>
          </a:prstGeom>
          <a:noFill/>
        </p:spPr>
      </p:pic>
      <p:pic>
        <p:nvPicPr>
          <p:cNvPr id="91138" name="Picture 2"/>
          <p:cNvPicPr>
            <a:picLocks noChangeAspect="1" noChangeArrowheads="1"/>
          </p:cNvPicPr>
          <p:nvPr/>
        </p:nvPicPr>
        <p:blipFill>
          <a:blip r:embed="rId3" cstate="print"/>
          <a:srcRect/>
          <a:stretch>
            <a:fillRect/>
          </a:stretch>
        </p:blipFill>
        <p:spPr bwMode="auto">
          <a:xfrm>
            <a:off x="5410200" y="381000"/>
            <a:ext cx="3733800" cy="1326251"/>
          </a:xfrm>
          <a:prstGeom prst="rect">
            <a:avLst/>
          </a:prstGeom>
          <a:noFill/>
          <a:ln w="9525">
            <a:noFill/>
            <a:miter lim="800000"/>
            <a:headEnd/>
            <a:tailEnd/>
          </a:ln>
        </p:spPr>
      </p:pic>
      <p:sp>
        <p:nvSpPr>
          <p:cNvPr id="7" name="6 CuadroTexto"/>
          <p:cNvSpPr txBox="1"/>
          <p:nvPr/>
        </p:nvSpPr>
        <p:spPr>
          <a:xfrm flipH="1">
            <a:off x="5608318" y="3581400"/>
            <a:ext cx="3002281" cy="2246769"/>
          </a:xfrm>
          <a:prstGeom prst="rect">
            <a:avLst/>
          </a:prstGeom>
          <a:noFill/>
        </p:spPr>
        <p:txBody>
          <a:bodyPr wrap="square" rtlCol="0">
            <a:spAutoFit/>
          </a:bodyPr>
          <a:lstStyle/>
          <a:p>
            <a:r>
              <a:rPr lang="en-US" sz="2800" b="1" dirty="0" err="1" smtClean="0"/>
              <a:t>Biopython</a:t>
            </a:r>
            <a:r>
              <a:rPr lang="en-US" sz="2800" b="1" dirty="0" smtClean="0"/>
              <a:t> parse function</a:t>
            </a:r>
          </a:p>
          <a:p>
            <a:endParaRPr lang="en-US" sz="2800" dirty="0" smtClean="0"/>
          </a:p>
          <a:p>
            <a:r>
              <a:rPr lang="en-US" sz="2800" dirty="0" smtClean="0"/>
              <a:t>Format 5 (XLM) to get all information </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Global </a:t>
            </a:r>
            <a:r>
              <a:rPr lang="en-US" dirty="0" err="1" smtClean="0"/>
              <a:t>vs</a:t>
            </a:r>
            <a:r>
              <a:rPr lang="en-US" dirty="0" smtClean="0"/>
              <a:t> Local Alignments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685800" y="1905000"/>
            <a:ext cx="7517598"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66800" y="685800"/>
            <a:ext cx="7772400" cy="6019800"/>
          </a:xfrm>
        </p:spPr>
        <p:txBody>
          <a:bodyPr>
            <a:noAutofit/>
          </a:bodyPr>
          <a:lstStyle/>
          <a:p>
            <a:pPr marL="457200" indent="-457200" algn="l"/>
            <a:r>
              <a:rPr lang="en-US" sz="2000" b="1" dirty="0" smtClean="0">
                <a:latin typeface="Times New Roman" pitchFamily="18" charset="0"/>
                <a:cs typeface="Times New Roman" pitchFamily="18" charset="0"/>
              </a:rPr>
              <a:t>	Gene and protein annotation</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Comparative functional  genomics/metagenomics</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Taxonomic assignment/ abundance</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Genome </a:t>
            </a:r>
            <a:r>
              <a:rPr lang="en-US" sz="2000" b="1" dirty="0" err="1" smtClean="0">
                <a:latin typeface="Times New Roman" pitchFamily="18" charset="0"/>
                <a:cs typeface="Times New Roman" pitchFamily="18" charset="0"/>
              </a:rPr>
              <a:t>Syntheny</a:t>
            </a:r>
            <a:r>
              <a:rPr lang="en-US" sz="2000" b="1" dirty="0" smtClean="0">
                <a:latin typeface="Times New Roman" pitchFamily="18" charset="0"/>
                <a:cs typeface="Times New Roman" pitchFamily="18" charset="0"/>
              </a:rPr>
              <a:t>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Expression profiles in </a:t>
            </a:r>
            <a:r>
              <a:rPr lang="en-US" sz="2000" b="1" dirty="0" err="1" smtClean="0">
                <a:latin typeface="Times New Roman" pitchFamily="18" charset="0"/>
                <a:cs typeface="Times New Roman" pitchFamily="18" charset="0"/>
              </a:rPr>
              <a:t>transcriptome</a:t>
            </a:r>
            <a:r>
              <a:rPr lang="en-US" sz="2000" b="1" dirty="0" smtClean="0">
                <a:latin typeface="Times New Roman" pitchFamily="18" charset="0"/>
                <a:cs typeface="Times New Roman" pitchFamily="18" charset="0"/>
              </a:rPr>
              <a:t> analysis</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SNPs identification</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Primer specificity</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HGT detection</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Merge pair end reads/</a:t>
            </a:r>
            <a:r>
              <a:rPr lang="en-US" sz="2000" b="1" dirty="0" err="1" smtClean="0">
                <a:latin typeface="Times New Roman" pitchFamily="18" charset="0"/>
                <a:cs typeface="Times New Roman" pitchFamily="18" charset="0"/>
              </a:rPr>
              <a:t>scafolding</a:t>
            </a:r>
            <a:endParaRPr lang="en-US" sz="2800" b="1" dirty="0">
              <a:latin typeface="Times New Roman" pitchFamily="18" charset="0"/>
              <a:cs typeface="Times New Roman" pitchFamily="18" charset="0"/>
            </a:endParaRPr>
          </a:p>
        </p:txBody>
      </p:sp>
      <p:sp>
        <p:nvSpPr>
          <p:cNvPr id="3" name="2 CuadroTexto"/>
          <p:cNvSpPr txBox="1"/>
          <p:nvPr/>
        </p:nvSpPr>
        <p:spPr>
          <a:xfrm>
            <a:off x="0" y="0"/>
            <a:ext cx="1752788" cy="830997"/>
          </a:xfrm>
          <a:prstGeom prst="rect">
            <a:avLst/>
          </a:prstGeom>
          <a:noFill/>
        </p:spPr>
        <p:txBody>
          <a:bodyPr wrap="none" rtlCol="0">
            <a:spAutoFit/>
          </a:bodyPr>
          <a:lstStyle/>
          <a:p>
            <a:r>
              <a:rPr lang="en-US" sz="4800" b="1" dirty="0" smtClean="0">
                <a:solidFill>
                  <a:srgbClr val="FF0000"/>
                </a:solidFill>
              </a:rPr>
              <a:t>BLAST</a:t>
            </a:r>
            <a:endParaRPr lang="en-US" sz="4800"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Orthologous</a:t>
            </a:r>
            <a:r>
              <a:rPr lang="en-US" dirty="0" smtClean="0"/>
              <a:t> finding</a:t>
            </a:r>
            <a:endParaRPr lang="en-US" dirty="0"/>
          </a:p>
        </p:txBody>
      </p:sp>
      <p:pic>
        <p:nvPicPr>
          <p:cNvPr id="103426" name="Picture 2" descr="OrthoMCL graph construction between two species, including the establishment of co-ortholog relationships.Solid lines connecting A1 and B1 represent putative ortholog relationships identified by the ‘reciprocal best hit’ (RBH) rule. Dotted lines (e.g. those connecting A1 with A2 and A3, or B1 with B2) represent putative in-paralog relationships within each species, identified using the ‘reciprocal better hit’ rule. Putative co-ortholog relationships, indicated by dashed gray lines, connect in-paralogs across species boundaries (e.g. A3 and B2)."/>
          <p:cNvPicPr>
            <a:picLocks noChangeAspect="1" noChangeArrowheads="1"/>
          </p:cNvPicPr>
          <p:nvPr/>
        </p:nvPicPr>
        <p:blipFill>
          <a:blip r:embed="rId2" cstate="print"/>
          <a:srcRect/>
          <a:stretch>
            <a:fillRect/>
          </a:stretch>
        </p:blipFill>
        <p:spPr bwMode="auto">
          <a:xfrm>
            <a:off x="609600" y="1828800"/>
            <a:ext cx="7859147" cy="3657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29" name="Picture 1"/>
          <p:cNvPicPr>
            <a:picLocks noChangeAspect="1" noChangeArrowheads="1"/>
          </p:cNvPicPr>
          <p:nvPr/>
        </p:nvPicPr>
        <p:blipFill>
          <a:blip r:embed="rId2" cstate="print"/>
          <a:srcRect/>
          <a:stretch>
            <a:fillRect/>
          </a:stretch>
        </p:blipFill>
        <p:spPr bwMode="auto">
          <a:xfrm>
            <a:off x="990600" y="762000"/>
            <a:ext cx="7010400" cy="5193450"/>
          </a:xfrm>
          <a:prstGeom prst="rect">
            <a:avLst/>
          </a:prstGeom>
          <a:noFill/>
          <a:ln w="9525">
            <a:noFill/>
            <a:miter lim="800000"/>
            <a:headEnd/>
            <a:tailEnd/>
          </a:ln>
        </p:spPr>
      </p:pic>
      <p:sp>
        <p:nvSpPr>
          <p:cNvPr id="5" name="4 CuadroTexto"/>
          <p:cNvSpPr txBox="1"/>
          <p:nvPr/>
        </p:nvSpPr>
        <p:spPr>
          <a:xfrm rot="16200000">
            <a:off x="-685604" y="2930352"/>
            <a:ext cx="1955985" cy="584775"/>
          </a:xfrm>
          <a:prstGeom prst="rect">
            <a:avLst/>
          </a:prstGeom>
          <a:noFill/>
        </p:spPr>
        <p:txBody>
          <a:bodyPr wrap="none" rtlCol="0">
            <a:spAutoFit/>
          </a:bodyPr>
          <a:lstStyle/>
          <a:p>
            <a:r>
              <a:rPr lang="en-US" sz="3200" b="1" dirty="0" smtClean="0"/>
              <a:t>Genomics </a:t>
            </a:r>
            <a:endParaRPr lang="en-US" sz="3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2" cstate="print"/>
          <a:srcRect/>
          <a:stretch>
            <a:fillRect/>
          </a:stretch>
        </p:blipFill>
        <p:spPr bwMode="auto">
          <a:xfrm>
            <a:off x="0" y="609600"/>
            <a:ext cx="8827062" cy="5867400"/>
          </a:xfrm>
          <a:prstGeom prst="rect">
            <a:avLst/>
          </a:prstGeom>
          <a:noFill/>
          <a:ln w="9525">
            <a:noFill/>
            <a:miter lim="800000"/>
            <a:headEnd/>
            <a:tailEnd/>
          </a:ln>
        </p:spPr>
      </p:pic>
      <p:sp>
        <p:nvSpPr>
          <p:cNvPr id="5" name="4 CuadroTexto"/>
          <p:cNvSpPr txBox="1"/>
          <p:nvPr/>
        </p:nvSpPr>
        <p:spPr>
          <a:xfrm rot="16200000">
            <a:off x="-685604" y="2930352"/>
            <a:ext cx="1955985" cy="584775"/>
          </a:xfrm>
          <a:prstGeom prst="rect">
            <a:avLst/>
          </a:prstGeom>
          <a:noFill/>
        </p:spPr>
        <p:txBody>
          <a:bodyPr wrap="none" rtlCol="0">
            <a:spAutoFit/>
          </a:bodyPr>
          <a:lstStyle/>
          <a:p>
            <a:r>
              <a:rPr lang="en-US" sz="3200" b="1" dirty="0" smtClean="0"/>
              <a:t>Genomics </a:t>
            </a:r>
            <a:endParaRPr lang="en-US" sz="3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cstate="print"/>
          <a:srcRect/>
          <a:stretch>
            <a:fillRect/>
          </a:stretch>
        </p:blipFill>
        <p:spPr bwMode="auto">
          <a:xfrm>
            <a:off x="762000" y="914400"/>
            <a:ext cx="7963909" cy="4800600"/>
          </a:xfrm>
          <a:prstGeom prst="rect">
            <a:avLst/>
          </a:prstGeom>
          <a:noFill/>
          <a:ln w="9525">
            <a:noFill/>
            <a:miter lim="800000"/>
            <a:headEnd/>
            <a:tailEnd/>
          </a:ln>
        </p:spPr>
      </p:pic>
      <p:sp>
        <p:nvSpPr>
          <p:cNvPr id="5" name="4 CuadroTexto"/>
          <p:cNvSpPr txBox="1"/>
          <p:nvPr/>
        </p:nvSpPr>
        <p:spPr>
          <a:xfrm rot="16200000">
            <a:off x="-685604" y="2930352"/>
            <a:ext cx="1955985" cy="584775"/>
          </a:xfrm>
          <a:prstGeom prst="rect">
            <a:avLst/>
          </a:prstGeom>
          <a:noFill/>
        </p:spPr>
        <p:txBody>
          <a:bodyPr wrap="none" rtlCol="0">
            <a:spAutoFit/>
          </a:bodyPr>
          <a:lstStyle/>
          <a:p>
            <a:r>
              <a:rPr lang="en-US" sz="3200" b="1" dirty="0" smtClean="0"/>
              <a:t>Genomics </a:t>
            </a:r>
            <a:endParaRPr lang="en-US" sz="3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rot="16200000">
            <a:off x="-685604" y="2930352"/>
            <a:ext cx="1955985" cy="584775"/>
          </a:xfrm>
          <a:prstGeom prst="rect">
            <a:avLst/>
          </a:prstGeom>
          <a:noFill/>
        </p:spPr>
        <p:txBody>
          <a:bodyPr wrap="none" rtlCol="0">
            <a:spAutoFit/>
          </a:bodyPr>
          <a:lstStyle/>
          <a:p>
            <a:r>
              <a:rPr lang="en-US" sz="3200" b="1" dirty="0" smtClean="0"/>
              <a:t>Genomics </a:t>
            </a:r>
            <a:endParaRPr lang="en-US" sz="3200" b="1" dirty="0"/>
          </a:p>
        </p:txBody>
      </p:sp>
      <p:pic>
        <p:nvPicPr>
          <p:cNvPr id="90114" name="Picture 2"/>
          <p:cNvPicPr>
            <a:picLocks noChangeAspect="1" noChangeArrowheads="1"/>
          </p:cNvPicPr>
          <p:nvPr/>
        </p:nvPicPr>
        <p:blipFill>
          <a:blip r:embed="rId2" cstate="print"/>
          <a:srcRect/>
          <a:stretch>
            <a:fillRect/>
          </a:stretch>
        </p:blipFill>
        <p:spPr bwMode="auto">
          <a:xfrm>
            <a:off x="838200" y="1524000"/>
            <a:ext cx="7467600" cy="5000625"/>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b="92063"/>
          <a:stretch>
            <a:fillRect/>
          </a:stretch>
        </p:blipFill>
        <p:spPr bwMode="auto">
          <a:xfrm>
            <a:off x="762000" y="914400"/>
            <a:ext cx="7963909" cy="381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http://onlinelibrary.wiley.com/store/10.1111/j.1462-2920.2011.02668.x/asset/image_n/EMI_2668_f1.gif?v=1&amp;t=hupp9hur&amp;s=96ddc812f389390d86e3525e1ff9f49a76bba024"/>
          <p:cNvPicPr>
            <a:picLocks noChangeAspect="1" noChangeArrowheads="1"/>
          </p:cNvPicPr>
          <p:nvPr/>
        </p:nvPicPr>
        <p:blipFill>
          <a:blip r:embed="rId2" cstate="print"/>
          <a:srcRect r="49099"/>
          <a:stretch>
            <a:fillRect/>
          </a:stretch>
        </p:blipFill>
        <p:spPr bwMode="auto">
          <a:xfrm>
            <a:off x="5486401" y="1066800"/>
            <a:ext cx="3581400" cy="5791200"/>
          </a:xfrm>
          <a:prstGeom prst="rect">
            <a:avLst/>
          </a:prstGeom>
          <a:noFill/>
        </p:spPr>
      </p:pic>
      <p:sp>
        <p:nvSpPr>
          <p:cNvPr id="5" name="4 CuadroTexto"/>
          <p:cNvSpPr txBox="1"/>
          <p:nvPr/>
        </p:nvSpPr>
        <p:spPr>
          <a:xfrm rot="16200000">
            <a:off x="-949151" y="2930352"/>
            <a:ext cx="2787879" cy="584775"/>
          </a:xfrm>
          <a:prstGeom prst="rect">
            <a:avLst/>
          </a:prstGeom>
          <a:noFill/>
        </p:spPr>
        <p:txBody>
          <a:bodyPr wrap="none" rtlCol="0">
            <a:spAutoFit/>
          </a:bodyPr>
          <a:lstStyle/>
          <a:p>
            <a:r>
              <a:rPr lang="en-US" sz="3200" b="1" dirty="0" smtClean="0"/>
              <a:t>Metagenomics </a:t>
            </a:r>
            <a:endParaRPr lang="en-US" sz="3200" b="1" dirty="0"/>
          </a:p>
        </p:txBody>
      </p:sp>
      <p:pic>
        <p:nvPicPr>
          <p:cNvPr id="6" name="Picture 2"/>
          <p:cNvPicPr>
            <a:picLocks noChangeAspect="1" noChangeArrowheads="1"/>
          </p:cNvPicPr>
          <p:nvPr/>
        </p:nvPicPr>
        <p:blipFill>
          <a:blip r:embed="rId3" cstate="print"/>
          <a:srcRect l="25183" t="14583" r="26794" b="6250"/>
          <a:stretch>
            <a:fillRect/>
          </a:stretch>
        </p:blipFill>
        <p:spPr bwMode="auto">
          <a:xfrm>
            <a:off x="685801" y="1524000"/>
            <a:ext cx="4648200" cy="4308088"/>
          </a:xfrm>
          <a:prstGeom prst="rect">
            <a:avLst/>
          </a:prstGeom>
          <a:noFill/>
          <a:ln w="9525">
            <a:noFill/>
            <a:miter lim="800000"/>
            <a:headEnd/>
            <a:tailEnd/>
          </a:ln>
        </p:spPr>
      </p:pic>
      <p:sp>
        <p:nvSpPr>
          <p:cNvPr id="7" name="6 CuadroTexto"/>
          <p:cNvSpPr txBox="1"/>
          <p:nvPr/>
        </p:nvSpPr>
        <p:spPr>
          <a:xfrm>
            <a:off x="1752600" y="533400"/>
            <a:ext cx="5708422"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Fresh water microbial communities </a:t>
            </a:r>
            <a:endParaRPr lang="en-US" sz="2800" b="1"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Extra slides</a:t>
            </a:r>
            <a:endParaRPr lang="en-US" dirty="0"/>
          </a:p>
        </p:txBody>
      </p:sp>
      <p:sp>
        <p:nvSpPr>
          <p:cNvPr id="3" name="2 Marcador de contenido"/>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lstStyle/>
          <a:p>
            <a:r>
              <a:rPr lang="en-US" dirty="0" smtClean="0"/>
              <a:t>BLAST command line</a:t>
            </a:r>
            <a:endParaRPr lang="en-US" dirty="0"/>
          </a:p>
        </p:txBody>
      </p:sp>
      <p:pic>
        <p:nvPicPr>
          <p:cNvPr id="5" name="Picture 3"/>
          <p:cNvPicPr>
            <a:picLocks noChangeAspect="1" noChangeArrowheads="1"/>
          </p:cNvPicPr>
          <p:nvPr/>
        </p:nvPicPr>
        <p:blipFill>
          <a:blip r:embed="rId2" cstate="print"/>
          <a:srcRect/>
          <a:stretch>
            <a:fillRect/>
          </a:stretch>
        </p:blipFill>
        <p:spPr bwMode="auto">
          <a:xfrm>
            <a:off x="762000" y="1142999"/>
            <a:ext cx="7086600" cy="5384954"/>
          </a:xfrm>
          <a:prstGeom prst="rect">
            <a:avLst/>
          </a:prstGeom>
          <a:noFill/>
          <a:ln w="9525">
            <a:noFill/>
            <a:miter lim="800000"/>
            <a:headEnd/>
            <a:tailEnd/>
          </a:ln>
        </p:spPr>
      </p:pic>
      <p:pic>
        <p:nvPicPr>
          <p:cNvPr id="30722" name="Picture 2"/>
          <p:cNvPicPr>
            <a:picLocks noChangeAspect="1" noChangeArrowheads="1"/>
          </p:cNvPicPr>
          <p:nvPr/>
        </p:nvPicPr>
        <p:blipFill>
          <a:blip r:embed="rId3" cstate="print"/>
          <a:srcRect/>
          <a:stretch>
            <a:fillRect/>
          </a:stretch>
        </p:blipFill>
        <p:spPr bwMode="auto">
          <a:xfrm>
            <a:off x="1371600" y="6515100"/>
            <a:ext cx="5753100" cy="34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Blast protein search</a:t>
            </a:r>
            <a:endParaRPr lang="en-US" dirty="0"/>
          </a:p>
        </p:txBody>
      </p:sp>
      <p:pic>
        <p:nvPicPr>
          <p:cNvPr id="43010" name="Picture 2"/>
          <p:cNvPicPr>
            <a:picLocks noChangeAspect="1" noChangeArrowheads="1"/>
          </p:cNvPicPr>
          <p:nvPr/>
        </p:nvPicPr>
        <p:blipFill>
          <a:blip r:embed="rId2" cstate="print"/>
          <a:srcRect/>
          <a:stretch>
            <a:fillRect/>
          </a:stretch>
        </p:blipFill>
        <p:spPr bwMode="auto">
          <a:xfrm>
            <a:off x="1447800" y="1600200"/>
            <a:ext cx="5943600" cy="441703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4191000" cy="1143000"/>
          </a:xfrm>
        </p:spPr>
        <p:txBody>
          <a:bodyPr/>
          <a:lstStyle/>
          <a:p>
            <a:r>
              <a:rPr lang="en-US" dirty="0" smtClean="0"/>
              <a:t>Global </a:t>
            </a:r>
            <a:endParaRPr lang="en-US" dirty="0"/>
          </a:p>
        </p:txBody>
      </p:sp>
      <p:sp>
        <p:nvSpPr>
          <p:cNvPr id="3" name="2 Marcador de contenido"/>
          <p:cNvSpPr>
            <a:spLocks noGrp="1"/>
          </p:cNvSpPr>
          <p:nvPr>
            <p:ph idx="1"/>
          </p:nvPr>
        </p:nvSpPr>
        <p:spPr>
          <a:xfrm>
            <a:off x="457200" y="1600200"/>
            <a:ext cx="4038600" cy="4525963"/>
          </a:xfrm>
        </p:spPr>
        <p:txBody>
          <a:bodyPr>
            <a:normAutofit fontScale="92500" lnSpcReduction="10000"/>
          </a:bodyPr>
          <a:lstStyle/>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global approach is useful when you are comparing a small group of sequences, but becomes become computationally expensive as the number of sequence in the comparison increases. </a:t>
            </a:r>
            <a:endParaRPr lang="en-US" dirty="0" smtClean="0">
              <a:latin typeface="Times New Roman" pitchFamily="18" charset="0"/>
              <a:cs typeface="Times New Roman" pitchFamily="18" charset="0"/>
            </a:endParaRPr>
          </a:p>
          <a:p>
            <a:endParaRPr lang="en-US" dirty="0"/>
          </a:p>
        </p:txBody>
      </p:sp>
      <p:sp>
        <p:nvSpPr>
          <p:cNvPr id="4" name="3 Rectángulo"/>
          <p:cNvSpPr/>
          <p:nvPr/>
        </p:nvSpPr>
        <p:spPr>
          <a:xfrm>
            <a:off x="4572000" y="2057400"/>
            <a:ext cx="4572000" cy="646331"/>
          </a:xfrm>
          <a:prstGeom prst="rect">
            <a:avLst/>
          </a:prstGeom>
        </p:spPr>
        <p:txBody>
          <a:bodyPr>
            <a:spAutoFit/>
          </a:bodyPr>
          <a:lstStyle/>
          <a:p>
            <a:endParaRPr lang="en-US" dirty="0"/>
          </a:p>
          <a:p>
            <a:r>
              <a:rPr lang="en-US" dirty="0"/>
              <a:t> </a:t>
            </a:r>
          </a:p>
        </p:txBody>
      </p:sp>
      <p:sp>
        <p:nvSpPr>
          <p:cNvPr id="5" name="2 Marcador de contenido"/>
          <p:cNvSpPr txBox="1">
            <a:spLocks/>
          </p:cNvSpPr>
          <p:nvPr/>
        </p:nvSpPr>
        <p:spPr>
          <a:xfrm>
            <a:off x="4648200" y="1600200"/>
            <a:ext cx="4114800" cy="4525963"/>
          </a:xfrm>
          <a:prstGeom prst="rect">
            <a:avLst/>
          </a:prstGeom>
        </p:spPr>
        <p:txBody>
          <a:bodyPr vert="horz" lIns="91440" tIns="45720" rIns="91440" bIns="45720" rtlCol="0">
            <a:normAutofit fontScale="92500" lnSpcReduction="10000"/>
          </a:bodyPr>
          <a:lstStyle/>
          <a:p>
            <a:pPr marL="342900" lvl="0" indent="-342900" algn="just">
              <a:spcBef>
                <a:spcPct val="20000"/>
              </a:spcBef>
              <a:buFont typeface="Arial" pitchFamily="34" charset="0"/>
              <a:buChar char="•"/>
            </a:pPr>
            <a:r>
              <a:rPr lang="en-US" sz="3200" dirty="0" smtClean="0">
                <a:latin typeface="Times New Roman" pitchFamily="18" charset="0"/>
                <a:cs typeface="Times New Roman" pitchFamily="18" charset="0"/>
              </a:rPr>
              <a:t>Local alignments use </a:t>
            </a:r>
            <a:r>
              <a:rPr lang="en-US" sz="3200" b="1" dirty="0" smtClean="0">
                <a:latin typeface="Times New Roman" pitchFamily="18" charset="0"/>
                <a:cs typeface="Times New Roman" pitchFamily="18" charset="0"/>
              </a:rPr>
              <a:t>heuristic programming methods </a:t>
            </a:r>
            <a:r>
              <a:rPr lang="en-US" sz="3200" dirty="0" smtClean="0">
                <a:latin typeface="Times New Roman" pitchFamily="18" charset="0"/>
                <a:cs typeface="Times New Roman" pitchFamily="18" charset="0"/>
              </a:rPr>
              <a:t>that are better suited to successfully searching very large databases, but they do not necessarily give the most optimum solution.</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1 Título"/>
          <p:cNvSpPr txBox="1">
            <a:spLocks/>
          </p:cNvSpPr>
          <p:nvPr/>
        </p:nvSpPr>
        <p:spPr>
          <a:xfrm>
            <a:off x="4800600" y="152400"/>
            <a:ext cx="4191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Local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cstate="print"/>
          <a:srcRect/>
          <a:stretch>
            <a:fillRect/>
          </a:stretch>
        </p:blipFill>
        <p:spPr bwMode="auto">
          <a:xfrm>
            <a:off x="990600" y="1447800"/>
            <a:ext cx="6974797" cy="5106022"/>
          </a:xfrm>
          <a:prstGeom prst="rect">
            <a:avLst/>
          </a:prstGeom>
          <a:noFill/>
          <a:ln w="9525">
            <a:noFill/>
            <a:miter lim="800000"/>
            <a:headEnd/>
            <a:tailEnd/>
          </a:ln>
        </p:spPr>
      </p:pic>
      <p:sp>
        <p:nvSpPr>
          <p:cNvPr id="5" name="1 Título"/>
          <p:cNvSpPr>
            <a:spLocks noGrp="1"/>
          </p:cNvSpPr>
          <p:nvPr>
            <p:ph type="title"/>
          </p:nvPr>
        </p:nvSpPr>
        <p:spPr>
          <a:xfrm>
            <a:off x="457200" y="274638"/>
            <a:ext cx="8229600" cy="1143000"/>
          </a:xfrm>
        </p:spPr>
        <p:txBody>
          <a:bodyPr/>
          <a:lstStyle/>
          <a:p>
            <a:r>
              <a:rPr lang="en-US" dirty="0" smtClean="0"/>
              <a:t>Blast protein search</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Alignment Theory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dynamic programming</a:t>
            </a:r>
            <a:endParaRPr lang="en-US" dirty="0">
              <a:latin typeface="Times New Roman" pitchFamily="18" charset="0"/>
              <a:cs typeface="Times New Roman" pitchFamily="18" charset="0"/>
            </a:endParaRPr>
          </a:p>
        </p:txBody>
      </p:sp>
      <p:sp>
        <p:nvSpPr>
          <p:cNvPr id="3" name="2 Marcador de contenido"/>
          <p:cNvSpPr>
            <a:spLocks noGrp="1"/>
          </p:cNvSpPr>
          <p:nvPr>
            <p:ph idx="1"/>
          </p:nvPr>
        </p:nvSpPr>
        <p:spPr/>
        <p:txBody>
          <a:bodyPr/>
          <a:lstStyle/>
          <a:p>
            <a:r>
              <a:rPr lang="en-US" dirty="0" smtClean="0">
                <a:latin typeface="Times New Roman" pitchFamily="18" charset="0"/>
                <a:cs typeface="Times New Roman" pitchFamily="18" charset="0"/>
              </a:rPr>
              <a:t>Needleman-</a:t>
            </a:r>
            <a:r>
              <a:rPr lang="en-US" dirty="0" err="1" smtClean="0">
                <a:latin typeface="Times New Roman" pitchFamily="18" charset="0"/>
                <a:cs typeface="Times New Roman" pitchFamily="18" charset="0"/>
              </a:rPr>
              <a:t>Wunsch</a:t>
            </a:r>
            <a:r>
              <a:rPr lang="en-US" dirty="0" smtClean="0">
                <a:latin typeface="Times New Roman" pitchFamily="18" charset="0"/>
                <a:cs typeface="Times New Roman" pitchFamily="18" charset="0"/>
              </a:rPr>
              <a:t> (global alignment) </a:t>
            </a:r>
            <a:endParaRPr lang="en-US" dirty="0">
              <a:latin typeface="Times New Roman" pitchFamily="18" charset="0"/>
              <a:cs typeface="Times New Roman" pitchFamily="18" charset="0"/>
            </a:endParaRPr>
          </a:p>
        </p:txBody>
      </p:sp>
      <p:pic>
        <p:nvPicPr>
          <p:cNvPr id="1026" name="Picture 2" descr="A grid diagram shows the alignment matrix used in the Needleman-Wunsch algorithm. The grid is composed of 88 empty boxes: 11 wide and 8 long. The word Coelacanth is written along the top of the grid so that each letter of the word occupies one of the 11 grid columns, beginning with the second column and leaving the first column empty. The word Pelican is written vertically down the left-hand side of the grid so that each letter of the word occupies one of the eight grid rows, beginning with the second row and leaving the first row empty."/>
          <p:cNvPicPr>
            <a:picLocks noChangeAspect="1" noChangeArrowheads="1"/>
          </p:cNvPicPr>
          <p:nvPr/>
        </p:nvPicPr>
        <p:blipFill>
          <a:blip r:embed="rId2" cstate="print"/>
          <a:srcRect/>
          <a:stretch>
            <a:fillRect/>
          </a:stretch>
        </p:blipFill>
        <p:spPr bwMode="auto">
          <a:xfrm>
            <a:off x="771525" y="2867025"/>
            <a:ext cx="3427968" cy="3305175"/>
          </a:xfrm>
          <a:prstGeom prst="rect">
            <a:avLst/>
          </a:prstGeom>
          <a:noFill/>
        </p:spPr>
      </p:pic>
      <p:sp>
        <p:nvSpPr>
          <p:cNvPr id="5" name="4 Rectángulo"/>
          <p:cNvSpPr/>
          <p:nvPr/>
        </p:nvSpPr>
        <p:spPr>
          <a:xfrm>
            <a:off x="304800" y="6248400"/>
            <a:ext cx="8839200" cy="369332"/>
          </a:xfrm>
          <a:prstGeom prst="rect">
            <a:avLst/>
          </a:prstGeom>
        </p:spPr>
        <p:txBody>
          <a:bodyPr wrap="square">
            <a:spAutoFit/>
          </a:bodyPr>
          <a:lstStyle/>
          <a:p>
            <a:r>
              <a:rPr lang="en-US" b="1" dirty="0" smtClean="0"/>
              <a:t> Lobo, I. (2008) Basic Local Alignment Search Tool (BLAST). </a:t>
            </a:r>
            <a:r>
              <a:rPr lang="en-US" b="1" i="1" dirty="0" smtClean="0"/>
              <a:t>Nature Education</a:t>
            </a:r>
            <a:r>
              <a:rPr lang="en-US" b="1" dirty="0" smtClean="0"/>
              <a:t> 1(1):215</a:t>
            </a:r>
            <a:endParaRPr lang="en-US" dirty="0"/>
          </a:p>
        </p:txBody>
      </p:sp>
      <p:pic>
        <p:nvPicPr>
          <p:cNvPr id="1028" name="Picture 4" descr="A grid diagram shows the alignment matrix used in the Needleman-Wunsch algorithm. The grid is composed of 88 boxes: 11 wide and 8 long. The word Coelacanth is written along the top of the grid so that each letter of the word occupies one of the 11 grid columns, beginning with the second column and leaving the first column empty. The word Pelican is written vertically down the left-hand side of the grid so that each letter of the word occupies one of the eight grid rows, beginning with the second row and leaving the first row empty. The top row of the grid is occupied by the following orange numbers, from left to right, corresponding to each letter of Coelacanth: 0, -1, -2, -3, -4, -5, -6, -7, -8, -9, and -10. Each box in the top row except the first box contains a black left-pointing arrow. The left-most column of the grid is occupied by the following orange numbers, from top to bottom, corresponding to each letter of Pelican: 0, -1, -2, -3, -4, -5, -6, -7. Each box in the left column except the top box contains a black upward-pointing arrow."/>
          <p:cNvPicPr>
            <a:picLocks noChangeAspect="1" noChangeArrowheads="1"/>
          </p:cNvPicPr>
          <p:nvPr/>
        </p:nvPicPr>
        <p:blipFill>
          <a:blip r:embed="rId3" cstate="print"/>
          <a:srcRect/>
          <a:stretch>
            <a:fillRect/>
          </a:stretch>
        </p:blipFill>
        <p:spPr bwMode="auto">
          <a:xfrm>
            <a:off x="4810125" y="2867025"/>
            <a:ext cx="3419475" cy="3296986"/>
          </a:xfrm>
          <a:prstGeom prst="rect">
            <a:avLst/>
          </a:prstGeom>
          <a:noFill/>
        </p:spPr>
      </p:pic>
      <p:sp>
        <p:nvSpPr>
          <p:cNvPr id="9" name="8 Rectángulo"/>
          <p:cNvSpPr/>
          <p:nvPr/>
        </p:nvSpPr>
        <p:spPr>
          <a:xfrm>
            <a:off x="2286000" y="2286000"/>
            <a:ext cx="4572000" cy="369332"/>
          </a:xfrm>
          <a:prstGeom prst="rect">
            <a:avLst/>
          </a:prstGeom>
        </p:spPr>
        <p:txBody>
          <a:bodyPr>
            <a:spAutoFit/>
          </a:bodyPr>
          <a:lstStyle/>
          <a:p>
            <a:pPr algn="ctr"/>
            <a:r>
              <a:rPr lang="en-US" dirty="0" smtClean="0">
                <a:latin typeface="Courier New" pitchFamily="49" charset="0"/>
                <a:cs typeface="Courier New" pitchFamily="49" charset="0"/>
              </a:rPr>
              <a:t>COELACANTH VS PELICAN</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4" name="Picture 8" descr="A grid diagram shows the alignment matrix of the words Coelacanth along the top of the grid and Pelican down the left side of the grid. The top row of boxes is filled with orange numbers from 0 to -10. Each box except the first box contains a black left-pointing arrow. The left-most column of boxes is filled with orange numbers from 0 to -7. Each box except the top box contains a black upward-pointing arrow. The remaining boxes in the grid are filled with black numbers between 0 and -10 and contain arrows pointing left, upward, or diagonally up and to the left."/>
          <p:cNvPicPr>
            <a:picLocks noChangeAspect="1" noChangeArrowheads="1"/>
          </p:cNvPicPr>
          <p:nvPr/>
        </p:nvPicPr>
        <p:blipFill>
          <a:blip r:embed="rId2" cstate="print"/>
          <a:srcRect/>
          <a:stretch>
            <a:fillRect/>
          </a:stretch>
        </p:blipFill>
        <p:spPr bwMode="auto">
          <a:xfrm>
            <a:off x="4800600" y="2895600"/>
            <a:ext cx="3387841" cy="3276600"/>
          </a:xfrm>
          <a:prstGeom prst="rect">
            <a:avLst/>
          </a:prstGeom>
          <a:noFill/>
        </p:spPr>
      </p:pic>
      <p:pic>
        <p:nvPicPr>
          <p:cNvPr id="24580" name="Picture 4" descr="A grid diagram shows the alignment matrix of the words Coelacanth along the top of the grid and Pelican down the left side of the grid. The top row of boxes is filled with numbers from 0 to -10. Each box except the first box contains a left-pointing arrow. The box containing a zero has been shaded brown, and the box containing a -1 has been shaded green. The left-most column of boxes is filled with numbers from 0 to -7. Each box except the top box contains an upward-pointing arrow. The box containing a -1 has been shaded dark blue. In addition, the box that is formed from the intersection of C from Coelacanth and P from Pelican contains a -1 and an arrow pointing diagonally upward to the left. This box is shaded blue."/>
          <p:cNvPicPr>
            <a:picLocks noChangeAspect="1" noChangeArrowheads="1"/>
          </p:cNvPicPr>
          <p:nvPr/>
        </p:nvPicPr>
        <p:blipFill>
          <a:blip r:embed="rId3" cstate="print"/>
          <a:srcRect/>
          <a:stretch>
            <a:fillRect/>
          </a:stretch>
        </p:blipFill>
        <p:spPr bwMode="auto">
          <a:xfrm>
            <a:off x="838200" y="2895600"/>
            <a:ext cx="3343275" cy="3233497"/>
          </a:xfrm>
          <a:prstGeom prst="rect">
            <a:avLst/>
          </a:prstGeom>
          <a:noFill/>
        </p:spPr>
      </p:pic>
      <p:sp>
        <p:nvSpPr>
          <p:cNvPr id="2" name="1 Título"/>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Alignment Theory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dynamic programming</a:t>
            </a:r>
            <a:endParaRPr lang="en-US" dirty="0">
              <a:latin typeface="Times New Roman" pitchFamily="18" charset="0"/>
              <a:cs typeface="Times New Roman" pitchFamily="18" charset="0"/>
            </a:endParaRPr>
          </a:p>
        </p:txBody>
      </p:sp>
      <p:sp>
        <p:nvSpPr>
          <p:cNvPr id="3" name="2 Marcador de contenido"/>
          <p:cNvSpPr>
            <a:spLocks noGrp="1"/>
          </p:cNvSpPr>
          <p:nvPr>
            <p:ph idx="1"/>
          </p:nvPr>
        </p:nvSpPr>
        <p:spPr/>
        <p:txBody>
          <a:bodyPr/>
          <a:lstStyle/>
          <a:p>
            <a:r>
              <a:rPr lang="en-US" dirty="0" smtClean="0">
                <a:latin typeface="Times New Roman" pitchFamily="18" charset="0"/>
                <a:cs typeface="Times New Roman" pitchFamily="18" charset="0"/>
              </a:rPr>
              <a:t>Needleman-</a:t>
            </a:r>
            <a:r>
              <a:rPr lang="en-US" dirty="0" err="1" smtClean="0">
                <a:latin typeface="Times New Roman" pitchFamily="18" charset="0"/>
                <a:cs typeface="Times New Roman" pitchFamily="18" charset="0"/>
              </a:rPr>
              <a:t>Wunsch</a:t>
            </a:r>
            <a:r>
              <a:rPr lang="en-US" dirty="0" smtClean="0">
                <a:latin typeface="Times New Roman" pitchFamily="18" charset="0"/>
                <a:cs typeface="Times New Roman" pitchFamily="18" charset="0"/>
              </a:rPr>
              <a:t> (global alignment) </a:t>
            </a:r>
            <a:endParaRPr lang="en-US" dirty="0">
              <a:latin typeface="Times New Roman" pitchFamily="18" charset="0"/>
              <a:cs typeface="Times New Roman" pitchFamily="18" charset="0"/>
            </a:endParaRPr>
          </a:p>
        </p:txBody>
      </p:sp>
      <p:sp>
        <p:nvSpPr>
          <p:cNvPr id="5" name="4 Rectángulo"/>
          <p:cNvSpPr/>
          <p:nvPr/>
        </p:nvSpPr>
        <p:spPr>
          <a:xfrm>
            <a:off x="304800" y="6248400"/>
            <a:ext cx="8839200" cy="369332"/>
          </a:xfrm>
          <a:prstGeom prst="rect">
            <a:avLst/>
          </a:prstGeom>
        </p:spPr>
        <p:txBody>
          <a:bodyPr wrap="square">
            <a:spAutoFit/>
          </a:bodyPr>
          <a:lstStyle/>
          <a:p>
            <a:r>
              <a:rPr lang="en-US" b="1" dirty="0" smtClean="0">
                <a:latin typeface="Times New Roman" pitchFamily="18" charset="0"/>
                <a:cs typeface="Times New Roman" pitchFamily="18" charset="0"/>
              </a:rPr>
              <a:t> Lobo, I. (2008) Basic Local Alignment Search Tool (BLAST). </a:t>
            </a:r>
            <a:r>
              <a:rPr lang="en-US" b="1" i="1" dirty="0" smtClean="0">
                <a:latin typeface="Times New Roman" pitchFamily="18" charset="0"/>
                <a:cs typeface="Times New Roman" pitchFamily="18" charset="0"/>
              </a:rPr>
              <a:t>Nature Education</a:t>
            </a:r>
            <a:r>
              <a:rPr lang="en-US" b="1" dirty="0" smtClean="0">
                <a:latin typeface="Times New Roman" pitchFamily="18" charset="0"/>
                <a:cs typeface="Times New Roman" pitchFamily="18" charset="0"/>
              </a:rPr>
              <a:t> 1(1):215</a:t>
            </a:r>
            <a:endParaRPr lang="en-US" dirty="0">
              <a:latin typeface="Times New Roman" pitchFamily="18" charset="0"/>
              <a:cs typeface="Times New Roman" pitchFamily="18" charset="0"/>
            </a:endParaRPr>
          </a:p>
        </p:txBody>
      </p:sp>
      <p:sp>
        <p:nvSpPr>
          <p:cNvPr id="9" name="8 Rectángulo"/>
          <p:cNvSpPr/>
          <p:nvPr/>
        </p:nvSpPr>
        <p:spPr>
          <a:xfrm>
            <a:off x="1066800" y="2209800"/>
            <a:ext cx="7162800" cy="646331"/>
          </a:xfrm>
          <a:prstGeom prst="rect">
            <a:avLst/>
          </a:prstGeom>
        </p:spPr>
        <p:txBody>
          <a:bodyPr wrap="square">
            <a:spAutoFit/>
          </a:bodyPr>
          <a:lstStyle/>
          <a:p>
            <a:r>
              <a:rPr lang="en-US" dirty="0" smtClean="0">
                <a:latin typeface="Times New Roman" pitchFamily="18" charset="0"/>
                <a:cs typeface="Times New Roman" pitchFamily="18" charset="0"/>
              </a:rPr>
              <a:t>one point is added if two letters match, and one point is subtracted if they do not.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4" name="Picture 8" descr="A grid diagram shows the alignment matrix of the words Coelacanth along the top of the grid and Pelican down the left side of the grid. The top row of boxes is filled with orange numbers from 0 to -10. Each box except the first box contains a black left-pointing arrow. The left-most column of boxes is filled with orange numbers from 0 to -7. Each box except the top box contains a black upward-pointing arrow. The remaining boxes in the grid are filled with black numbers between 0 and -10 and contain arrows pointing left, upward, or diagonally up and to the left."/>
          <p:cNvPicPr>
            <a:picLocks noChangeAspect="1" noChangeArrowheads="1"/>
          </p:cNvPicPr>
          <p:nvPr/>
        </p:nvPicPr>
        <p:blipFill>
          <a:blip r:embed="rId2" cstate="print"/>
          <a:srcRect/>
          <a:stretch>
            <a:fillRect/>
          </a:stretch>
        </p:blipFill>
        <p:spPr bwMode="auto">
          <a:xfrm>
            <a:off x="838200" y="2895600"/>
            <a:ext cx="3387841" cy="3276600"/>
          </a:xfrm>
          <a:prstGeom prst="rect">
            <a:avLst/>
          </a:prstGeom>
          <a:noFill/>
        </p:spPr>
      </p:pic>
      <p:sp>
        <p:nvSpPr>
          <p:cNvPr id="2" name="1 Título"/>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Alignment Theory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dynamic programming</a:t>
            </a:r>
            <a:endParaRPr lang="en-US" dirty="0">
              <a:latin typeface="Times New Roman" pitchFamily="18" charset="0"/>
              <a:cs typeface="Times New Roman" pitchFamily="18" charset="0"/>
            </a:endParaRPr>
          </a:p>
        </p:txBody>
      </p:sp>
      <p:sp>
        <p:nvSpPr>
          <p:cNvPr id="3" name="2 Marcador de contenido"/>
          <p:cNvSpPr>
            <a:spLocks noGrp="1"/>
          </p:cNvSpPr>
          <p:nvPr>
            <p:ph idx="1"/>
          </p:nvPr>
        </p:nvSpPr>
        <p:spPr/>
        <p:txBody>
          <a:bodyPr/>
          <a:lstStyle/>
          <a:p>
            <a:r>
              <a:rPr lang="en-US" dirty="0" smtClean="0">
                <a:latin typeface="Times New Roman" pitchFamily="18" charset="0"/>
                <a:cs typeface="Times New Roman" pitchFamily="18" charset="0"/>
              </a:rPr>
              <a:t>Needleman-</a:t>
            </a:r>
            <a:r>
              <a:rPr lang="en-US" dirty="0" err="1" smtClean="0">
                <a:latin typeface="Times New Roman" pitchFamily="18" charset="0"/>
                <a:cs typeface="Times New Roman" pitchFamily="18" charset="0"/>
              </a:rPr>
              <a:t>Wunsch</a:t>
            </a:r>
            <a:r>
              <a:rPr lang="en-US" dirty="0" smtClean="0">
                <a:latin typeface="Times New Roman" pitchFamily="18" charset="0"/>
                <a:cs typeface="Times New Roman" pitchFamily="18" charset="0"/>
              </a:rPr>
              <a:t> (global alignment) </a:t>
            </a:r>
            <a:endParaRPr lang="en-US" dirty="0">
              <a:latin typeface="Times New Roman" pitchFamily="18" charset="0"/>
              <a:cs typeface="Times New Roman" pitchFamily="18" charset="0"/>
            </a:endParaRPr>
          </a:p>
        </p:txBody>
      </p:sp>
      <p:sp>
        <p:nvSpPr>
          <p:cNvPr id="9" name="8 Rectángulo"/>
          <p:cNvSpPr/>
          <p:nvPr/>
        </p:nvSpPr>
        <p:spPr>
          <a:xfrm>
            <a:off x="1066800" y="2209800"/>
            <a:ext cx="7162800" cy="646331"/>
          </a:xfrm>
          <a:prstGeom prst="rect">
            <a:avLst/>
          </a:prstGeom>
        </p:spPr>
        <p:txBody>
          <a:bodyPr wrap="square">
            <a:spAutoFit/>
          </a:bodyPr>
          <a:lstStyle/>
          <a:p>
            <a:r>
              <a:rPr lang="en-US" dirty="0" smtClean="0">
                <a:latin typeface="Times New Roman" pitchFamily="18" charset="0"/>
                <a:cs typeface="Times New Roman" pitchFamily="18" charset="0"/>
              </a:rPr>
              <a:t>one point is added if two letters match, and one point is subtracted if they do not. </a:t>
            </a:r>
            <a:endParaRPr lang="en-US" dirty="0">
              <a:latin typeface="Times New Roman" pitchFamily="18" charset="0"/>
              <a:cs typeface="Times New Roman" pitchFamily="18" charset="0"/>
            </a:endParaRPr>
          </a:p>
        </p:txBody>
      </p:sp>
      <p:pic>
        <p:nvPicPr>
          <p:cNvPr id="26626" name="Picture 2" descr="A grid diagram shows the alignment matrix of the words Coelacanth along the top of the grid and Pelican down the left side of the grid. The top row of boxes is filled with orange numbers from 0 to -10. Each box except the first box contains a black left-pointing arrow. The left-most column of boxes is filled with orange numbers from 0 to -7. Each box except the top box contains a black upward-pointing arrow. The remaining boxes in the grid are filled with black numbers between 0 and -10 and contain arrows pointing left, upward, or diagonally up and to the left. Specific boxes are shaded blue to show the best alignment between the two words."/>
          <p:cNvPicPr>
            <a:picLocks noChangeAspect="1" noChangeArrowheads="1"/>
          </p:cNvPicPr>
          <p:nvPr/>
        </p:nvPicPr>
        <p:blipFill>
          <a:blip r:embed="rId3" cstate="print"/>
          <a:srcRect/>
          <a:stretch>
            <a:fillRect/>
          </a:stretch>
        </p:blipFill>
        <p:spPr bwMode="auto">
          <a:xfrm>
            <a:off x="4844346" y="2895600"/>
            <a:ext cx="3309054" cy="3200400"/>
          </a:xfrm>
          <a:prstGeom prst="rect">
            <a:avLst/>
          </a:prstGeom>
          <a:noFill/>
        </p:spPr>
      </p:pic>
      <p:sp>
        <p:nvSpPr>
          <p:cNvPr id="10" name="9 CuadroTexto"/>
          <p:cNvSpPr txBox="1"/>
          <p:nvPr/>
        </p:nvSpPr>
        <p:spPr>
          <a:xfrm>
            <a:off x="3810000" y="6211669"/>
            <a:ext cx="1563248" cy="646331"/>
          </a:xfrm>
          <a:prstGeom prst="rect">
            <a:avLst/>
          </a:prstGeom>
          <a:noFill/>
        </p:spPr>
        <p:txBody>
          <a:bodyPr wrap="none" rtlCol="0">
            <a:spAutoFit/>
          </a:bodyPr>
          <a:lstStyle/>
          <a:p>
            <a:r>
              <a:rPr lang="en-US" dirty="0" smtClean="0">
                <a:latin typeface="Courier New" pitchFamily="49" charset="0"/>
                <a:cs typeface="Courier New" pitchFamily="49" charset="0"/>
              </a:rPr>
              <a:t>COELACANTH</a:t>
            </a:r>
          </a:p>
          <a:p>
            <a:r>
              <a:rPr lang="en-US" dirty="0" smtClean="0">
                <a:latin typeface="Courier New" pitchFamily="49" charset="0"/>
                <a:cs typeface="Courier New" pitchFamily="49" charset="0"/>
              </a:rPr>
              <a:t>-PELICAN--</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Alignment Theory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dynamic programming</a:t>
            </a:r>
            <a:endParaRPr lang="en-US" dirty="0">
              <a:latin typeface="Times New Roman" pitchFamily="18" charset="0"/>
              <a:cs typeface="Times New Roman" pitchFamily="18" charset="0"/>
            </a:endParaRPr>
          </a:p>
        </p:txBody>
      </p:sp>
      <p:sp>
        <p:nvSpPr>
          <p:cNvPr id="3" name="2 Marcador de contenido"/>
          <p:cNvSpPr>
            <a:spLocks noGrp="1"/>
          </p:cNvSpPr>
          <p:nvPr>
            <p:ph idx="1"/>
          </p:nvPr>
        </p:nvSpPr>
        <p:spPr/>
        <p:txBody>
          <a:bodyPr/>
          <a:lstStyle/>
          <a:p>
            <a:r>
              <a:rPr lang="en-US" dirty="0" smtClean="0">
                <a:latin typeface="Times New Roman" pitchFamily="18" charset="0"/>
                <a:cs typeface="Times New Roman" pitchFamily="18" charset="0"/>
              </a:rPr>
              <a:t>Smith–Waterman algorithm (local alignment) </a:t>
            </a:r>
            <a:endParaRPr lang="en-US" dirty="0">
              <a:latin typeface="Times New Roman" pitchFamily="18" charset="0"/>
              <a:cs typeface="Times New Roman" pitchFamily="18" charset="0"/>
            </a:endParaRPr>
          </a:p>
        </p:txBody>
      </p:sp>
      <p:sp>
        <p:nvSpPr>
          <p:cNvPr id="9" name="8 Rectángulo"/>
          <p:cNvSpPr/>
          <p:nvPr/>
        </p:nvSpPr>
        <p:spPr>
          <a:xfrm>
            <a:off x="1066800" y="2209800"/>
            <a:ext cx="7162800" cy="646331"/>
          </a:xfrm>
          <a:prstGeom prst="rect">
            <a:avLst/>
          </a:prstGeom>
        </p:spPr>
        <p:txBody>
          <a:bodyPr wrap="square">
            <a:spAutoFit/>
          </a:bodyPr>
          <a:lstStyle/>
          <a:p>
            <a:r>
              <a:rPr lang="en-US" dirty="0" smtClean="0">
                <a:latin typeface="Times New Roman" pitchFamily="18" charset="0"/>
                <a:cs typeface="Times New Roman" pitchFamily="18" charset="0"/>
              </a:rPr>
              <a:t>two points are added if two letters match, and one point is subtracted if they do not</a:t>
            </a:r>
            <a:endParaRPr lang="en-US" dirty="0">
              <a:latin typeface="Times New Roman" pitchFamily="18" charset="0"/>
              <a:cs typeface="Times New Roman" pitchFamily="18" charset="0"/>
            </a:endParaRPr>
          </a:p>
        </p:txBody>
      </p:sp>
      <p:pic>
        <p:nvPicPr>
          <p:cNvPr id="28674" name="Picture 2" descr="H =&#10;\begin{pmatrix}&#10;  &amp; - &amp; A &amp; C &amp; A &amp; C &amp; A &amp; C &amp; T &amp; A \\&#10;- &amp; \color{blue}0 &amp; 0 &amp; 0 &amp; 0 &amp; 0 &amp; 0 &amp; 0 &amp; 0 &amp; 0 \\&#10;A &amp; 0 &amp; \color{blue}2 &amp; 1 &amp; 2 &amp; 1 &amp; 2 &amp; 1 &amp; 0 &amp; 2 \\&#10;G &amp; 0 &amp; \color{blue}1 &amp; 1 &amp; 1 &amp; 1 &amp; 1 &amp; 1 &amp; 0 &amp; 1 \\&#10;C &amp; 0 &amp; 0 &amp; \color{blue}3 &amp; 2 &amp; 3 &amp; 2 &amp; 3 &amp; 2 &amp; 1 \\&#10;A &amp; 0 &amp; 2 &amp; 2 &amp; \color{blue}5 &amp; 4 &amp; 5 &amp; 4 &amp; 3 &amp; 4 \\&#10;C &amp; 0 &amp; 1 &amp; 4 &amp; 4 &amp; \color{blue}7 &amp; 6 &amp; 7 &amp; 6 &amp; 5 \\&#10;A &amp; 0 &amp; 2 &amp; 3 &amp; 6 &amp; 6 &amp; \color{blue}9 &amp; 8 &amp; 7 &amp; 8 \\&#10;C &amp; 0 &amp; 1 &amp; 4 &amp; 5 &amp; 8 &amp; 8 &amp; \color{blue}11 &amp; \color{blue}10 &amp; 9 \\&#10;A &amp; 0 &amp; 2 &amp; 3 &amp; 6 &amp; 7 &amp; 10 &amp; 10 &amp; 10&amp; \color{blue}12&#10;\end{pmatrix}&#10;"/>
          <p:cNvPicPr>
            <a:picLocks noChangeAspect="1" noChangeArrowheads="1"/>
          </p:cNvPicPr>
          <p:nvPr/>
        </p:nvPicPr>
        <p:blipFill>
          <a:blip r:embed="rId2" cstate="print"/>
          <a:srcRect l="14286" r="2041"/>
          <a:stretch>
            <a:fillRect/>
          </a:stretch>
        </p:blipFill>
        <p:spPr bwMode="auto">
          <a:xfrm>
            <a:off x="457200" y="3200400"/>
            <a:ext cx="3609338" cy="2640980"/>
          </a:xfrm>
          <a:prstGeom prst="rect">
            <a:avLst/>
          </a:prstGeom>
          <a:noFill/>
        </p:spPr>
      </p:pic>
      <p:pic>
        <p:nvPicPr>
          <p:cNvPr id="28676" name="Picture 4" descr="T =&#10;\begin{pmatrix}&#10;  &amp; - &amp; A &amp; C &amp; A &amp; C &amp; A &amp; C &amp; T &amp; A \\&#10;- &amp; \color{blue}0 &amp; 0 &amp; 0 &amp; 0 &amp; 0 &amp; 0 &amp; 0 &amp; 0 &amp; 0 \\&#10;A &amp; 0 &amp; \color{blue}\nwarrow &amp; \leftarrow &amp; \nwarrow &amp; \leftarrow &amp; \nwarrow &amp; \leftarrow &amp; \leftarrow &amp; \nwarrow \\&#10;G &amp; 0 &amp; \color{blue}\uparrow &amp; \nwarrow &amp; \uparrow &amp; \nwarrow &amp; \uparrow &amp; \nwarrow &amp; \nwarrow &amp; \uparrow \\&#10;C &amp; 0 &amp; \uparrow &amp; \color{blue}\nwarrow &amp; \leftarrow &amp; \nwarrow &amp; \leftarrow &amp; \nwarrow &amp; \leftarrow &amp; \leftarrow \\&#10;A &amp; 0 &amp; \nwarrow &amp; \uparrow &amp; \color{blue}\nwarrow &amp; \leftarrow &amp; \nwarrow &amp; \leftarrow &amp; \leftarrow &amp; \nwarrow \\&#10;C &amp; 0 &amp; \uparrow &amp; \nwarrow &amp; \uparrow &amp; \color{blue}\nwarrow &amp; \leftarrow &amp; \nwarrow &amp; \leftarrow &amp; \leftarrow \\&#10;A &amp; 0 &amp; \nwarrow &amp; \uparrow &amp; \nwarrow &amp; \uparrow &amp; \color{blue}\nwarrow &amp; \leftarrow &amp; \leftarrow &amp; \nwarrow \\&#10;C &amp; 0 &amp; \uparrow &amp; \nwarrow &amp; \uparrow &amp; \nwarrow &amp; \uparrow &amp; \color{blue}\nwarrow &amp; \color{blue}\leftarrow &amp; \leftarrow \\&#10;A &amp; 0 &amp; \nwarrow &amp; \uparrow &amp; \nwarrow &amp; \uparrow &amp; \nwarrow &amp; \uparrow &amp; \nwarrow &amp; \color{blue}\nwarrow&#10;\end{pmatrix}&#10;"/>
          <p:cNvPicPr>
            <a:picLocks noChangeAspect="1" noChangeArrowheads="1"/>
          </p:cNvPicPr>
          <p:nvPr/>
        </p:nvPicPr>
        <p:blipFill>
          <a:blip r:embed="rId3" cstate="print"/>
          <a:srcRect l="12986" r="3164"/>
          <a:stretch>
            <a:fillRect/>
          </a:stretch>
        </p:blipFill>
        <p:spPr bwMode="auto">
          <a:xfrm>
            <a:off x="4953000" y="3200400"/>
            <a:ext cx="3711147" cy="2590800"/>
          </a:xfrm>
          <a:prstGeom prst="rect">
            <a:avLst/>
          </a:prstGeom>
          <a:noFill/>
        </p:spPr>
      </p:pic>
      <p:sp>
        <p:nvSpPr>
          <p:cNvPr id="11" name="10 Rectángulo"/>
          <p:cNvSpPr/>
          <p:nvPr/>
        </p:nvSpPr>
        <p:spPr>
          <a:xfrm>
            <a:off x="5562600" y="6019800"/>
            <a:ext cx="4572000" cy="646331"/>
          </a:xfrm>
          <a:prstGeom prst="rect">
            <a:avLst/>
          </a:prstGeom>
        </p:spPr>
        <p:txBody>
          <a:bodyPr>
            <a:spAutoFit/>
          </a:bodyPr>
          <a:lstStyle/>
          <a:p>
            <a:r>
              <a:rPr lang="en-US" dirty="0" smtClean="0">
                <a:latin typeface="Times New Roman" pitchFamily="18" charset="0"/>
                <a:cs typeface="Times New Roman" pitchFamily="18" charset="0"/>
              </a:rPr>
              <a:t>Sequence 1 = ACACACTA</a:t>
            </a:r>
          </a:p>
          <a:p>
            <a:r>
              <a:rPr lang="en-US" dirty="0" smtClean="0">
                <a:latin typeface="Times New Roman" pitchFamily="18" charset="0"/>
                <a:cs typeface="Times New Roman" pitchFamily="18" charset="0"/>
              </a:rPr>
              <a:t>Sequence 2 = AGCACACA</a:t>
            </a:r>
            <a:endParaRPr lang="en-US" dirty="0">
              <a:latin typeface="Times New Roman" pitchFamily="18" charset="0"/>
              <a:cs typeface="Times New Roman" pitchFamily="18" charset="0"/>
            </a:endParaRPr>
          </a:p>
        </p:txBody>
      </p:sp>
      <p:sp>
        <p:nvSpPr>
          <p:cNvPr id="12" name="11 Rectángulo"/>
          <p:cNvSpPr/>
          <p:nvPr/>
        </p:nvSpPr>
        <p:spPr>
          <a:xfrm>
            <a:off x="0" y="5934670"/>
            <a:ext cx="4572000" cy="923330"/>
          </a:xfrm>
          <a:prstGeom prst="rect">
            <a:avLst/>
          </a:prstGeom>
        </p:spPr>
        <p:txBody>
          <a:bodyPr>
            <a:spAutoFit/>
          </a:bodyPr>
          <a:lstStyle/>
          <a:p>
            <a:r>
              <a:rPr lang="en-US" dirty="0" smtClean="0">
                <a:latin typeface="Times New Roman" pitchFamily="18" charset="0"/>
                <a:cs typeface="Times New Roman" pitchFamily="18" charset="0"/>
              </a:rPr>
              <a:t>The main difference  is that first column and row start with 0 (therefore 0 can be reach at any  character)</a:t>
            </a:r>
            <a:endParaRPr lang="en-US" dirty="0"/>
          </a:p>
        </p:txBody>
      </p:sp>
      <p:cxnSp>
        <p:nvCxnSpPr>
          <p:cNvPr id="14" name="13 Conector recto de flecha"/>
          <p:cNvCxnSpPr/>
          <p:nvPr/>
        </p:nvCxnSpPr>
        <p:spPr>
          <a:xfrm flipH="1">
            <a:off x="4038600" y="3124200"/>
            <a:ext cx="381000" cy="381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Basic Local Alignment Search Tools</a:t>
            </a:r>
            <a:br>
              <a:rPr lang="en-US" dirty="0" smtClean="0"/>
            </a:br>
            <a:r>
              <a:rPr lang="en-US" dirty="0" smtClean="0"/>
              <a:t>(BLAST)</a:t>
            </a:r>
            <a:endParaRPr lang="en-US" dirty="0"/>
          </a:p>
        </p:txBody>
      </p:sp>
      <p:sp>
        <p:nvSpPr>
          <p:cNvPr id="3" name="2 Marcador de contenido"/>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Heuristic approach based on Smith Waterman algorithm (local alignments).  BLAST increases the speed of alignment by decreasing the search space or number of comparisons it makes. </a:t>
            </a:r>
            <a:endParaRPr lang="en-US" sz="2000" dirty="0" smtClean="0">
              <a:latin typeface="Times New Roman" pitchFamily="18" charset="0"/>
              <a:cs typeface="Times New Roman" pitchFamily="18" charset="0"/>
            </a:endParaRPr>
          </a:p>
        </p:txBody>
      </p:sp>
      <p:sp>
        <p:nvSpPr>
          <p:cNvPr id="5" name="4 Rectángulo"/>
          <p:cNvSpPr/>
          <p:nvPr/>
        </p:nvSpPr>
        <p:spPr>
          <a:xfrm>
            <a:off x="457200" y="5934670"/>
            <a:ext cx="7848600" cy="646331"/>
          </a:xfrm>
          <a:prstGeom prst="rect">
            <a:avLst/>
          </a:prstGeom>
        </p:spPr>
        <p:txBody>
          <a:bodyPr wrap="square">
            <a:spAutoFit/>
          </a:bodyPr>
          <a:lstStyle/>
          <a:p>
            <a:r>
              <a:rPr lang="en-US" dirty="0" err="1" smtClean="0">
                <a:latin typeface="Times New Roman" pitchFamily="18" charset="0"/>
                <a:cs typeface="Times New Roman" pitchFamily="18" charset="0"/>
              </a:rPr>
              <a:t>Altschul</a:t>
            </a:r>
            <a:r>
              <a:rPr lang="en-US" dirty="0" smtClean="0">
                <a:latin typeface="Times New Roman" pitchFamily="18" charset="0"/>
                <a:cs typeface="Times New Roman" pitchFamily="18" charset="0"/>
              </a:rPr>
              <a:t> SF, Gish W, Miller W, Myers EW, </a:t>
            </a:r>
            <a:r>
              <a:rPr lang="en-US" dirty="0" err="1" smtClean="0">
                <a:latin typeface="Times New Roman" pitchFamily="18" charset="0"/>
                <a:cs typeface="Times New Roman" pitchFamily="18" charset="0"/>
              </a:rPr>
              <a:t>Lipman</a:t>
            </a:r>
            <a:r>
              <a:rPr lang="en-US" dirty="0" smtClean="0">
                <a:latin typeface="Times New Roman" pitchFamily="18" charset="0"/>
                <a:cs typeface="Times New Roman" pitchFamily="18" charset="0"/>
              </a:rPr>
              <a:t> DJ (1990) “Basic local alignment search tool.” J. Mol. Biol. 215:403-410.</a:t>
            </a:r>
            <a:endParaRPr lang="en-US" dirty="0"/>
          </a:p>
        </p:txBody>
      </p:sp>
      <p:pic>
        <p:nvPicPr>
          <p:cNvPr id="7" name="Picture 1"/>
          <p:cNvPicPr>
            <a:picLocks noChangeAspect="1" noChangeArrowheads="1"/>
          </p:cNvPicPr>
          <p:nvPr/>
        </p:nvPicPr>
        <p:blipFill>
          <a:blip r:embed="rId3" cstate="print"/>
          <a:srcRect t="4819" b="60695"/>
          <a:stretch>
            <a:fillRect/>
          </a:stretch>
        </p:blipFill>
        <p:spPr bwMode="auto">
          <a:xfrm>
            <a:off x="304800" y="2667000"/>
            <a:ext cx="8287103"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3" cstate="print"/>
          <a:srcRect t="37925"/>
          <a:stretch>
            <a:fillRect/>
          </a:stretch>
        </p:blipFill>
        <p:spPr bwMode="auto">
          <a:xfrm>
            <a:off x="762000" y="1676400"/>
            <a:ext cx="7391400" cy="4893408"/>
          </a:xfrm>
          <a:prstGeom prst="rect">
            <a:avLst/>
          </a:prstGeom>
          <a:noFill/>
          <a:ln w="9525">
            <a:noFill/>
            <a:miter lim="800000"/>
            <a:headEnd/>
            <a:tailEnd/>
          </a:ln>
        </p:spPr>
      </p:pic>
      <p:sp>
        <p:nvSpPr>
          <p:cNvPr id="8" name="1 Título"/>
          <p:cNvSpPr>
            <a:spLocks noGrp="1"/>
          </p:cNvSpPr>
          <p:nvPr>
            <p:ph type="title"/>
          </p:nvPr>
        </p:nvSpPr>
        <p:spPr>
          <a:xfrm>
            <a:off x="457200" y="274638"/>
            <a:ext cx="8229600" cy="1143000"/>
          </a:xfrm>
        </p:spPr>
        <p:txBody>
          <a:bodyPr>
            <a:normAutofit fontScale="90000"/>
          </a:bodyPr>
          <a:lstStyle/>
          <a:p>
            <a:r>
              <a:rPr lang="en-US" dirty="0" smtClean="0">
                <a:latin typeface="Times New Roman" pitchFamily="18" charset="0"/>
                <a:cs typeface="Times New Roman" pitchFamily="18" charset="0"/>
              </a:rPr>
              <a:t>Basic Local Alignment Search Tools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(BLAST)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742</Words>
  <Application>Microsoft Office PowerPoint</Application>
  <PresentationFormat>On-screen Show (4:3)</PresentationFormat>
  <Paragraphs>144</Paragraphs>
  <Slides>30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Tema de Office</vt:lpstr>
      <vt:lpstr>Document</vt:lpstr>
      <vt:lpstr>STAND ALONE BLAST</vt:lpstr>
      <vt:lpstr>Global vs Local Alignments</vt:lpstr>
      <vt:lpstr>Global </vt:lpstr>
      <vt:lpstr>Alignment Theory  dynamic programming</vt:lpstr>
      <vt:lpstr>Alignment Theory  dynamic programming</vt:lpstr>
      <vt:lpstr>Alignment Theory  dynamic programming</vt:lpstr>
      <vt:lpstr>Alignment Theory  dynamic programming</vt:lpstr>
      <vt:lpstr>Basic Local Alignment Search Tools (BLAST)</vt:lpstr>
      <vt:lpstr>Basic Local Alignment Search Tools (BLAST)</vt:lpstr>
      <vt:lpstr>Programs and applications</vt:lpstr>
      <vt:lpstr>Practical implication (protein search) </vt:lpstr>
      <vt:lpstr>Practical implication (nucleotide search) </vt:lpstr>
      <vt:lpstr>BLAST command line</vt:lpstr>
      <vt:lpstr>BLAST command line</vt:lpstr>
      <vt:lpstr>BLAST command line</vt:lpstr>
      <vt:lpstr>BLAST command line</vt:lpstr>
      <vt:lpstr>Output format</vt:lpstr>
      <vt:lpstr>Tabular output</vt:lpstr>
      <vt:lpstr>PowerPoint Presentation</vt:lpstr>
      <vt:lpstr> Gene and protein annotation  Comparative functional  genomics/metagenomics  Taxonomic assignment/ abundance  Genome Syntheny   Expression profiles in transcriptome analysis  SNPs identification   Primer specificity  HGT detection  Merge pair end reads/scafolding</vt:lpstr>
      <vt:lpstr>Orthologous finding</vt:lpstr>
      <vt:lpstr>PowerPoint Presentation</vt:lpstr>
      <vt:lpstr>PowerPoint Presentation</vt:lpstr>
      <vt:lpstr>PowerPoint Presentation</vt:lpstr>
      <vt:lpstr>PowerPoint Presentation</vt:lpstr>
      <vt:lpstr>PowerPoint Presentation</vt:lpstr>
      <vt:lpstr>Extra slides</vt:lpstr>
      <vt:lpstr>BLAST command line</vt:lpstr>
      <vt:lpstr>Blast protein search</vt:lpstr>
      <vt:lpstr>Blast protein search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 ALONE BLAST</dc:title>
  <dc:creator>Gina</dc:creator>
  <cp:lastModifiedBy>Ben</cp:lastModifiedBy>
  <cp:revision>71</cp:revision>
  <dcterms:created xsi:type="dcterms:W3CDTF">2014-05-01T01:57:19Z</dcterms:created>
  <dcterms:modified xsi:type="dcterms:W3CDTF">2014-05-02T18:46:57Z</dcterms:modified>
</cp:coreProperties>
</file>