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1" r:id="rId5"/>
    <p:sldId id="290" r:id="rId6"/>
    <p:sldId id="259" r:id="rId7"/>
    <p:sldId id="262" r:id="rId8"/>
    <p:sldId id="263" r:id="rId9"/>
    <p:sldId id="265" r:id="rId10"/>
    <p:sldId id="266" r:id="rId11"/>
    <p:sldId id="268" r:id="rId12"/>
    <p:sldId id="269" r:id="rId13"/>
    <p:sldId id="271" r:id="rId14"/>
    <p:sldId id="273" r:id="rId15"/>
    <p:sldId id="272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91" r:id="rId24"/>
    <p:sldId id="282" r:id="rId25"/>
    <p:sldId id="283" r:id="rId26"/>
    <p:sldId id="292" r:id="rId27"/>
    <p:sldId id="293" r:id="rId28"/>
    <p:sldId id="294" r:id="rId29"/>
    <p:sldId id="284" r:id="rId30"/>
    <p:sldId id="287" r:id="rId31"/>
    <p:sldId id="286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86" autoAdjust="0"/>
  </p:normalViewPr>
  <p:slideViewPr>
    <p:cSldViewPr snapToGrid="0" snapToObjects="1">
      <p:cViewPr varScale="1">
        <p:scale>
          <a:sx n="75" d="100"/>
          <a:sy n="75" d="100"/>
        </p:scale>
        <p:origin x="-2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05A6E-6588-9342-AB9E-CAFFBB7D7968}" type="datetimeFigureOut">
              <a:rPr lang="en-US" smtClean="0"/>
              <a:t>2/27/14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14A82-76FA-044F-91CD-9939AA141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3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</a:p>
          <a:p>
            <a:r>
              <a:rPr lang="en-US" dirty="0" smtClean="0"/>
              <a:t>1- constructors are especial functions in a class that are called when a new </a:t>
            </a:r>
            <a:r>
              <a:rPr lang="en-US" baseline="0" dirty="0" smtClean="0"/>
              <a:t>instance (i.e. an object) of a class is being created. In python, constructors are methods called __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__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2- “self” is a reference to the “instance” of an object created</a:t>
            </a:r>
          </a:p>
          <a:p>
            <a:r>
              <a:rPr lang="en-US" dirty="0" smtClean="0"/>
              <a:t>3- use </a:t>
            </a:r>
            <a:r>
              <a:rPr lang="en-US" dirty="0" err="1" smtClean="0"/>
              <a:t>pydoc</a:t>
            </a:r>
            <a:r>
              <a:rPr lang="en-US" dirty="0" smtClean="0"/>
              <a:t> to document</a:t>
            </a:r>
            <a:r>
              <a:rPr lang="en-US" baseline="0" dirty="0" smtClean="0"/>
              <a:t> your code</a:t>
            </a:r>
          </a:p>
          <a:p>
            <a:r>
              <a:rPr lang="en-US" baseline="0" dirty="0" smtClean="0"/>
              <a:t>4- pass doesn’t do anything. Use pass for blocks (e.g. functions) that you want to keep empty.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14A82-76FA-044F-91CD-9939AA1412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81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</a:p>
          <a:p>
            <a:r>
              <a:rPr lang="en-US" dirty="0" smtClean="0"/>
              <a:t>1-</a:t>
            </a:r>
            <a:r>
              <a:rPr lang="en-US" baseline="0" dirty="0" smtClean="0"/>
              <a:t> map</a:t>
            </a:r>
          </a:p>
          <a:p>
            <a:r>
              <a:rPr lang="en-US" baseline="0" dirty="0" smtClean="0"/>
              <a:t>2- reduce</a:t>
            </a:r>
          </a:p>
          <a:p>
            <a:r>
              <a:rPr lang="en-US" baseline="0" dirty="0" smtClean="0"/>
              <a:t>3- yield and generators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14A82-76FA-044F-91CD-9939AA1412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81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</a:p>
          <a:p>
            <a:r>
              <a:rPr lang="en-US" dirty="0" smtClean="0"/>
              <a:t>1- zip</a:t>
            </a:r>
          </a:p>
          <a:p>
            <a:r>
              <a:rPr lang="en-US" dirty="0" smtClean="0"/>
              <a:t>2- filter</a:t>
            </a:r>
          </a:p>
          <a:p>
            <a:r>
              <a:rPr lang="en-US" baseline="0" dirty="0" smtClean="0"/>
              <a:t>3- lambda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14A82-76FA-044F-91CD-9939AA1412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81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</a:p>
          <a:p>
            <a:r>
              <a:rPr lang="en-US" dirty="0" smtClean="0"/>
              <a:t>1- zip</a:t>
            </a:r>
          </a:p>
          <a:p>
            <a:r>
              <a:rPr lang="en-US" dirty="0" smtClean="0"/>
              <a:t>2- filter</a:t>
            </a:r>
          </a:p>
          <a:p>
            <a:r>
              <a:rPr lang="en-US" baseline="0" dirty="0" smtClean="0"/>
              <a:t>3- lambda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14A82-76FA-044F-91CD-9939AA1412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81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Last function call is equivalent of calling:</a:t>
            </a:r>
          </a:p>
          <a:p>
            <a:r>
              <a:rPr lang="en-US" baseline="0" dirty="0" err="1" smtClean="0"/>
              <a:t>FastTree</a:t>
            </a:r>
            <a:r>
              <a:rPr lang="en-US" baseline="0" dirty="0" smtClean="0"/>
              <a:t> –out [output name] –</a:t>
            </a:r>
            <a:r>
              <a:rPr lang="en-US" baseline="0" dirty="0" err="1" smtClean="0"/>
              <a:t>nt</a:t>
            </a:r>
            <a:r>
              <a:rPr lang="en-US" baseline="0" dirty="0" smtClean="0"/>
              <a:t> –</a:t>
            </a:r>
            <a:r>
              <a:rPr lang="en-US" baseline="0" dirty="0" err="1" smtClean="0"/>
              <a:t>gtr</a:t>
            </a:r>
            <a:r>
              <a:rPr lang="en-US" baseline="0" dirty="0" smtClean="0"/>
              <a:t> [</a:t>
            </a:r>
            <a:r>
              <a:rPr lang="en-US" baseline="0" dirty="0" err="1" smtClean="0"/>
              <a:t>input_alg_name</a:t>
            </a:r>
            <a:r>
              <a:rPr lang="en-US" baseline="0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14A82-76FA-044F-91CD-9939AA1412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81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14A82-76FA-044F-91CD-9939AA1412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81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 use </a:t>
            </a:r>
            <a:r>
              <a:rPr lang="en-US" dirty="0" err="1" smtClean="0"/>
              <a:t>timeit</a:t>
            </a:r>
            <a:r>
              <a:rPr lang="en-US" dirty="0" smtClean="0"/>
              <a:t> to “profile” your</a:t>
            </a:r>
            <a:r>
              <a:rPr lang="en-US" baseline="0" dirty="0" smtClean="0"/>
              <a:t> code</a:t>
            </a:r>
          </a:p>
          <a:p>
            <a:r>
              <a:rPr lang="en-US" baseline="0" dirty="0" smtClean="0"/>
              <a:t>2-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14A82-76FA-044F-91CD-9939AA1412A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91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 regular</a:t>
            </a:r>
            <a:r>
              <a:rPr lang="en-US" baseline="0" dirty="0" smtClean="0"/>
              <a:t> expression can help you perform string operations.</a:t>
            </a:r>
          </a:p>
          <a:p>
            <a:r>
              <a:rPr lang="en-US" baseline="0" dirty="0" smtClean="0"/>
              <a:t>2- they are “rule-based”, meaning that each regular expression defines a rule that is then applied to a string</a:t>
            </a:r>
          </a:p>
          <a:p>
            <a:r>
              <a:rPr lang="en-US" baseline="0" dirty="0" smtClean="0"/>
              <a:t>3- you will learn about them later, but just be aware that python is good at them</a:t>
            </a:r>
          </a:p>
          <a:p>
            <a:r>
              <a:rPr lang="en-US" baseline="0" dirty="0" smtClean="0"/>
              <a:t>4- they are useful for searching text, replacing parts of text with a new text, splitting text into chunks, and more.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14A82-76FA-044F-91CD-9939AA1412A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91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 </a:t>
            </a:r>
            <a:r>
              <a:rPr lang="en-US" dirty="0" err="1" smtClean="0"/>
              <a:t>Dendroy</a:t>
            </a:r>
            <a:r>
              <a:rPr lang="en-US" dirty="0" smtClean="0"/>
              <a:t> can read trees,</a:t>
            </a:r>
            <a:r>
              <a:rPr lang="en-US" baseline="0" dirty="0" smtClean="0"/>
              <a:t> manipulate trees, and output them </a:t>
            </a:r>
            <a:r>
              <a:rPr lang="en-US" baseline="0" smtClean="0"/>
              <a:t>as well.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14A82-76FA-044F-91CD-9939AA1412A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91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Inside a class you can add data variables. Here we add a dictionary variable and name it self. Note that members of a class are referenced using something called “self”. In python, these data values are defined in the constructor. </a:t>
            </a:r>
          </a:p>
          <a:p>
            <a:r>
              <a:rPr lang="en-US" baseline="0" dirty="0" smtClean="0"/>
              <a:t>Thus, </a:t>
            </a:r>
            <a:r>
              <a:rPr lang="en-US" baseline="0" dirty="0" err="1" smtClean="0"/>
              <a:t>self.sequence</a:t>
            </a:r>
            <a:r>
              <a:rPr lang="en-US" baseline="0" dirty="0" smtClean="0"/>
              <a:t> defines “sequence” as a data field associated with each instance of class Alignment. That means each instance of Alignment has its own “sequence” dictionary.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14A82-76FA-044F-91CD-9939AA1412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81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 are defined “inside” a class (i.e. are indented so that they are one level to</a:t>
            </a:r>
            <a:r>
              <a:rPr lang="en-US" baseline="0" dirty="0" smtClean="0"/>
              <a:t> the right of the class definition line. </a:t>
            </a:r>
            <a:endParaRPr lang="en-US" dirty="0" smtClean="0"/>
          </a:p>
          <a:p>
            <a:r>
              <a:rPr lang="en-US" dirty="0" smtClean="0"/>
              <a:t>Methods operate on the data associated</a:t>
            </a:r>
            <a:r>
              <a:rPr lang="en-US" baseline="0" dirty="0" smtClean="0"/>
              <a:t> the class (in python they can also use global data variables if they have to).</a:t>
            </a:r>
            <a:endParaRPr lang="en-US" dirty="0" smtClean="0"/>
          </a:p>
          <a:p>
            <a:r>
              <a:rPr lang="en-US" dirty="0" smtClean="0"/>
              <a:t>“sel</a:t>
            </a:r>
            <a:r>
              <a:rPr lang="en-US" baseline="0" dirty="0" smtClean="0"/>
              <a:t>f” is passed to all the functions inside a class.</a:t>
            </a:r>
          </a:p>
          <a:p>
            <a:r>
              <a:rPr lang="en-US" baseline="0" dirty="0" smtClean="0"/>
              <a:t>A good practice is to document the method behavior in corner 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14A82-76FA-044F-91CD-9939AA1412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8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  <a:r>
              <a:rPr lang="en-US" baseline="0" dirty="0" smtClean="0"/>
              <a:t> of a class followed by parenthesis is used to create an instance of the object by calling the constructor.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14A82-76FA-044F-91CD-9939AA1412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81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</a:p>
          <a:p>
            <a:r>
              <a:rPr lang="en-US" dirty="0" smtClean="0"/>
              <a:t>1- Use of join,</a:t>
            </a:r>
            <a:r>
              <a:rPr lang="en-US" baseline="0" dirty="0" smtClean="0"/>
              <a:t> strip, </a:t>
            </a:r>
            <a:r>
              <a:rPr lang="en-US" baseline="0" dirty="0" err="1" smtClean="0"/>
              <a:t>startswith</a:t>
            </a:r>
            <a:r>
              <a:rPr lang="en-US" baseline="0" dirty="0" smtClean="0"/>
              <a:t>,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14A82-76FA-044F-91CD-9939AA1412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81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</a:p>
          <a:p>
            <a:r>
              <a:rPr lang="en-US" dirty="0" smtClean="0"/>
              <a:t>1- sorted</a:t>
            </a:r>
            <a:r>
              <a:rPr lang="en-US" baseline="0" dirty="0" smtClean="0"/>
              <a:t> function</a:t>
            </a:r>
          </a:p>
          <a:p>
            <a:r>
              <a:rPr lang="en-US" baseline="0" dirty="0" smtClean="0"/>
              <a:t>2- formatting strings using % notation</a:t>
            </a:r>
          </a:p>
          <a:p>
            <a:r>
              <a:rPr lang="en-US" baseline="0" dirty="0" smtClean="0"/>
              <a:t>3- Using </a:t>
            </a:r>
            <a:r>
              <a:rPr lang="en-US" baseline="0" dirty="0" err="1" smtClean="0"/>
              <a:t>sys.stdout</a:t>
            </a:r>
            <a:r>
              <a:rPr lang="en-US" baseline="0" dirty="0" smtClean="0"/>
              <a:t> for File Object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14A82-76FA-044F-91CD-9939AA1412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81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</a:p>
          <a:p>
            <a:r>
              <a:rPr lang="en-US" dirty="0" smtClean="0"/>
              <a:t>1- </a:t>
            </a:r>
            <a:r>
              <a:rPr lang="en-US" dirty="0" err="1" smtClean="0"/>
              <a:t>isinstance</a:t>
            </a:r>
            <a:r>
              <a:rPr lang="en-US" dirty="0" smtClean="0"/>
              <a:t> is used to check type</a:t>
            </a:r>
            <a:r>
              <a:rPr lang="en-US" baseline="0" dirty="0" smtClean="0"/>
              <a:t> of an object</a:t>
            </a:r>
          </a:p>
          <a:p>
            <a:r>
              <a:rPr lang="en-US" baseline="0" dirty="0" smtClean="0"/>
              <a:t>2- note the condense if statement.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14A82-76FA-044F-91CD-9939AA1412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8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</a:p>
          <a:p>
            <a:r>
              <a:rPr lang="en-US" dirty="0" smtClean="0"/>
              <a:t>1- all</a:t>
            </a:r>
          </a:p>
          <a:p>
            <a:r>
              <a:rPr lang="en-US" baseline="0" dirty="0" smtClean="0"/>
              <a:t>2- any</a:t>
            </a:r>
          </a:p>
          <a:p>
            <a:r>
              <a:rPr lang="en-US" baseline="0" dirty="0" smtClean="0"/>
              <a:t>3- raise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14A82-76FA-044F-91CD-9939AA1412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81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</a:p>
          <a:p>
            <a:r>
              <a:rPr lang="en-US" dirty="0" smtClean="0"/>
              <a:t>1- all</a:t>
            </a:r>
          </a:p>
          <a:p>
            <a:r>
              <a:rPr lang="en-US" baseline="0" dirty="0" smtClean="0"/>
              <a:t>2- any</a:t>
            </a:r>
          </a:p>
          <a:p>
            <a:r>
              <a:rPr lang="en-US" baseline="0" dirty="0" smtClean="0"/>
              <a:t>3</a:t>
            </a:r>
            <a:r>
              <a:rPr lang="en-US" baseline="0" smtClean="0"/>
              <a:t>- raise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14A82-76FA-044F-91CD-9939AA1412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8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ythonhosted.org/DendroPy/downloading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Topics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Siavash Mirarab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2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useful functions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655793"/>
            <a:ext cx="8229600" cy="4247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Alignment(object):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  …</a:t>
            </a:r>
          </a:p>
          <a:p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dirty="0">
                <a:solidFill>
                  <a:srgbClr val="0000FF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Monaco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Monaco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read_fasta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i="1" dirty="0">
                <a:solidFill>
                  <a:srgbClr val="000000"/>
                </a:solidFill>
                <a:latin typeface="Monaco"/>
              </a:rPr>
              <a:t>self, filename):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name =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None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seq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= []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for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line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in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open(filename,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'</a:t>
            </a:r>
            <a:r>
              <a:rPr lang="en-US" i="1" dirty="0" err="1">
                <a:solidFill>
                  <a:srgbClr val="00AA00"/>
                </a:solidFill>
                <a:latin typeface="Monaco"/>
              </a:rPr>
              <a:t>rU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'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if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line.startswith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"&gt;"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if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name: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            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self.add_sequence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(name, 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''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.join(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seq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seq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= []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        name = line[</a:t>
            </a:r>
            <a:r>
              <a:rPr lang="en-US" dirty="0">
                <a:solidFill>
                  <a:srgbClr val="800000"/>
                </a:solidFill>
                <a:latin typeface="Monaco"/>
              </a:rPr>
              <a:t>1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:].strip()</a:t>
            </a:r>
          </a:p>
          <a:p>
            <a:r>
              <a:rPr lang="hu-HU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hu-HU" dirty="0">
                <a:solidFill>
                  <a:srgbClr val="0000FF"/>
                </a:solidFill>
                <a:latin typeface="Monaco"/>
              </a:rPr>
              <a:t>else</a:t>
            </a:r>
            <a:r>
              <a:rPr lang="hu-HU" dirty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seq.append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line.strip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self.add_sequence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(name, 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''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.join(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seq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6208958"/>
            <a:ext cx="822960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alignment.read_fasta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i="1" dirty="0">
                <a:solidFill>
                  <a:srgbClr val="00AA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i="1" dirty="0" err="1">
                <a:solidFill>
                  <a:srgbClr val="00AA00"/>
                </a:solidFill>
                <a:highlight>
                  <a:srgbClr val="E8F2FE"/>
                </a:highlight>
                <a:latin typeface="Monaco"/>
              </a:rPr>
              <a:t>test.fasta</a:t>
            </a:r>
            <a:r>
              <a:rPr lang="en-US" i="1" dirty="0">
                <a:solidFill>
                  <a:srgbClr val="00AA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i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9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an alignment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655793"/>
            <a:ext cx="8229600" cy="31393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Alignment(object):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''' This class represents an alignment </a:t>
            </a:r>
            <a:r>
              <a:rPr lang="en-US" i="1" dirty="0" smtClean="0">
                <a:solidFill>
                  <a:srgbClr val="00AA00"/>
                </a:solidFill>
                <a:latin typeface="Monaco"/>
              </a:rPr>
              <a:t>'’’</a:t>
            </a: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  …</a:t>
            </a:r>
          </a:p>
          <a:p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Monaco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write_fasta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i="1" dirty="0" smtClean="0">
                <a:solidFill>
                  <a:srgbClr val="000000"/>
                </a:solidFill>
                <a:latin typeface="Monaco"/>
              </a:rPr>
              <a:t>self, </a:t>
            </a:r>
            <a:r>
              <a:rPr lang="en-US" b="1" i="1" dirty="0" err="1" smtClean="0">
                <a:solidFill>
                  <a:srgbClr val="000000"/>
                </a:solidFill>
                <a:latin typeface="Monaco"/>
              </a:rPr>
              <a:t>dest</a:t>
            </a:r>
            <a:r>
              <a:rPr lang="en-US" b="1" i="1" dirty="0" smtClean="0">
                <a:solidFill>
                  <a:srgbClr val="000000"/>
                </a:solidFill>
                <a:latin typeface="Monaco"/>
              </a:rPr>
              <a:t>):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i="1" dirty="0" smtClean="0">
                <a:solidFill>
                  <a:srgbClr val="00AA00"/>
                </a:solidFill>
                <a:latin typeface="Monaco"/>
              </a:rPr>
              <a:t>''' Write alignment in </a:t>
            </a:r>
            <a:r>
              <a:rPr lang="en-US" i="1" dirty="0" err="1" smtClean="0">
                <a:solidFill>
                  <a:srgbClr val="00AA00"/>
                </a:solidFill>
                <a:latin typeface="Monaco"/>
              </a:rPr>
              <a:t>fasta</a:t>
            </a:r>
            <a:r>
              <a:rPr lang="en-US" i="1" dirty="0" smtClean="0">
                <a:solidFill>
                  <a:srgbClr val="00AA00"/>
                </a:solidFill>
                <a:latin typeface="Monaco"/>
              </a:rPr>
              <a:t> format to </a:t>
            </a:r>
            <a:r>
              <a:rPr lang="en-US" i="1" dirty="0" err="1" smtClean="0">
                <a:solidFill>
                  <a:srgbClr val="00AA00"/>
                </a:solidFill>
                <a:latin typeface="Monaco"/>
              </a:rPr>
              <a:t>dest</a:t>
            </a:r>
            <a:r>
              <a:rPr lang="en-US" i="1" u="sng" dirty="0" smtClean="0">
                <a:solidFill>
                  <a:srgbClr val="00AA00"/>
                </a:solidFill>
                <a:latin typeface="Monaco"/>
              </a:rPr>
              <a:t>. </a:t>
            </a:r>
          </a:p>
          <a:p>
            <a:r>
              <a:rPr lang="en-US" i="1" dirty="0" smtClean="0">
                <a:solidFill>
                  <a:srgbClr val="00AA00"/>
                </a:solidFill>
                <a:latin typeface="Monaco"/>
              </a:rPr>
              <a:t>        sequences will be sorted. </a:t>
            </a:r>
            <a:r>
              <a:rPr lang="en-US" i="1" dirty="0" err="1" smtClean="0">
                <a:solidFill>
                  <a:srgbClr val="00AA00"/>
                </a:solidFill>
                <a:latin typeface="Monaco"/>
              </a:rPr>
              <a:t>dest</a:t>
            </a:r>
            <a:r>
              <a:rPr lang="en-US" i="1" dirty="0" smtClean="0">
                <a:solidFill>
                  <a:srgbClr val="00AA00"/>
                </a:solidFill>
                <a:latin typeface="Monaco"/>
              </a:rPr>
              <a:t> is a File Object.</a:t>
            </a:r>
          </a:p>
          <a:p>
            <a:r>
              <a:rPr lang="fr-FR" i="1" dirty="0" smtClean="0">
                <a:solidFill>
                  <a:srgbClr val="00AA00"/>
                </a:solidFill>
                <a:latin typeface="Monaco"/>
              </a:rPr>
              <a:t>        '''</a:t>
            </a:r>
          </a:p>
          <a:p>
            <a:r>
              <a:rPr lang="fr-FR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fr-FR" dirty="0" smtClean="0">
                <a:solidFill>
                  <a:srgbClr val="0000FF"/>
                </a:solidFill>
                <a:latin typeface="Monaco"/>
              </a:rPr>
              <a:t>for</a:t>
            </a:r>
            <a:r>
              <a:rPr lang="fr-FR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fr-FR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r-FR" dirty="0" smtClean="0">
                <a:solidFill>
                  <a:srgbClr val="0000FF"/>
                </a:solidFill>
                <a:latin typeface="Monaco"/>
              </a:rPr>
              <a:t>in</a:t>
            </a:r>
            <a:r>
              <a:rPr lang="fr-FR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latin typeface="Monaco"/>
              </a:rPr>
              <a:t>sorted</a:t>
            </a:r>
            <a:r>
              <a:rPr lang="fr-FR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fr-FR" i="1" dirty="0" err="1" smtClean="0">
                <a:solidFill>
                  <a:srgbClr val="000000"/>
                </a:solidFill>
                <a:latin typeface="Monaco"/>
              </a:rPr>
              <a:t>self.sequences.keys</a:t>
            </a:r>
            <a:r>
              <a:rPr lang="fr-FR" i="1" dirty="0" smtClean="0">
                <a:solidFill>
                  <a:srgbClr val="000000"/>
                </a:solidFill>
                <a:latin typeface="Monaco"/>
              </a:rPr>
              <a:t>()):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dest.write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 smtClean="0">
                <a:solidFill>
                  <a:srgbClr val="00AA00"/>
                </a:solidFill>
                <a:latin typeface="Monaco"/>
              </a:rPr>
              <a:t>'&gt;%s\</a:t>
            </a:r>
            <a:r>
              <a:rPr lang="en-US" i="1" dirty="0" err="1" smtClean="0">
                <a:solidFill>
                  <a:srgbClr val="00AA00"/>
                </a:solidFill>
                <a:latin typeface="Monaco"/>
              </a:rPr>
              <a:t>n%s</a:t>
            </a:r>
            <a:r>
              <a:rPr lang="en-US" i="1" dirty="0" smtClean="0">
                <a:solidFill>
                  <a:srgbClr val="00AA00"/>
                </a:solidFill>
                <a:latin typeface="Monaco"/>
              </a:rPr>
              <a:t>\n'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 % 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                     (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name,</a:t>
            </a:r>
            <a:r>
              <a:rPr lang="en-US" i="1" dirty="0" err="1" smtClean="0">
                <a:solidFill>
                  <a:srgbClr val="000000"/>
                </a:solidFill>
                <a:latin typeface="Monaco"/>
              </a:rPr>
              <a:t>self.sequences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[name]))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451309"/>
            <a:ext cx="822960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sys</a:t>
            </a:r>
            <a:endParaRPr lang="en-US" dirty="0" smtClean="0">
              <a:solidFill>
                <a:srgbClr val="000000"/>
              </a:solidFill>
              <a:highlight>
                <a:srgbClr val="FFFF96"/>
              </a:highlight>
              <a:latin typeface="Monaco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alignment.write_fasta</a:t>
            </a:r>
            <a:r>
              <a:rPr lang="en-US" dirty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sys.stdout</a:t>
            </a:r>
            <a:r>
              <a:rPr lang="en-US" dirty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Monaco"/>
              </a:rPr>
              <a:t>with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open(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"copy_of_test.</a:t>
            </a:r>
            <a:r>
              <a:rPr lang="en-US" i="1" dirty="0" err="1">
                <a:solidFill>
                  <a:srgbClr val="00AA00"/>
                </a:solidFill>
                <a:latin typeface="Monaco"/>
              </a:rPr>
              <a:t>fasta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,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'w'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i="1" dirty="0">
                <a:solidFill>
                  <a:srgbClr val="0000FF"/>
                </a:solidFill>
                <a:latin typeface="Monaco"/>
              </a:rPr>
              <a:t>as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 f: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alignment.write_fasta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70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types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673" y="1655793"/>
            <a:ext cx="8839657" cy="36933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Alignment(object):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''' This class represents an alignment </a:t>
            </a:r>
            <a:r>
              <a:rPr lang="en-US" i="1" dirty="0" smtClean="0">
                <a:solidFill>
                  <a:srgbClr val="00AA00"/>
                </a:solidFill>
                <a:latin typeface="Monaco"/>
              </a:rPr>
              <a:t>'’’</a:t>
            </a: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  …</a:t>
            </a:r>
          </a:p>
          <a:p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write_fasta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i="1" dirty="0">
                <a:solidFill>
                  <a:srgbClr val="000000"/>
                </a:solidFill>
                <a:latin typeface="Monaco"/>
              </a:rPr>
              <a:t>self, </a:t>
            </a:r>
            <a:r>
              <a:rPr lang="en-US" b="1" i="1" dirty="0" err="1">
                <a:solidFill>
                  <a:srgbClr val="000000"/>
                </a:solidFill>
                <a:latin typeface="Monaco"/>
              </a:rPr>
              <a:t>dest</a:t>
            </a:r>
            <a:r>
              <a:rPr lang="en-US" b="1" i="1" dirty="0">
                <a:solidFill>
                  <a:srgbClr val="000000"/>
                </a:solidFill>
                <a:latin typeface="Monaco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''' Write alignment in </a:t>
            </a:r>
            <a:r>
              <a:rPr lang="en-US" i="1" dirty="0" err="1">
                <a:solidFill>
                  <a:srgbClr val="00AA00"/>
                </a:solidFill>
                <a:latin typeface="Monaco"/>
              </a:rPr>
              <a:t>fasta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 format to </a:t>
            </a:r>
            <a:r>
              <a:rPr lang="en-US" i="1" dirty="0" err="1">
                <a:solidFill>
                  <a:srgbClr val="00AA00"/>
                </a:solidFill>
                <a:latin typeface="Monaco"/>
              </a:rPr>
              <a:t>dest</a:t>
            </a:r>
            <a:r>
              <a:rPr lang="en-US" i="1" u="sng" dirty="0">
                <a:solidFill>
                  <a:srgbClr val="00AA00"/>
                </a:solidFill>
                <a:latin typeface="Monaco"/>
              </a:rPr>
              <a:t>. </a:t>
            </a:r>
          </a:p>
          <a:p>
            <a:r>
              <a:rPr lang="en-US" i="1" dirty="0">
                <a:solidFill>
                  <a:srgbClr val="00AA00"/>
                </a:solidFill>
                <a:latin typeface="Monaco"/>
              </a:rPr>
              <a:t>        sequences will be sorted</a:t>
            </a:r>
            <a:r>
              <a:rPr lang="en-US" i="1" dirty="0" smtClean="0">
                <a:solidFill>
                  <a:srgbClr val="00AA00"/>
                </a:solidFill>
                <a:latin typeface="Monaco"/>
              </a:rPr>
              <a:t>. </a:t>
            </a:r>
            <a:r>
              <a:rPr lang="en-US" i="1" dirty="0" err="1">
                <a:solidFill>
                  <a:srgbClr val="00AA00"/>
                </a:solidFill>
                <a:latin typeface="Monaco"/>
              </a:rPr>
              <a:t>dest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 is a File </a:t>
            </a:r>
            <a:r>
              <a:rPr lang="en-US" i="1" dirty="0" smtClean="0">
                <a:solidFill>
                  <a:srgbClr val="00AA00"/>
                </a:solidFill>
                <a:latin typeface="Monaco"/>
              </a:rPr>
              <a:t>Object. '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''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f = open(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dest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,</a:t>
            </a:r>
            <a:r>
              <a:rPr lang="en-US" i="1" dirty="0" smtClean="0">
                <a:solidFill>
                  <a:srgbClr val="00AA00"/>
                </a:solidFill>
                <a:latin typeface="Monaco"/>
              </a:rPr>
              <a:t>'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w'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i="1" dirty="0">
                <a:solidFill>
                  <a:srgbClr val="0000FF"/>
                </a:solidFill>
                <a:latin typeface="Monaco"/>
              </a:rPr>
              <a:t>if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isinstance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dest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str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i="1" dirty="0">
                <a:solidFill>
                  <a:srgbClr val="0000FF"/>
                </a:solidFill>
                <a:latin typeface="Monaco"/>
              </a:rPr>
              <a:t>else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dest</a:t>
            </a:r>
            <a:endParaRPr lang="en-US" i="1" dirty="0">
              <a:solidFill>
                <a:srgbClr val="000000"/>
              </a:solidFill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for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name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in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sorted(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self.sequences.keys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()):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f.write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'&gt;%s\</a:t>
            </a:r>
            <a:r>
              <a:rPr lang="en-US" i="1" dirty="0" err="1">
                <a:solidFill>
                  <a:srgbClr val="00AA00"/>
                </a:solidFill>
                <a:latin typeface="Monaco"/>
              </a:rPr>
              <a:t>n%s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\n'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 % 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               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name,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self.sequences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[name]))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if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isinstance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dest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str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f.close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963093"/>
            <a:ext cx="822960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alignment.write_fasta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i="1" dirty="0">
                <a:solidFill>
                  <a:srgbClr val="00AA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i="1" dirty="0" err="1">
                <a:solidFill>
                  <a:srgbClr val="00AA00"/>
                </a:solidFill>
                <a:highlight>
                  <a:srgbClr val="E8F2FE"/>
                </a:highlight>
                <a:latin typeface="Monaco"/>
              </a:rPr>
              <a:t>another_copy.fasta</a:t>
            </a:r>
            <a:r>
              <a:rPr lang="en-US" i="1" dirty="0">
                <a:solidFill>
                  <a:srgbClr val="00AA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i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12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Built-in functions: all, any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673" y="1655793"/>
            <a:ext cx="8839657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Monaco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is_aligned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i="1" dirty="0">
                <a:solidFill>
                  <a:srgbClr val="000000"/>
                </a:solidFill>
                <a:latin typeface="Monaco"/>
              </a:rPr>
              <a:t>self):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if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len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self.sequences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 == </a:t>
            </a:r>
            <a:r>
              <a:rPr lang="en-US" i="1" dirty="0">
                <a:solidFill>
                  <a:srgbClr val="800000"/>
                </a:solidFill>
                <a:latin typeface="Monaco"/>
              </a:rPr>
              <a:t>0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raise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ValueError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'empty alignment; full or empty?'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l 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len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self.sequences.values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()[</a:t>
            </a:r>
            <a:r>
              <a:rPr lang="en-US" i="1" dirty="0">
                <a:solidFill>
                  <a:srgbClr val="800000"/>
                </a:solidFill>
                <a:latin typeface="Monaco"/>
              </a:rPr>
              <a:t>0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all( [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len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x) == l </a:t>
            </a:r>
            <a:r>
              <a:rPr lang="en-US" dirty="0">
                <a:solidFill>
                  <a:srgbClr val="0000FF"/>
                </a:solidFill>
                <a:highlight>
                  <a:srgbClr val="FFFF96"/>
                </a:highlight>
                <a:latin typeface="Monaco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             </a:t>
            </a:r>
            <a:r>
              <a:rPr lang="en-US" dirty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x </a:t>
            </a:r>
            <a:r>
              <a:rPr lang="en-US" dirty="0">
                <a:solidFill>
                  <a:srgbClr val="0000FF"/>
                </a:solidFill>
                <a:highlight>
                  <a:srgbClr val="FFFF96"/>
                </a:highlight>
                <a:latin typeface="Monaco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 </a:t>
            </a:r>
            <a:r>
              <a:rPr lang="en-US" i="1" dirty="0" err="1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self.sequences.values</a:t>
            </a:r>
            <a:r>
              <a:rPr lang="en-US" i="1" dirty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(</a:t>
            </a:r>
            <a:r>
              <a:rPr lang="en-US" i="1" dirty="0" smtClean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) ] 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Monaco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Monaco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has_gaps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i="1" dirty="0">
                <a:solidFill>
                  <a:srgbClr val="000000"/>
                </a:solidFill>
                <a:latin typeface="Monaco"/>
              </a:rPr>
              <a:t>self, key):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any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 [x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==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"-"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Monaco"/>
              </a:rPr>
              <a:t>for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 x </a:t>
            </a:r>
            <a:r>
              <a:rPr lang="en-US" i="1" dirty="0">
                <a:solidFill>
                  <a:srgbClr val="0000FF"/>
                </a:solidFill>
                <a:latin typeface="Monaco"/>
              </a:rPr>
              <a:t>in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self.sequences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[key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] ] )</a:t>
            </a:r>
            <a:endParaRPr lang="en-US" i="1" dirty="0" smtClean="0">
              <a:solidFill>
                <a:srgbClr val="000000"/>
              </a:solidFill>
              <a:highlight>
                <a:srgbClr val="FFFF96"/>
              </a:highlight>
              <a:latin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5053653"/>
            <a:ext cx="8229600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onaco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alignment.is_aligned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r>
              <a:rPr lang="en-US" dirty="0">
                <a:solidFill>
                  <a:srgbClr val="0000FF"/>
                </a:solidFill>
                <a:latin typeface="Monaco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alignment.has_gaps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"Human"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alignment.add_sequence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</a:t>
            </a:r>
            <a:r>
              <a:rPr lang="en-US" i="1" dirty="0" err="1">
                <a:solidFill>
                  <a:srgbClr val="00AA00"/>
                </a:solidFill>
                <a:latin typeface="Monaco"/>
              </a:rPr>
              <a:t>fragment"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,</a:t>
            </a:r>
            <a:r>
              <a:rPr lang="en-US" i="1" dirty="0" err="1">
                <a:solidFill>
                  <a:srgbClr val="00AA00"/>
                </a:solidFill>
                <a:latin typeface="Monaco"/>
              </a:rPr>
              <a:t>"AAGTG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Monaco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alignment.is_aligned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r>
              <a:rPr lang="en-US" dirty="0">
                <a:solidFill>
                  <a:srgbClr val="0000FF"/>
                </a:solidFill>
                <a:latin typeface="Monaco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alignment.has_gaps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"fragment"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03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Generators using () instead of []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673" y="1655793"/>
            <a:ext cx="8839657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Monaco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is_aligned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i="1" dirty="0">
                <a:solidFill>
                  <a:srgbClr val="000000"/>
                </a:solidFill>
                <a:latin typeface="Monaco"/>
              </a:rPr>
              <a:t>self):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if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len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self.sequences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 == </a:t>
            </a:r>
            <a:r>
              <a:rPr lang="en-US" i="1" dirty="0">
                <a:solidFill>
                  <a:srgbClr val="800000"/>
                </a:solidFill>
                <a:latin typeface="Monaco"/>
              </a:rPr>
              <a:t>0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raise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ValueError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'empty alignment; full or empty?'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l 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len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self.sequences.values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()[</a:t>
            </a:r>
            <a:r>
              <a:rPr lang="en-US" i="1" dirty="0">
                <a:solidFill>
                  <a:srgbClr val="800000"/>
                </a:solidFill>
                <a:latin typeface="Monaco"/>
              </a:rPr>
              <a:t>0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all(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len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x) == l </a:t>
            </a:r>
            <a:r>
              <a:rPr lang="en-US" dirty="0">
                <a:solidFill>
                  <a:srgbClr val="0000FF"/>
                </a:solidFill>
                <a:highlight>
                  <a:srgbClr val="FFFF96"/>
                </a:highlight>
                <a:latin typeface="Monaco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             </a:t>
            </a:r>
            <a:r>
              <a:rPr lang="en-US" dirty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x </a:t>
            </a:r>
            <a:r>
              <a:rPr lang="en-US" dirty="0">
                <a:solidFill>
                  <a:srgbClr val="0000FF"/>
                </a:solidFill>
                <a:highlight>
                  <a:srgbClr val="FFFF96"/>
                </a:highlight>
                <a:latin typeface="Monaco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 </a:t>
            </a:r>
            <a:r>
              <a:rPr lang="en-US" i="1" dirty="0" err="1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self.sequences.values</a:t>
            </a:r>
            <a:r>
              <a:rPr lang="en-US" i="1" dirty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(</a:t>
            </a:r>
            <a:r>
              <a:rPr lang="en-US" i="1" dirty="0" smtClean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) ) 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Monaco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Monaco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has_gaps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i="1" dirty="0">
                <a:solidFill>
                  <a:srgbClr val="000000"/>
                </a:solidFill>
                <a:latin typeface="Monaco"/>
              </a:rPr>
              <a:t>self, key):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any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 (x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==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"-"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Monaco"/>
              </a:rPr>
              <a:t>for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 x </a:t>
            </a:r>
            <a:r>
              <a:rPr lang="en-US" i="1" dirty="0">
                <a:solidFill>
                  <a:srgbClr val="0000FF"/>
                </a:solidFill>
                <a:latin typeface="Monaco"/>
              </a:rPr>
              <a:t>in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self.sequences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[key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] ) )</a:t>
            </a:r>
            <a:endParaRPr lang="en-US" i="1" dirty="0" smtClean="0">
              <a:solidFill>
                <a:srgbClr val="000000"/>
              </a:solidFill>
              <a:highlight>
                <a:srgbClr val="FFFF96"/>
              </a:highlight>
              <a:latin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5053653"/>
            <a:ext cx="8229600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onaco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alignment.is_aligned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r>
              <a:rPr lang="en-US" dirty="0">
                <a:solidFill>
                  <a:srgbClr val="0000FF"/>
                </a:solidFill>
                <a:latin typeface="Monaco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alignment.has_gaps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"Human"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alignment.add_sequence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</a:t>
            </a:r>
            <a:r>
              <a:rPr lang="en-US" i="1" dirty="0" err="1">
                <a:solidFill>
                  <a:srgbClr val="00AA00"/>
                </a:solidFill>
                <a:latin typeface="Monaco"/>
              </a:rPr>
              <a:t>fragment"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,</a:t>
            </a:r>
            <a:r>
              <a:rPr lang="en-US" i="1" dirty="0" err="1">
                <a:solidFill>
                  <a:srgbClr val="00AA00"/>
                </a:solidFill>
                <a:latin typeface="Monaco"/>
              </a:rPr>
              <a:t>"AAGTG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Monaco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alignment.is_aligned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r>
              <a:rPr lang="en-US" dirty="0">
                <a:solidFill>
                  <a:srgbClr val="0000FF"/>
                </a:solidFill>
                <a:latin typeface="Monaco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alignment.has_gaps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"fragment"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901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Built-in functions map, reduce &amp; Generators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673" y="1655793"/>
            <a:ext cx="8839657" cy="2862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Monaco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sequences_without_gaps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i="1" dirty="0">
                <a:solidFill>
                  <a:srgbClr val="000000"/>
                </a:solidFill>
                <a:latin typeface="Monaco"/>
              </a:rPr>
              <a:t>self):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''' Generates sequences with all gaps removed.</a:t>
            </a:r>
          </a:p>
          <a:p>
            <a:r>
              <a:rPr lang="fr-FR" i="1" dirty="0">
                <a:solidFill>
                  <a:srgbClr val="00AA00"/>
                </a:solidFill>
                <a:latin typeface="Monaco"/>
              </a:rPr>
              <a:t>        '''</a:t>
            </a:r>
          </a:p>
          <a:p>
            <a:r>
              <a:rPr lang="fr-FR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Monaco"/>
              </a:rPr>
              <a:t>for</a:t>
            </a:r>
            <a:r>
              <a:rPr lang="fr-FR" dirty="0">
                <a:solidFill>
                  <a:srgbClr val="000000"/>
                </a:solidFill>
                <a:latin typeface="Monaco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Monaco"/>
              </a:rPr>
              <a:t>seq</a:t>
            </a:r>
            <a:r>
              <a:rPr lang="fr-FR" dirty="0">
                <a:solidFill>
                  <a:srgbClr val="000000"/>
                </a:solidFill>
                <a:latin typeface="Monaco"/>
              </a:rPr>
              <a:t> </a:t>
            </a:r>
            <a:r>
              <a:rPr lang="fr-FR" dirty="0">
                <a:solidFill>
                  <a:srgbClr val="0000FF"/>
                </a:solidFill>
                <a:latin typeface="Monaco"/>
              </a:rPr>
              <a:t>in</a:t>
            </a:r>
            <a:r>
              <a:rPr lang="fr-FR" dirty="0">
                <a:solidFill>
                  <a:srgbClr val="000000"/>
                </a:solidFill>
                <a:latin typeface="Monaco"/>
              </a:rPr>
              <a:t> </a:t>
            </a:r>
            <a:r>
              <a:rPr lang="fr-FR" i="1" dirty="0" err="1">
                <a:solidFill>
                  <a:srgbClr val="000000"/>
                </a:solidFill>
                <a:latin typeface="Monaco"/>
              </a:rPr>
              <a:t>self.sequences.values</a:t>
            </a:r>
            <a:r>
              <a:rPr lang="fr-FR" i="1" dirty="0">
                <a:solidFill>
                  <a:srgbClr val="000000"/>
                </a:solidFill>
                <a:latin typeface="Monaco"/>
              </a:rPr>
              <a:t>():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yield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seq.replace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"-"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,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Monaco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max_length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i="1" dirty="0">
                <a:solidFill>
                  <a:srgbClr val="000000"/>
                </a:solidFill>
                <a:latin typeface="Monaco"/>
              </a:rPr>
              <a:t>self):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''' returns maximum sequence length'''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reduce(max,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              map(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len,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self.sequences_without_gaps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()))</a:t>
            </a:r>
            <a:endParaRPr lang="en-US" i="1" dirty="0" smtClean="0">
              <a:solidFill>
                <a:srgbClr val="000000"/>
              </a:solidFill>
              <a:highlight>
                <a:srgbClr val="FFFF96"/>
              </a:highlight>
              <a:latin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6072853"/>
            <a:ext cx="822960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alignment.max_length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56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Built-in functions filter and zip &amp; lambda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673" y="1655793"/>
            <a:ext cx="8839657" cy="34163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Monaco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hamming(</a:t>
            </a:r>
            <a:r>
              <a:rPr lang="en-US" b="1" i="1" dirty="0">
                <a:solidFill>
                  <a:srgbClr val="000000"/>
                </a:solidFill>
                <a:latin typeface="Monaco"/>
              </a:rPr>
              <a:t>self,k1,k2):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s1=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self.sequences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[k1]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s2=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self.sequences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[k2]</a:t>
            </a:r>
          </a:p>
          <a:p>
            <a:r>
              <a:rPr lang="ro-RO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ro-RO" dirty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l = float(max(len(s1),len(s2)))</a:t>
            </a:r>
          </a:p>
          <a:p>
            <a:r>
              <a:rPr lang="is-I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is-IS" dirty="0">
                <a:solidFill>
                  <a:srgbClr val="0000FF"/>
                </a:solidFill>
                <a:latin typeface="Monaco"/>
              </a:rPr>
              <a:t>return</a:t>
            </a:r>
            <a:r>
              <a:rPr lang="is-IS" dirty="0">
                <a:solidFill>
                  <a:srgbClr val="000000"/>
                </a:solidFill>
                <a:latin typeface="Monaco"/>
              </a:rPr>
              <a:t> sum(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        map(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lambda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x: </a:t>
            </a:r>
            <a:r>
              <a:rPr lang="en-US" dirty="0">
                <a:solidFill>
                  <a:srgbClr val="800000"/>
                </a:solidFill>
                <a:latin typeface="Monaco"/>
              </a:rPr>
              <a:t>1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if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x[</a:t>
            </a:r>
            <a:r>
              <a:rPr lang="en-US" dirty="0">
                <a:solidFill>
                  <a:srgbClr val="800000"/>
                </a:solidFill>
                <a:latin typeface="Monaco"/>
              </a:rPr>
              <a:t>0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]==x[</a:t>
            </a:r>
            <a:r>
              <a:rPr lang="en-US" dirty="0">
                <a:solidFill>
                  <a:srgbClr val="800000"/>
                </a:solidFill>
                <a:latin typeface="Monaco"/>
              </a:rPr>
              <a:t>1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]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800000"/>
                </a:solidFill>
                <a:latin typeface="Monaco"/>
              </a:rPr>
              <a:t>0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nl-NL" dirty="0">
                <a:solidFill>
                  <a:srgbClr val="000000"/>
                </a:solidFill>
                <a:latin typeface="Monaco"/>
              </a:rPr>
              <a:t>                   zip(s1,s2) ) ) / </a:t>
            </a:r>
            <a:r>
              <a:rPr lang="nl-NL" dirty="0" smtClean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l</a:t>
            </a:r>
          </a:p>
          <a:p>
            <a:endParaRPr lang="nl-NL" i="1" dirty="0">
              <a:solidFill>
                <a:srgbClr val="000000"/>
              </a:solidFill>
              <a:highlight>
                <a:srgbClr val="FFFF96"/>
              </a:highlight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similar_sequences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i="1" dirty="0">
                <a:solidFill>
                  <a:srgbClr val="000000"/>
                </a:solidFill>
                <a:latin typeface="Monaco"/>
              </a:rPr>
              <a:t>self, name, </a:t>
            </a:r>
            <a:r>
              <a:rPr lang="en-US" b="1" i="1" dirty="0" err="1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thrs</a:t>
            </a:r>
            <a:r>
              <a:rPr lang="en-US" b="1" i="1" dirty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filter(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lambda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x: 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               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self.hamming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(name, x) &gt;= </a:t>
            </a:r>
            <a:r>
              <a:rPr lang="en-US" i="1" dirty="0" err="1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thrs</a:t>
            </a:r>
            <a:r>
              <a:rPr lang="en-US" i="1" dirty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               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self.sequences.keys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() ) </a:t>
            </a:r>
            <a:endParaRPr lang="en-US" i="1" dirty="0" smtClean="0">
              <a:solidFill>
                <a:srgbClr val="000000"/>
              </a:solidFill>
              <a:highlight>
                <a:srgbClr val="FFFF96"/>
              </a:highlight>
              <a:latin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5521133"/>
            <a:ext cx="822960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onaco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alignment.hamming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</a:t>
            </a:r>
            <a:r>
              <a:rPr lang="en-US" i="1" dirty="0" err="1">
                <a:solidFill>
                  <a:srgbClr val="00AA00"/>
                </a:solidFill>
                <a:latin typeface="Monaco"/>
              </a:rPr>
              <a:t>Human"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,</a:t>
            </a:r>
            <a:r>
              <a:rPr lang="en-US" i="1" dirty="0" err="1">
                <a:solidFill>
                  <a:srgbClr val="00AA00"/>
                </a:solidFill>
                <a:latin typeface="Monaco"/>
              </a:rPr>
              <a:t>"</a:t>
            </a:r>
            <a:r>
              <a:rPr lang="en-US" i="1" u="sng" dirty="0" err="1" smtClean="0">
                <a:solidFill>
                  <a:srgbClr val="00AA00"/>
                </a:solidFill>
                <a:latin typeface="Monaco"/>
              </a:rPr>
              <a:t>Chimp</a:t>
            </a:r>
            <a:r>
              <a:rPr lang="en-US" i="1" u="sng" dirty="0" smtClean="0">
                <a:solidFill>
                  <a:srgbClr val="00AA00"/>
                </a:solidFill>
                <a:latin typeface="Monaco"/>
              </a:rPr>
              <a:t>”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)  </a:t>
            </a:r>
            <a:r>
              <a:rPr lang="en-US" i="1" dirty="0" smtClean="0">
                <a:solidFill>
                  <a:srgbClr val="000000"/>
                </a:solidFill>
                <a:latin typeface="Monaco"/>
                <a:sym typeface="Wingdings"/>
              </a:rPr>
              <a:t> 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0.8</a:t>
            </a:r>
            <a:endParaRPr lang="en-US" i="1" dirty="0">
              <a:solidFill>
                <a:srgbClr val="000000"/>
              </a:solidFill>
              <a:latin typeface="Monaco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Monaco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alignment.hamming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"Human"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,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</a:t>
            </a:r>
            <a:r>
              <a:rPr lang="en-US" i="1" u="sng" dirty="0" err="1">
                <a:solidFill>
                  <a:srgbClr val="00AA00"/>
                </a:solidFill>
                <a:latin typeface="Monaco"/>
              </a:rPr>
              <a:t>Gorila</a:t>
            </a:r>
            <a:r>
              <a:rPr lang="en-US" i="1" u="sng" dirty="0">
                <a:solidFill>
                  <a:srgbClr val="00AA00"/>
                </a:solidFill>
                <a:latin typeface="Monaco"/>
              </a:rPr>
              <a:t>"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) </a:t>
            </a:r>
            <a:r>
              <a:rPr lang="en-US" i="1" dirty="0" smtClean="0">
                <a:solidFill>
                  <a:srgbClr val="000000"/>
                </a:solidFill>
                <a:latin typeface="Monaco"/>
                <a:sym typeface="Wingdings"/>
              </a:rPr>
              <a:t></a:t>
            </a:r>
            <a:r>
              <a:rPr lang="en-US" i="1" dirty="0">
                <a:solidFill>
                  <a:srgbClr val="000000"/>
                </a:solidFill>
                <a:latin typeface="Monaco"/>
                <a:sym typeface="Wingdings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0.65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alignment.similar_sequences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i="1" dirty="0">
                <a:solidFill>
                  <a:srgbClr val="00AA00"/>
                </a:solidFill>
                <a:highlight>
                  <a:srgbClr val="E8F2FE"/>
                </a:highlight>
                <a:latin typeface="Monaco"/>
              </a:rPr>
              <a:t>"Human"</a:t>
            </a:r>
            <a:r>
              <a:rPr lang="en-US" i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i="1" dirty="0">
                <a:solidFill>
                  <a:srgbClr val="800000"/>
                </a:solidFill>
                <a:highlight>
                  <a:srgbClr val="E8F2FE"/>
                </a:highlight>
                <a:latin typeface="Monaco"/>
              </a:rPr>
              <a:t>0.7</a:t>
            </a:r>
            <a:r>
              <a:rPr lang="en-US" i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['Chimp', '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Human’]</a:t>
            </a:r>
            <a:endParaRPr lang="en-US" i="1" u="sng" dirty="0" smtClean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374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2" y="2907429"/>
            <a:ext cx="7953997" cy="35824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8206" y="1726003"/>
            <a:ext cx="73528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http://</a:t>
            </a:r>
            <a:r>
              <a:rPr lang="en-US" sz="2800" dirty="0" err="1"/>
              <a:t>docs.python.org</a:t>
            </a:r>
            <a:r>
              <a:rPr lang="en-US" sz="2800" dirty="0"/>
              <a:t>/2/library/</a:t>
            </a:r>
            <a:r>
              <a:rPr lang="en-US" sz="2800" dirty="0" err="1" smtClean="0"/>
              <a:t>functions.html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724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external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invoke other programs directly from python</a:t>
            </a:r>
          </a:p>
          <a:p>
            <a:r>
              <a:rPr lang="en-US" dirty="0" smtClean="0"/>
              <a:t>Many ways, some simple, some not so much</a:t>
            </a:r>
          </a:p>
          <a:p>
            <a:r>
              <a:rPr lang="en-US" dirty="0" smtClean="0"/>
              <a:t>Will look at the most “kosher” way: </a:t>
            </a:r>
            <a:r>
              <a:rPr lang="en-US" dirty="0" err="1" smtClean="0"/>
              <a:t>popen</a:t>
            </a:r>
            <a:endParaRPr lang="en-US" dirty="0" smtClean="0"/>
          </a:p>
          <a:p>
            <a:r>
              <a:rPr lang="en-US" dirty="0" smtClean="0"/>
              <a:t>Scenario:</a:t>
            </a:r>
          </a:p>
          <a:p>
            <a:pPr lvl="1"/>
            <a:r>
              <a:rPr lang="en-US" dirty="0" smtClean="0"/>
              <a:t>Read an alignment</a:t>
            </a:r>
          </a:p>
          <a:p>
            <a:pPr lvl="1"/>
            <a:r>
              <a:rPr lang="en-US" dirty="0" smtClean="0"/>
              <a:t>Filter out short and distantly-related sequences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FastTree</a:t>
            </a:r>
            <a:r>
              <a:rPr lang="en-US" dirty="0" smtClean="0"/>
              <a:t> on it to get an 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8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Filtering function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673" y="1655793"/>
            <a:ext cx="8839657" cy="39703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from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alignment </a:t>
            </a:r>
            <a:r>
              <a:rPr lang="en-US" sz="1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import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Alignment</a:t>
            </a:r>
          </a:p>
          <a:p>
            <a:endParaRPr lang="en-US" sz="1400" dirty="0" smtClean="0">
              <a:solidFill>
                <a:srgbClr val="0000FF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filter_alignment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alg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thrs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len_thrs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):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  filtered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= reduce(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set.union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              (set(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alg.similar_sequences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(x,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thrs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)) - set([x]) 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             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x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alg.names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()))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"%d sequences after filtering by similarity"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 % </a:t>
            </a:r>
            <a:r>
              <a:rPr lang="en-US" sz="1400" i="1" dirty="0" err="1">
                <a:solidFill>
                  <a:srgbClr val="000000"/>
                </a:solidFill>
                <a:latin typeface="Monaco"/>
              </a:rPr>
              <a:t>len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(filtered)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filtered = filter(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lambda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x: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          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alg.sequence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(x).replace(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"-"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""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)) &gt; </a:t>
            </a:r>
            <a:r>
              <a:rPr lang="en-US" sz="1400" i="1" dirty="0" err="1">
                <a:solidFill>
                  <a:srgbClr val="000000"/>
                </a:solidFill>
                <a:latin typeface="Monaco"/>
              </a:rPr>
              <a:t>len_thrs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, </a:t>
            </a:r>
          </a:p>
          <a:p>
            <a:r>
              <a:rPr lang="da-DK" sz="1400" dirty="0">
                <a:solidFill>
                  <a:srgbClr val="000000"/>
                </a:solidFill>
                <a:latin typeface="Monaco"/>
              </a:rPr>
              <a:t>                      filtered)</a:t>
            </a:r>
          </a:p>
          <a:p>
            <a:r>
              <a:rPr lang="da-DK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a-DK" sz="1400" dirty="0">
                <a:solidFill>
                  <a:srgbClr val="0000FF"/>
                </a:solidFill>
                <a:latin typeface="Monaco"/>
              </a:rPr>
              <a:t>print</a:t>
            </a:r>
            <a:r>
              <a:rPr lang="da-DK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1400" i="1" dirty="0">
                <a:solidFill>
                  <a:srgbClr val="00AA00"/>
                </a:solidFill>
                <a:latin typeface="Monaco"/>
              </a:rPr>
              <a:t>"%d </a:t>
            </a:r>
            <a:r>
              <a:rPr lang="da-DK" sz="1400" i="1" dirty="0" err="1">
                <a:solidFill>
                  <a:srgbClr val="00AA00"/>
                </a:solidFill>
                <a:latin typeface="Monaco"/>
              </a:rPr>
              <a:t>sequences</a:t>
            </a:r>
            <a:r>
              <a:rPr lang="da-DK" sz="1400" i="1" dirty="0">
                <a:solidFill>
                  <a:srgbClr val="00AA00"/>
                </a:solidFill>
                <a:latin typeface="Monaco"/>
              </a:rPr>
              <a:t> </a:t>
            </a:r>
            <a:r>
              <a:rPr lang="da-DK" sz="1400" i="1" dirty="0" err="1">
                <a:solidFill>
                  <a:srgbClr val="00AA00"/>
                </a:solidFill>
                <a:latin typeface="Monaco"/>
              </a:rPr>
              <a:t>after</a:t>
            </a:r>
            <a:r>
              <a:rPr lang="da-DK" sz="1400" i="1" dirty="0">
                <a:solidFill>
                  <a:srgbClr val="00AA00"/>
                </a:solidFill>
                <a:latin typeface="Monaco"/>
              </a:rPr>
              <a:t> </a:t>
            </a:r>
            <a:r>
              <a:rPr lang="da-DK" sz="1400" i="1" dirty="0" err="1">
                <a:solidFill>
                  <a:srgbClr val="00AA00"/>
                </a:solidFill>
                <a:latin typeface="Monaco"/>
              </a:rPr>
              <a:t>filtering</a:t>
            </a:r>
            <a:r>
              <a:rPr lang="da-DK" sz="1400" i="1" dirty="0">
                <a:solidFill>
                  <a:srgbClr val="00AA00"/>
                </a:solidFill>
                <a:latin typeface="Monaco"/>
              </a:rPr>
              <a:t> by </a:t>
            </a:r>
            <a:r>
              <a:rPr lang="da-DK" sz="1400" i="1" dirty="0" err="1">
                <a:solidFill>
                  <a:srgbClr val="00AA00"/>
                </a:solidFill>
                <a:latin typeface="Monaco"/>
              </a:rPr>
              <a:t>length</a:t>
            </a:r>
            <a:r>
              <a:rPr lang="da-DK" sz="1400" i="1" dirty="0">
                <a:solidFill>
                  <a:srgbClr val="00AA00"/>
                </a:solidFill>
                <a:latin typeface="Monaco"/>
              </a:rPr>
              <a:t> %d"</a:t>
            </a:r>
            <a:r>
              <a:rPr lang="da-DK" sz="1400" i="1" dirty="0">
                <a:solidFill>
                  <a:srgbClr val="000000"/>
                </a:solidFill>
                <a:latin typeface="Monaco"/>
              </a:rPr>
              <a:t> % (len(filtered), </a:t>
            </a:r>
            <a:r>
              <a:rPr lang="da-DK" sz="1400" i="1" dirty="0" err="1">
                <a:solidFill>
                  <a:srgbClr val="000000"/>
                </a:solidFill>
                <a:latin typeface="Monaco"/>
              </a:rPr>
              <a:t>len_thrs</a:t>
            </a:r>
            <a:r>
              <a:rPr lang="da-DK" sz="1400" i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da-DK" sz="1400" dirty="0">
                <a:solidFill>
                  <a:srgbClr val="000000"/>
                </a:solidFill>
                <a:latin typeface="Monaco"/>
              </a:rPr>
              <a:t>    </a:t>
            </a:r>
          </a:p>
          <a:p>
            <a:r>
              <a:rPr lang="da-DK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a-DK" sz="1400" dirty="0" err="1">
                <a:solidFill>
                  <a:srgbClr val="000000"/>
                </a:solidFill>
                <a:latin typeface="Monaco"/>
              </a:rPr>
              <a:t>filtered_alg</a:t>
            </a:r>
            <a:r>
              <a:rPr lang="da-DK" sz="14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Monaco"/>
              </a:rPr>
              <a:t>Alignment</a:t>
            </a:r>
            <a:r>
              <a:rPr lang="da-DK" sz="1400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r>
              <a:rPr lang="da-DK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a-DK" sz="1400" dirty="0">
                <a:solidFill>
                  <a:srgbClr val="0000FF"/>
                </a:solidFill>
                <a:latin typeface="Monaco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onaco"/>
              </a:rPr>
              <a:t> x </a:t>
            </a:r>
            <a:r>
              <a:rPr lang="da-DK" sz="1400" dirty="0">
                <a:solidFill>
                  <a:srgbClr val="0000FF"/>
                </a:solidFill>
                <a:latin typeface="Monaco"/>
              </a:rPr>
              <a:t>in</a:t>
            </a:r>
            <a:r>
              <a:rPr lang="da-DK" sz="1400" dirty="0">
                <a:solidFill>
                  <a:srgbClr val="000000"/>
                </a:solidFill>
                <a:latin typeface="Monaco"/>
              </a:rPr>
              <a:t> filtered:</a:t>
            </a:r>
          </a:p>
          <a:p>
            <a:r>
              <a:rPr lang="da-DK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Monaco"/>
              </a:rPr>
              <a:t>filtered_alg.add_sequence</a:t>
            </a:r>
            <a:r>
              <a:rPr lang="da-DK" sz="1400" dirty="0">
                <a:solidFill>
                  <a:srgbClr val="000000"/>
                </a:solidFill>
                <a:latin typeface="Monaco"/>
              </a:rPr>
              <a:t>(x, </a:t>
            </a:r>
            <a:r>
              <a:rPr lang="da-DK" sz="1400" dirty="0" err="1">
                <a:solidFill>
                  <a:srgbClr val="000000"/>
                </a:solidFill>
                <a:latin typeface="Monaco"/>
              </a:rPr>
              <a:t>alg.sequence</a:t>
            </a:r>
            <a:r>
              <a:rPr lang="da-DK" sz="1400" dirty="0">
                <a:solidFill>
                  <a:srgbClr val="000000"/>
                </a:solidFill>
                <a:latin typeface="Monaco"/>
              </a:rPr>
              <a:t>(x))</a:t>
            </a:r>
          </a:p>
          <a:p>
            <a:r>
              <a:rPr lang="da-DK" sz="1400" dirty="0">
                <a:solidFill>
                  <a:srgbClr val="000000"/>
                </a:solidFill>
                <a:latin typeface="Monaco"/>
              </a:rPr>
              <a:t>    </a:t>
            </a:r>
          </a:p>
          <a:p>
            <a:r>
              <a:rPr lang="da-DK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a-DK" sz="1400" dirty="0" err="1">
                <a:solidFill>
                  <a:srgbClr val="0000FF"/>
                </a:solidFill>
                <a:latin typeface="Monaco"/>
              </a:rPr>
              <a:t>return</a:t>
            </a:r>
            <a:r>
              <a:rPr lang="da-DK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1400" dirty="0" err="1">
                <a:solidFill>
                  <a:srgbClr val="000000"/>
                </a:solidFill>
                <a:latin typeface="Monaco"/>
              </a:rPr>
              <a:t>filtered_alg</a:t>
            </a:r>
            <a:endParaRPr lang="en-US" sz="1400" i="1" dirty="0" smtClean="0">
              <a:solidFill>
                <a:srgbClr val="000000"/>
              </a:solidFill>
              <a:highlight>
                <a:srgbClr val="FFFF96"/>
              </a:highlight>
              <a:latin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7867" y="5791199"/>
            <a:ext cx="592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is in a new module called </a:t>
            </a:r>
            <a:r>
              <a:rPr lang="en-US" sz="2400" dirty="0" err="1" smtClean="0"/>
              <a:t>filter_n_tree.py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0820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alignment using simple python constructs</a:t>
            </a:r>
          </a:p>
          <a:p>
            <a:r>
              <a:rPr lang="en-US" dirty="0" smtClean="0"/>
              <a:t>Make simple methods that do interesting stuff on the alignment</a:t>
            </a:r>
          </a:p>
          <a:p>
            <a:r>
              <a:rPr lang="en-US" dirty="0" smtClean="0"/>
              <a:t>Run external programs on the alignment</a:t>
            </a:r>
          </a:p>
          <a:p>
            <a:r>
              <a:rPr lang="en-US" dirty="0" smtClean="0"/>
              <a:t>Profile the program to find out about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58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subprocess.Popen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this to call an external program (span new processes)</a:t>
            </a:r>
          </a:p>
          <a:p>
            <a:r>
              <a:rPr lang="en-US" dirty="0" smtClean="0"/>
              <a:t>Multiple options – simplest:</a:t>
            </a:r>
          </a:p>
          <a:p>
            <a:pPr lvl="1"/>
            <a:r>
              <a:rPr lang="en-US" dirty="0" err="1" smtClean="0"/>
              <a:t>subprocess.call</a:t>
            </a:r>
            <a:r>
              <a:rPr lang="en-US" dirty="0" smtClean="0"/>
              <a:t>([command,arg1,arg2,…])</a:t>
            </a:r>
          </a:p>
          <a:p>
            <a:pPr lvl="1"/>
            <a:r>
              <a:rPr lang="en-US" dirty="0" err="1" smtClean="0"/>
              <a:t>subprocess.check_call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 err="1" smtClean="0"/>
              <a:t>subprocess.check_output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Alternative: p=</a:t>
            </a:r>
            <a:r>
              <a:rPr lang="en-US" dirty="0" err="1" smtClean="0"/>
              <a:t>subprocess.Popen</a:t>
            </a:r>
            <a:endParaRPr lang="en-US" dirty="0" smtClean="0"/>
          </a:p>
          <a:p>
            <a:pPr lvl="1"/>
            <a:r>
              <a:rPr lang="en-US" dirty="0" err="1" smtClean="0"/>
              <a:t>p.communicate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p.wait</a:t>
            </a:r>
            <a:r>
              <a:rPr lang="en-US" dirty="0" smtClean="0"/>
              <a:t>()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5213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attempt at running </a:t>
            </a:r>
            <a:r>
              <a:rPr lang="en-US" dirty="0" err="1" smtClean="0"/>
              <a:t>FastTree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673" y="1608753"/>
            <a:ext cx="8839657" cy="504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    import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subprocess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in_alg_file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sys.argv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[</a:t>
            </a:r>
            <a:r>
              <a:rPr lang="en-US" sz="1400" dirty="0">
                <a:solidFill>
                  <a:srgbClr val="800000"/>
                </a:solidFill>
                <a:latin typeface="Monac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similarity_threshold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sys.argv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[</a:t>
            </a:r>
            <a:r>
              <a:rPr lang="en-US" sz="1400" dirty="0">
                <a:solidFill>
                  <a:srgbClr val="800000"/>
                </a:solidFill>
                <a:latin typeface="Monaco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])/</a:t>
            </a:r>
            <a:r>
              <a:rPr lang="en-US" sz="1400" dirty="0">
                <a:solidFill>
                  <a:srgbClr val="800000"/>
                </a:solidFill>
                <a:latin typeface="Monaco"/>
              </a:rPr>
              <a:t>100.0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length_threshold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sys.argv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[</a:t>
            </a:r>
            <a:r>
              <a:rPr lang="en-US" sz="1400" dirty="0">
                <a:solidFill>
                  <a:srgbClr val="800000"/>
                </a:solidFill>
                <a:latin typeface="Monaco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])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alg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= Alignment()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alg.read_fasta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in_alg_file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"%d sequences were found in alignment %s"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 \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    %(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alg.names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()),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in_alg_file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filtered_alg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filter_alignment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\</a:t>
            </a:r>
            <a:endParaRPr lang="en-US" sz="1400" dirty="0">
              <a:solidFill>
                <a:srgbClr val="000000"/>
              </a:solidFill>
              <a:latin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            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alg,similarity_threshold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length_threshold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assert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filtered_alg.is_aligned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(), 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"input file is not aligned"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filtered_alg_file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"%</a:t>
            </a:r>
            <a:r>
              <a:rPr lang="en-US" sz="1400" i="1" dirty="0" err="1">
                <a:solidFill>
                  <a:srgbClr val="00AA00"/>
                </a:solidFill>
                <a:latin typeface="Monaco"/>
              </a:rPr>
              <a:t>s.filtered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"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i="1" dirty="0" smtClean="0">
                <a:solidFill>
                  <a:srgbClr val="000000"/>
                </a:solidFill>
                <a:latin typeface="Monaco"/>
              </a:rPr>
              <a:t>% </a:t>
            </a:r>
            <a:r>
              <a:rPr lang="en-US" sz="1400" i="1" dirty="0" err="1" smtClean="0">
                <a:solidFill>
                  <a:srgbClr val="000000"/>
                </a:solidFill>
                <a:latin typeface="Monaco"/>
              </a:rPr>
              <a:t>in_alg_file</a:t>
            </a:r>
            <a:endParaRPr lang="en-US" sz="1400" i="1" dirty="0">
              <a:solidFill>
                <a:srgbClr val="000000"/>
              </a:solidFill>
              <a:latin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filtered_alg.write_fasta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filtered_alg_file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subprocess.check_call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 [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"</a:t>
            </a:r>
            <a:r>
              <a:rPr lang="en-US" sz="1400" i="1" dirty="0" err="1">
                <a:solidFill>
                  <a:srgbClr val="00AA00"/>
                </a:solidFill>
                <a:latin typeface="Monaco"/>
              </a:rPr>
              <a:t>FastTree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"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, 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                    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"-out"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"%</a:t>
            </a:r>
            <a:r>
              <a:rPr lang="en-US" sz="1400" i="1" dirty="0" err="1" smtClean="0">
                <a:solidFill>
                  <a:srgbClr val="00AA00"/>
                </a:solidFill>
                <a:latin typeface="Monaco"/>
              </a:rPr>
              <a:t>s.tree</a:t>
            </a:r>
            <a:r>
              <a:rPr lang="en-US" sz="1400" i="1" dirty="0" smtClean="0">
                <a:solidFill>
                  <a:srgbClr val="00AA00"/>
                </a:solidFill>
                <a:latin typeface="Monaco"/>
              </a:rPr>
              <a:t>” </a:t>
            </a:r>
            <a:r>
              <a:rPr lang="en-US" sz="1400" i="1" dirty="0" smtClean="0">
                <a:solidFill>
                  <a:srgbClr val="000000"/>
                </a:solidFill>
                <a:latin typeface="Monaco"/>
              </a:rPr>
              <a:t>% </a:t>
            </a:r>
            <a:r>
              <a:rPr lang="en-US" sz="1400" i="1" dirty="0" err="1" smtClean="0">
                <a:solidFill>
                  <a:srgbClr val="000000"/>
                </a:solidFill>
                <a:latin typeface="Monaco"/>
              </a:rPr>
              <a:t>filtered_alg_file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                    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"-</a:t>
            </a:r>
            <a:r>
              <a:rPr lang="en-US" sz="1400" i="1" u="sng" dirty="0" err="1">
                <a:solidFill>
                  <a:srgbClr val="00AA00"/>
                </a:solidFill>
                <a:latin typeface="Monaco"/>
              </a:rPr>
              <a:t>nt</a:t>
            </a:r>
            <a:r>
              <a:rPr lang="en-US" sz="1400" i="1" u="sng" dirty="0">
                <a:solidFill>
                  <a:srgbClr val="00AA00"/>
                </a:solidFill>
                <a:latin typeface="Monaco"/>
              </a:rPr>
              <a:t>"</a:t>
            </a:r>
            <a:r>
              <a:rPr lang="en-US" sz="1400" i="1" u="sng" dirty="0">
                <a:solidFill>
                  <a:srgbClr val="000000"/>
                </a:solidFill>
                <a:latin typeface="Monaco"/>
              </a:rPr>
              <a:t>,</a:t>
            </a:r>
            <a:r>
              <a:rPr lang="en-US" sz="1400" i="1" u="sng" dirty="0">
                <a:solidFill>
                  <a:srgbClr val="00AA00"/>
                </a:solidFill>
                <a:latin typeface="Monaco"/>
              </a:rPr>
              <a:t>"-</a:t>
            </a:r>
            <a:r>
              <a:rPr lang="en-US" sz="1400" i="1" u="sng" dirty="0" err="1">
                <a:solidFill>
                  <a:srgbClr val="00AA00"/>
                </a:solidFill>
                <a:latin typeface="Monaco"/>
              </a:rPr>
              <a:t>gtr</a:t>
            </a:r>
            <a:r>
              <a:rPr lang="en-US" sz="1400" i="1" u="sng" dirty="0">
                <a:solidFill>
                  <a:srgbClr val="00AA00"/>
                </a:solidFill>
                <a:latin typeface="Monaco"/>
              </a:rPr>
              <a:t>"</a:t>
            </a:r>
            <a:r>
              <a:rPr lang="en-US" sz="1400" i="1" u="sng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da-DK" sz="1400" dirty="0">
                <a:solidFill>
                  <a:srgbClr val="000000"/>
                </a:solidFill>
                <a:latin typeface="Monaco"/>
              </a:rPr>
              <a:t>                            </a:t>
            </a:r>
            <a:r>
              <a:rPr lang="da-DK" sz="1400" dirty="0" err="1">
                <a:solidFill>
                  <a:srgbClr val="000000"/>
                </a:solidFill>
                <a:latin typeface="Monaco"/>
              </a:rPr>
              <a:t>filtered_alg_file</a:t>
            </a:r>
            <a:r>
              <a:rPr lang="da-DK" sz="1400" dirty="0" smtClean="0">
                <a:solidFill>
                  <a:srgbClr val="000000"/>
                </a:solidFill>
                <a:latin typeface="Monaco"/>
              </a:rPr>
              <a:t>]</a:t>
            </a:r>
            <a:r>
              <a:rPr lang="fr-FR" sz="1400" dirty="0" smtClean="0">
                <a:solidFill>
                  <a:srgbClr val="000000"/>
                </a:solidFill>
                <a:latin typeface="Monaco"/>
              </a:rPr>
              <a:t>)</a:t>
            </a:r>
            <a:endParaRPr lang="en-US" sz="1400" i="1" dirty="0" smtClean="0">
              <a:solidFill>
                <a:srgbClr val="000000"/>
              </a:solidFill>
              <a:highlight>
                <a:srgbClr val="FFFF96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08736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373379"/>
            <a:ext cx="8327781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33 sequences were found in alignment </a:t>
            </a:r>
            <a:r>
              <a:rPr lang="en-US" dirty="0" err="1"/>
              <a:t>pythonidae.aln.fasta</a:t>
            </a:r>
            <a:endParaRPr lang="en-US" dirty="0"/>
          </a:p>
          <a:p>
            <a:r>
              <a:rPr lang="en-US" dirty="0"/>
              <a:t>23 sequences after filtering by similarity</a:t>
            </a:r>
          </a:p>
          <a:p>
            <a:r>
              <a:rPr lang="en-US" dirty="0"/>
              <a:t>19 sequences after filtering by length 1000</a:t>
            </a:r>
          </a:p>
          <a:p>
            <a:r>
              <a:rPr lang="en-US" dirty="0" err="1"/>
              <a:t>FastTree</a:t>
            </a:r>
            <a:r>
              <a:rPr lang="en-US" dirty="0"/>
              <a:t> Version 2.1.7 SSE3</a:t>
            </a:r>
          </a:p>
          <a:p>
            <a:r>
              <a:rPr lang="en-US" dirty="0"/>
              <a:t>Alignment: </a:t>
            </a:r>
            <a:r>
              <a:rPr lang="en-US" dirty="0" err="1"/>
              <a:t>pythonidae.aln.fasta.filtered</a:t>
            </a:r>
            <a:endParaRPr lang="en-US" dirty="0"/>
          </a:p>
          <a:p>
            <a:r>
              <a:rPr lang="en-US" dirty="0"/>
              <a:t>Nucleotide distances: Jukes-Cantor Joins: balanced Support: SH-like 1000</a:t>
            </a:r>
          </a:p>
          <a:p>
            <a:r>
              <a:rPr lang="en-US" dirty="0"/>
              <a:t>Search: Normal +NNI +SPR (2 rounds range 10) +ML-NNI opt-each=1</a:t>
            </a:r>
          </a:p>
          <a:p>
            <a:r>
              <a:rPr lang="en-US" dirty="0" err="1"/>
              <a:t>TopHits</a:t>
            </a:r>
            <a:r>
              <a:rPr lang="en-US" dirty="0"/>
              <a:t>: 1.00*</a:t>
            </a:r>
            <a:r>
              <a:rPr lang="en-US" dirty="0" err="1"/>
              <a:t>sqrtN</a:t>
            </a:r>
            <a:r>
              <a:rPr lang="en-US" dirty="0"/>
              <a:t> close=default refresh=0.80</a:t>
            </a:r>
          </a:p>
          <a:p>
            <a:r>
              <a:rPr lang="en-US" dirty="0"/>
              <a:t>ML Model: Generalized Time-Reversible, CAT approximation with 20 rate categories</a:t>
            </a:r>
          </a:p>
          <a:p>
            <a:r>
              <a:rPr lang="en-US" dirty="0">
                <a:solidFill>
                  <a:srgbClr val="FF0000"/>
                </a:solidFill>
              </a:rPr>
              <a:t>Non-unique name '</a:t>
            </a:r>
            <a:r>
              <a:rPr lang="en-US" dirty="0" err="1">
                <a:solidFill>
                  <a:srgbClr val="FF0000"/>
                </a:solidFill>
              </a:rPr>
              <a:t>Antaresia</a:t>
            </a:r>
            <a:r>
              <a:rPr lang="en-US" dirty="0">
                <a:solidFill>
                  <a:srgbClr val="FF0000"/>
                </a:solidFill>
              </a:rPr>
              <a:t>' in the alignment</a:t>
            </a:r>
          </a:p>
          <a:p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r>
              <a:rPr lang="en-US" dirty="0"/>
              <a:t>  </a:t>
            </a:r>
            <a:r>
              <a:rPr lang="en-US" u="sng" dirty="0"/>
              <a:t>File "/Users/</a:t>
            </a:r>
            <a:r>
              <a:rPr lang="en-US" u="sng" dirty="0" err="1"/>
              <a:t>smirarab</a:t>
            </a:r>
            <a:r>
              <a:rPr lang="en-US" u="sng" dirty="0"/>
              <a:t>/workspace/IBCC/</a:t>
            </a:r>
            <a:r>
              <a:rPr lang="en-US" u="sng" dirty="0" err="1"/>
              <a:t>src</a:t>
            </a:r>
            <a:r>
              <a:rPr lang="en-US" u="sng" dirty="0"/>
              <a:t>/</a:t>
            </a:r>
            <a:r>
              <a:rPr lang="en-US" u="sng" dirty="0" err="1"/>
              <a:t>PipeLine.py</a:t>
            </a:r>
            <a:r>
              <a:rPr lang="en-US" u="sng" dirty="0"/>
              <a:t>", line 52, in &lt;module&gt;</a:t>
            </a:r>
          </a:p>
          <a:p>
            <a:r>
              <a:rPr lang="en-US" dirty="0"/>
              <a:t>    </a:t>
            </a:r>
            <a:r>
              <a:rPr lang="en-US" dirty="0" err="1"/>
              <a:t>filtered_alg_file</a:t>
            </a:r>
            <a:r>
              <a:rPr lang="en-US" dirty="0"/>
              <a:t>])</a:t>
            </a:r>
          </a:p>
          <a:p>
            <a:r>
              <a:rPr lang="en-US" dirty="0"/>
              <a:t>  </a:t>
            </a:r>
            <a:r>
              <a:rPr lang="en-US" u="sng" dirty="0"/>
              <a:t>File "/System/Library/Frameworks/</a:t>
            </a:r>
            <a:r>
              <a:rPr lang="en-US" u="sng" dirty="0" err="1"/>
              <a:t>Python.framework</a:t>
            </a:r>
            <a:r>
              <a:rPr lang="en-US" u="sng" dirty="0"/>
              <a:t>/Versions/2.7/lib/python2.7/</a:t>
            </a:r>
            <a:r>
              <a:rPr lang="en-US" u="sng" dirty="0" err="1"/>
              <a:t>subprocess.py</a:t>
            </a:r>
            <a:r>
              <a:rPr lang="en-US" u="sng" dirty="0"/>
              <a:t>", line 542, in </a:t>
            </a:r>
            <a:r>
              <a:rPr lang="en-US" u="sng" dirty="0" err="1"/>
              <a:t>check_call</a:t>
            </a:r>
            <a:endParaRPr lang="en-US" u="sng" dirty="0"/>
          </a:p>
          <a:p>
            <a:r>
              <a:rPr lang="en-US" dirty="0"/>
              <a:t>    raise </a:t>
            </a:r>
            <a:r>
              <a:rPr lang="en-US" dirty="0" err="1"/>
              <a:t>CalledProcessError</a:t>
            </a:r>
            <a:r>
              <a:rPr lang="en-US" dirty="0"/>
              <a:t>(</a:t>
            </a:r>
            <a:r>
              <a:rPr lang="en-US" dirty="0" err="1"/>
              <a:t>retcode</a:t>
            </a:r>
            <a:r>
              <a:rPr lang="en-US" dirty="0"/>
              <a:t>, </a:t>
            </a:r>
            <a:r>
              <a:rPr lang="en-US" dirty="0" err="1"/>
              <a:t>cmd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rgbClr val="FF0000"/>
                </a:solidFill>
              </a:rPr>
              <a:t>subprocess.CalledProcessError</a:t>
            </a:r>
            <a:r>
              <a:rPr lang="en-US" dirty="0"/>
              <a:t>: Command '['</a:t>
            </a:r>
            <a:r>
              <a:rPr lang="en-US" dirty="0" err="1"/>
              <a:t>FastTree</a:t>
            </a:r>
            <a:r>
              <a:rPr lang="en-US" dirty="0"/>
              <a:t>', '-out', '</a:t>
            </a:r>
            <a:r>
              <a:rPr lang="en-US" dirty="0" err="1"/>
              <a:t>pythonidae.aln.fasta.filtered.tree</a:t>
            </a:r>
            <a:r>
              <a:rPr lang="en-US" dirty="0"/>
              <a:t>', '-</a:t>
            </a:r>
            <a:r>
              <a:rPr lang="en-US" dirty="0" err="1"/>
              <a:t>nt</a:t>
            </a:r>
            <a:r>
              <a:rPr lang="en-US" dirty="0"/>
              <a:t>', '-</a:t>
            </a:r>
            <a:r>
              <a:rPr lang="en-US" dirty="0" err="1"/>
              <a:t>gtr</a:t>
            </a:r>
            <a:r>
              <a:rPr lang="en-US" dirty="0"/>
              <a:t>', '</a:t>
            </a:r>
            <a:r>
              <a:rPr lang="en-US" dirty="0" err="1"/>
              <a:t>pythonidae.aln.fasta.filtered</a:t>
            </a:r>
            <a:r>
              <a:rPr lang="en-US" dirty="0"/>
              <a:t>']' returned non-zero exit status 1</a:t>
            </a:r>
          </a:p>
        </p:txBody>
      </p:sp>
    </p:spTree>
    <p:extLst>
      <p:ext uri="{BB962C8B-B14F-4D97-AF65-F5344CB8AC3E}">
        <p14:creationId xmlns:p14="http://schemas.microsoft.com/office/powerpoint/2010/main" val="3701060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373379"/>
            <a:ext cx="8327781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33 sequences were found in </a:t>
            </a:r>
            <a:r>
              <a:rPr lang="en-US" dirty="0" err="1"/>
              <a:t>alg</a:t>
            </a:r>
            <a:r>
              <a:rPr lang="en-US" dirty="0"/>
              <a:t> </a:t>
            </a:r>
            <a:r>
              <a:rPr lang="en-US" dirty="0" err="1"/>
              <a:t>pythonidae.aln.fasta</a:t>
            </a:r>
            <a:endParaRPr lang="en-US" dirty="0"/>
          </a:p>
          <a:p>
            <a:r>
              <a:rPr lang="en-US" dirty="0"/>
              <a:t>23 sequences after filtering by similarity</a:t>
            </a:r>
          </a:p>
          <a:p>
            <a:r>
              <a:rPr lang="en-US" dirty="0"/>
              <a:t>19 sequences after filtering by length 1000</a:t>
            </a:r>
          </a:p>
          <a:p>
            <a:r>
              <a:rPr lang="en-US" dirty="0" err="1"/>
              <a:t>FastTree</a:t>
            </a:r>
            <a:r>
              <a:rPr lang="en-US" dirty="0"/>
              <a:t> Version 2.1.7 SSE3</a:t>
            </a:r>
          </a:p>
          <a:p>
            <a:r>
              <a:rPr lang="en-US" dirty="0"/>
              <a:t>Alignment: </a:t>
            </a:r>
            <a:r>
              <a:rPr lang="en-US" dirty="0" err="1"/>
              <a:t>pythonidae.aln.fasta.filtered</a:t>
            </a:r>
            <a:endParaRPr lang="en-US" dirty="0"/>
          </a:p>
          <a:p>
            <a:r>
              <a:rPr lang="en-US" dirty="0"/>
              <a:t>Nucleotide distances: Jukes-Cantor Joins: balanced Support: SH-like 1000</a:t>
            </a:r>
          </a:p>
          <a:p>
            <a:r>
              <a:rPr lang="en-US" dirty="0"/>
              <a:t>Search: Normal +NNI +SPR (2 rounds range 10) +ML-NNI opt-each=1</a:t>
            </a:r>
          </a:p>
          <a:p>
            <a:r>
              <a:rPr lang="en-US" dirty="0" err="1"/>
              <a:t>TopHits</a:t>
            </a:r>
            <a:r>
              <a:rPr lang="en-US" dirty="0"/>
              <a:t>: 1.00*</a:t>
            </a:r>
            <a:r>
              <a:rPr lang="en-US" dirty="0" err="1"/>
              <a:t>sqrtN</a:t>
            </a:r>
            <a:r>
              <a:rPr lang="en-US" dirty="0"/>
              <a:t> close=default refresh=0.80</a:t>
            </a:r>
          </a:p>
          <a:p>
            <a:r>
              <a:rPr lang="en-US" dirty="0"/>
              <a:t>ML Model: Generalized Time-Reversible, CAT approximation with 20 rate categories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ML</a:t>
            </a:r>
            <a:r>
              <a:rPr lang="en-US" dirty="0"/>
              <a:t>-NNI round 2: </a:t>
            </a:r>
            <a:r>
              <a:rPr lang="en-US" dirty="0" err="1"/>
              <a:t>LogLk</a:t>
            </a:r>
            <a:r>
              <a:rPr lang="en-US" dirty="0"/>
              <a:t> = -13870.760 NNIs 1 max delta 5.26 Time 1.09</a:t>
            </a:r>
          </a:p>
          <a:p>
            <a:r>
              <a:rPr lang="en-US" dirty="0"/>
              <a:t>      1.08 seconds: ML NNI round 3 of 8, 1 of 17 splits</a:t>
            </a:r>
          </a:p>
          <a:p>
            <a:r>
              <a:rPr lang="en-US" dirty="0"/>
              <a:t>ML-NNI round 3: </a:t>
            </a:r>
            <a:r>
              <a:rPr lang="en-US" dirty="0" err="1"/>
              <a:t>LogLk</a:t>
            </a:r>
            <a:r>
              <a:rPr lang="en-US" dirty="0"/>
              <a:t> = -13870.715 NNIs 0 max delta 0.00 Time 1.13</a:t>
            </a:r>
          </a:p>
          <a:p>
            <a:r>
              <a:rPr lang="en-US" dirty="0"/>
              <a:t>Turning off heuristics for final round of ML NNIs (converged)</a:t>
            </a:r>
          </a:p>
          <a:p>
            <a:r>
              <a:rPr lang="en-US" dirty="0"/>
              <a:t>ML-NNI round 4: </a:t>
            </a:r>
            <a:r>
              <a:rPr lang="en-US" dirty="0" err="1"/>
              <a:t>LogLk</a:t>
            </a:r>
            <a:r>
              <a:rPr lang="en-US" dirty="0"/>
              <a:t> = -13870.075 NNIs 0 max delta 0.00 Time 1.29 (final)</a:t>
            </a:r>
          </a:p>
          <a:p>
            <a:r>
              <a:rPr lang="en-US" dirty="0"/>
              <a:t>      1.28 seconds: ML Lengths 1 of 17 splits</a:t>
            </a:r>
          </a:p>
          <a:p>
            <a:r>
              <a:rPr lang="en-US" dirty="0"/>
              <a:t>Optimize all lengths: </a:t>
            </a:r>
            <a:r>
              <a:rPr lang="en-US" dirty="0" err="1"/>
              <a:t>LogLk</a:t>
            </a:r>
            <a:r>
              <a:rPr lang="en-US" dirty="0"/>
              <a:t> = -13870.074 Time 1.33</a:t>
            </a:r>
          </a:p>
          <a:p>
            <a:r>
              <a:rPr lang="en-US" dirty="0"/>
              <a:t>Total time: 1.56 seconds Unique: 19/19 Bad splits: 0/16</a:t>
            </a:r>
          </a:p>
        </p:txBody>
      </p:sp>
    </p:spTree>
    <p:extLst>
      <p:ext uri="{BB962C8B-B14F-4D97-AF65-F5344CB8AC3E}">
        <p14:creationId xmlns:p14="http://schemas.microsoft.com/office/powerpoint/2010/main" val="699157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Safe names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673" y="1608753"/>
            <a:ext cx="8839657" cy="33855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400" dirty="0" err="1" smtClean="0">
                <a:solidFill>
                  <a:srgbClr val="0000FF"/>
                </a:solidFill>
                <a:latin typeface="Monaco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Monaco"/>
              </a:rPr>
              <a:t>safe_name</a:t>
            </a:r>
            <a:r>
              <a:rPr lang="en-US" sz="1400" b="1" dirty="0" smtClean="0">
                <a:solidFill>
                  <a:srgbClr val="000000"/>
                </a:solidFill>
                <a:latin typeface="Monaco"/>
              </a:rPr>
              <a:t>(self, </a:t>
            </a:r>
            <a:r>
              <a:rPr lang="en-US" sz="1400" b="1" i="1" dirty="0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n-US" sz="1400" b="1" i="1" dirty="0">
                <a:solidFill>
                  <a:srgbClr val="000000"/>
                </a:solidFill>
                <a:latin typeface="Monaco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name.replace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" "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"_"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</a:t>
            </a:r>
          </a:p>
          <a:p>
            <a:endParaRPr lang="en-US" sz="14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Monaco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Monaco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write_fasta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b="1" i="1" dirty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self, </a:t>
            </a:r>
            <a:r>
              <a:rPr lang="en-US" sz="1400" b="1" i="1" dirty="0" err="1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dest</a:t>
            </a:r>
            <a:r>
              <a:rPr lang="en-US" sz="1400" b="1" i="1" dirty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, </a:t>
            </a:r>
            <a:r>
              <a:rPr lang="en-US" sz="1400" b="1" i="1" dirty="0" err="1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safe_names</a:t>
            </a:r>
            <a:r>
              <a:rPr lang="en-US" sz="1400" b="1" i="1" dirty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=</a:t>
            </a:r>
            <a:r>
              <a:rPr lang="en-US" sz="1400" b="1" i="1" dirty="0">
                <a:solidFill>
                  <a:srgbClr val="0000FF"/>
                </a:solidFill>
                <a:highlight>
                  <a:srgbClr val="FFFF96"/>
                </a:highlight>
                <a:latin typeface="Monaco"/>
              </a:rPr>
              <a:t>False</a:t>
            </a:r>
            <a:r>
              <a:rPr lang="en-US" sz="1400" b="1" i="1" dirty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''' Write alignment in </a:t>
            </a:r>
            <a:r>
              <a:rPr lang="en-US" sz="1400" i="1" u="sng" dirty="0" err="1">
                <a:solidFill>
                  <a:srgbClr val="00AA00"/>
                </a:solidFill>
                <a:latin typeface="Monaco"/>
              </a:rPr>
              <a:t>fasta</a:t>
            </a:r>
            <a:r>
              <a:rPr lang="en-US" sz="1400" i="1" u="sng" dirty="0">
                <a:solidFill>
                  <a:srgbClr val="00AA00"/>
                </a:solidFill>
                <a:latin typeface="Monaco"/>
              </a:rPr>
              <a:t> format to </a:t>
            </a:r>
            <a:r>
              <a:rPr lang="en-US" sz="1400" i="1" u="sng" dirty="0" err="1">
                <a:solidFill>
                  <a:srgbClr val="00AA00"/>
                </a:solidFill>
                <a:latin typeface="Monaco"/>
              </a:rPr>
              <a:t>dest</a:t>
            </a:r>
            <a:r>
              <a:rPr lang="en-US" sz="1400" i="1" u="sng" dirty="0">
                <a:solidFill>
                  <a:srgbClr val="00AA00"/>
                </a:solidFill>
                <a:latin typeface="Monaco"/>
              </a:rPr>
              <a:t>. </a:t>
            </a:r>
          </a:p>
          <a:p>
            <a:r>
              <a:rPr lang="en-US" sz="1400" i="1" dirty="0">
                <a:solidFill>
                  <a:srgbClr val="00AA00"/>
                </a:solidFill>
                <a:latin typeface="Monaco"/>
              </a:rPr>
              <a:t>        sequences will be sorted.'''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f = open(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dest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'w'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1400" i="1" dirty="0">
                <a:solidFill>
                  <a:srgbClr val="0000FF"/>
                </a:solidFill>
                <a:latin typeface="Monaco"/>
              </a:rPr>
              <a:t>if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latin typeface="Monaco"/>
              </a:rPr>
              <a:t>isinstance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Monaco"/>
              </a:rPr>
              <a:t>dest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400" i="1" dirty="0" err="1">
                <a:solidFill>
                  <a:srgbClr val="000000"/>
                </a:solidFill>
                <a:latin typeface="Monaco"/>
              </a:rPr>
              <a:t>str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1400" i="1" dirty="0">
                <a:solidFill>
                  <a:srgbClr val="0000FF"/>
                </a:solidFill>
                <a:latin typeface="Monaco"/>
              </a:rPr>
              <a:t>else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latin typeface="Monaco"/>
              </a:rPr>
              <a:t>dest</a:t>
            </a:r>
            <a:endParaRPr lang="en-US" sz="1400" i="1" dirty="0">
              <a:solidFill>
                <a:srgbClr val="000000"/>
              </a:solidFill>
              <a:latin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name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sorted(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self.sequences.keys</a:t>
            </a:r>
            <a:r>
              <a:rPr lang="en-US" sz="1400" i="1" dirty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()):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f.write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'&gt;%s\</a:t>
            </a:r>
            <a:r>
              <a:rPr lang="en-US" sz="1400" i="1" dirty="0" err="1">
                <a:solidFill>
                  <a:srgbClr val="00AA00"/>
                </a:solidFill>
                <a:latin typeface="Monaco"/>
              </a:rPr>
              <a:t>n%s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\n'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 % 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               (</a:t>
            </a:r>
            <a:r>
              <a:rPr lang="en-US" sz="1400" i="1" dirty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self._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safe_name</a:t>
            </a:r>
            <a:r>
              <a:rPr lang="en-US" sz="1400" i="1" dirty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(name) </a:t>
            </a:r>
            <a:r>
              <a:rPr lang="en-US" sz="1400" i="1" dirty="0">
                <a:solidFill>
                  <a:srgbClr val="0000FF"/>
                </a:solidFill>
                <a:highlight>
                  <a:srgbClr val="FFFF96"/>
                </a:highlight>
                <a:latin typeface="Monaco"/>
              </a:rPr>
              <a:t>if</a:t>
            </a:r>
            <a:r>
              <a:rPr lang="en-US" sz="1400" i="1" dirty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safe_names</a:t>
            </a:r>
            <a:r>
              <a:rPr lang="en-US" sz="1400" i="1" dirty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 </a:t>
            </a:r>
            <a:r>
              <a:rPr lang="en-US" sz="1400" i="1" dirty="0">
                <a:solidFill>
                  <a:srgbClr val="0000FF"/>
                </a:solidFill>
                <a:highlight>
                  <a:srgbClr val="FFFF96"/>
                </a:highlight>
                <a:latin typeface="Monaco"/>
              </a:rPr>
              <a:t>else</a:t>
            </a:r>
            <a:r>
              <a:rPr lang="en-US" sz="1400" i="1" dirty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 name,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                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self.sequences</a:t>
            </a:r>
            <a:r>
              <a:rPr lang="en-US" sz="1400" i="1" dirty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[name]))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isinstance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dest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f.close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en-US" sz="1400" i="1" dirty="0">
              <a:solidFill>
                <a:srgbClr val="000000"/>
              </a:solidFill>
              <a:highlight>
                <a:srgbClr val="FFFF96"/>
              </a:highlight>
              <a:latin typeface="Monaco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filtered_alg.write_fasta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filtered_alg_file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safe_names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1400" i="1" dirty="0" smtClean="0">
              <a:solidFill>
                <a:srgbClr val="000000"/>
              </a:solidFill>
              <a:highlight>
                <a:srgbClr val="FFFF96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23773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 method to the Alignment class that returns an </a:t>
            </a:r>
            <a:r>
              <a:rPr lang="en-US" dirty="0" err="1" smtClean="0"/>
              <a:t>unaliged</a:t>
            </a:r>
            <a:r>
              <a:rPr lang="en-US" dirty="0" smtClean="0"/>
              <a:t> alignment object</a:t>
            </a:r>
          </a:p>
          <a:p>
            <a:r>
              <a:rPr lang="en-US" dirty="0" smtClean="0"/>
              <a:t>Improve </a:t>
            </a:r>
            <a:r>
              <a:rPr lang="en-US" dirty="0" err="1" smtClean="0"/>
              <a:t>filter_n_tree</a:t>
            </a:r>
            <a:r>
              <a:rPr lang="en-US" dirty="0" smtClean="0"/>
              <a:t> so that it: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eads an input alignment</a:t>
            </a:r>
          </a:p>
          <a:p>
            <a:pPr lvl="1"/>
            <a:r>
              <a:rPr lang="en-US" dirty="0" smtClean="0"/>
              <a:t>Filters unwanted sequences (you choose criteria)</a:t>
            </a:r>
          </a:p>
          <a:p>
            <a:pPr lvl="1"/>
            <a:r>
              <a:rPr lang="en-US" dirty="0" err="1" smtClean="0"/>
              <a:t>Unaligns</a:t>
            </a:r>
            <a:r>
              <a:rPr lang="en-US" dirty="0" smtClean="0"/>
              <a:t> the alignment and outputs it</a:t>
            </a:r>
          </a:p>
          <a:p>
            <a:pPr lvl="1"/>
            <a:r>
              <a:rPr lang="en-US" dirty="0" smtClean="0"/>
              <a:t>Aligns it using an alignment tool (maybe muscle)</a:t>
            </a:r>
          </a:p>
          <a:p>
            <a:pPr lvl="1"/>
            <a:r>
              <a:rPr lang="en-US" dirty="0" smtClean="0"/>
              <a:t>Builds a tree on the alignment using </a:t>
            </a:r>
            <a:r>
              <a:rPr lang="en-US" dirty="0" err="1" smtClean="0"/>
              <a:t>FastTree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3927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look at this … Answer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673" y="1608753"/>
            <a:ext cx="8839657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degap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(sequence):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sequence.replace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"-"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,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Alignment(object):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…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Monaco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unalign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i="1" dirty="0">
                <a:solidFill>
                  <a:srgbClr val="000000"/>
                </a:solidFill>
                <a:latin typeface="Monaco"/>
              </a:rPr>
              <a:t>self):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''' removes gaps from self</a:t>
            </a:r>
            <a:r>
              <a:rPr lang="en-US" i="1" dirty="0" smtClean="0">
                <a:solidFill>
                  <a:srgbClr val="00AA00"/>
                </a:solidFill>
                <a:latin typeface="Monaco"/>
              </a:rPr>
              <a:t>. </a:t>
            </a:r>
            <a:r>
              <a:rPr lang="fr-FR" i="1" dirty="0" smtClean="0">
                <a:solidFill>
                  <a:srgbClr val="00AA00"/>
                </a:solidFill>
                <a:latin typeface="Monaco"/>
              </a:rPr>
              <a:t>'</a:t>
            </a:r>
            <a:r>
              <a:rPr lang="fr-FR" i="1" dirty="0">
                <a:solidFill>
                  <a:srgbClr val="00AA00"/>
                </a:solidFill>
                <a:latin typeface="Monaco"/>
              </a:rPr>
              <a:t>''</a:t>
            </a:r>
          </a:p>
          <a:p>
            <a:r>
              <a:rPr lang="fr-FR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Monaco"/>
              </a:rPr>
              <a:t>for</a:t>
            </a:r>
            <a:r>
              <a:rPr lang="fr-FR" dirty="0">
                <a:solidFill>
                  <a:srgbClr val="000000"/>
                </a:solidFill>
                <a:latin typeface="Monaco"/>
              </a:rPr>
              <a:t> (</a:t>
            </a:r>
            <a:r>
              <a:rPr lang="fr-FR" dirty="0" err="1">
                <a:solidFill>
                  <a:srgbClr val="000000"/>
                </a:solidFill>
                <a:latin typeface="Monaco"/>
              </a:rPr>
              <a:t>k,v</a:t>
            </a:r>
            <a:r>
              <a:rPr lang="fr-FR" dirty="0">
                <a:solidFill>
                  <a:srgbClr val="000000"/>
                </a:solidFill>
                <a:latin typeface="Monaco"/>
              </a:rPr>
              <a:t>) </a:t>
            </a:r>
            <a:r>
              <a:rPr lang="fr-FR" dirty="0">
                <a:solidFill>
                  <a:srgbClr val="0000FF"/>
                </a:solidFill>
                <a:latin typeface="Monaco"/>
              </a:rPr>
              <a:t>in</a:t>
            </a:r>
            <a:r>
              <a:rPr lang="fr-FR" dirty="0">
                <a:solidFill>
                  <a:srgbClr val="000000"/>
                </a:solidFill>
                <a:latin typeface="Monaco"/>
              </a:rPr>
              <a:t> </a:t>
            </a:r>
            <a:r>
              <a:rPr lang="fr-FR" i="1" dirty="0" err="1">
                <a:solidFill>
                  <a:srgbClr val="000000"/>
                </a:solidFill>
                <a:latin typeface="Monaco"/>
              </a:rPr>
              <a:t>self.sequences.items</a:t>
            </a:r>
            <a:r>
              <a:rPr lang="fr-FR" i="1" dirty="0">
                <a:solidFill>
                  <a:srgbClr val="000000"/>
                </a:solidFill>
                <a:latin typeface="Monaco"/>
              </a:rPr>
              <a:t>():</a:t>
            </a:r>
          </a:p>
          <a:p>
            <a:r>
              <a:rPr lang="fr-FR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fr-FR" i="1" dirty="0" err="1">
                <a:solidFill>
                  <a:srgbClr val="000000"/>
                </a:solidFill>
                <a:latin typeface="Monaco"/>
              </a:rPr>
              <a:t>self.sequences</a:t>
            </a:r>
            <a:r>
              <a:rPr lang="fr-FR" i="1" dirty="0">
                <a:solidFill>
                  <a:srgbClr val="000000"/>
                </a:solidFill>
                <a:latin typeface="Monaco"/>
              </a:rPr>
              <a:t>[k] = </a:t>
            </a:r>
            <a:r>
              <a:rPr lang="fr-FR" i="1" dirty="0" err="1">
                <a:solidFill>
                  <a:srgbClr val="000000"/>
                </a:solidFill>
                <a:latin typeface="Monaco"/>
              </a:rPr>
              <a:t>degap_seq</a:t>
            </a:r>
            <a:r>
              <a:rPr lang="fr-FR" i="1" dirty="0">
                <a:solidFill>
                  <a:srgbClr val="000000"/>
                </a:solidFill>
                <a:latin typeface="Monaco"/>
              </a:rPr>
              <a:t>(v</a:t>
            </a:r>
            <a:r>
              <a:rPr lang="fr-FR" i="1" dirty="0" smtClean="0">
                <a:solidFill>
                  <a:srgbClr val="000000"/>
                </a:solidFill>
                <a:latin typeface="Monac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7558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look at this … Answer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673" y="1473289"/>
            <a:ext cx="8839657" cy="504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call_muscle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input_file_name,output_file_name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subprocess.check_call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([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"muscle"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"-in"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400" i="1" dirty="0" err="1">
                <a:solidFill>
                  <a:srgbClr val="000000"/>
                </a:solidFill>
                <a:latin typeface="Monaco"/>
              </a:rPr>
              <a:t>input_file_name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, 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"-out"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400" i="1" dirty="0" err="1">
                <a:solidFill>
                  <a:srgbClr val="000000"/>
                </a:solidFill>
                <a:latin typeface="Monaco"/>
              </a:rPr>
              <a:t>output_file_name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]</a:t>
            </a:r>
            <a:r>
              <a:rPr lang="en-US" sz="1400" i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en-US" sz="1400" i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1400" i="1" dirty="0" smtClean="0">
                <a:solidFill>
                  <a:srgbClr val="000000"/>
                </a:solidFill>
                <a:latin typeface="Monaco"/>
              </a:rPr>
              <a:t>… [In the main part]</a:t>
            </a:r>
            <a:endParaRPr lang="en-US" sz="1400" i="1" dirty="0">
              <a:solidFill>
                <a:srgbClr val="000000"/>
              </a:solidFill>
              <a:latin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''' 1- read input'''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alg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= Alignment()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alg.read_fasta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in_alg_file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"%d sequences were found in </a:t>
            </a:r>
            <a:r>
              <a:rPr lang="en-US" sz="1400" i="1" u="sng" dirty="0" err="1">
                <a:solidFill>
                  <a:srgbClr val="00AA00"/>
                </a:solidFill>
                <a:latin typeface="Monaco"/>
              </a:rPr>
              <a:t>alg</a:t>
            </a:r>
            <a:r>
              <a:rPr lang="en-US" sz="1400" i="1" u="sng" dirty="0">
                <a:solidFill>
                  <a:srgbClr val="00AA00"/>
                </a:solidFill>
                <a:latin typeface="Monaco"/>
              </a:rPr>
              <a:t> %</a:t>
            </a:r>
            <a:r>
              <a:rPr lang="en-US" sz="1400" i="1" u="sng" dirty="0" smtClean="0">
                <a:solidFill>
                  <a:srgbClr val="00AA00"/>
                </a:solidFill>
                <a:latin typeface="Monaco"/>
              </a:rPr>
              <a:t>s"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%(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len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alg.names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()),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in_alg_file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   </a:t>
            </a:r>
            <a:endParaRPr lang="en-US" sz="1400" dirty="0">
              <a:solidFill>
                <a:srgbClr val="000000"/>
              </a:solidFill>
              <a:latin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''' 2- filter alignment and write to a file'''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filtered_alg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filter_alignment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alg,similarity_threshold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length_threshold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assert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filtered_alg.is_aligned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(), 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"input file is not aligned"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filtered_seq_file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"%</a:t>
            </a:r>
            <a:r>
              <a:rPr lang="en-US" sz="1400" i="1" dirty="0" err="1">
                <a:solidFill>
                  <a:srgbClr val="00AA00"/>
                </a:solidFill>
                <a:latin typeface="Monaco"/>
              </a:rPr>
              <a:t>s.filtered.unaligned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"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 %</a:t>
            </a:r>
            <a:r>
              <a:rPr lang="en-US" sz="1400" i="1" dirty="0" err="1">
                <a:solidFill>
                  <a:srgbClr val="000000"/>
                </a:solidFill>
                <a:latin typeface="Monaco"/>
              </a:rPr>
              <a:t>in_alg_file</a:t>
            </a:r>
            <a:endParaRPr lang="en-US" sz="1400" i="1" dirty="0">
              <a:solidFill>
                <a:srgbClr val="000000"/>
              </a:solidFill>
              <a:latin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filtered_alg.unalign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filtered_alg.write_fasta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filtered_seq_file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safe_names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''' 3- call muscle on it to realign'''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alignment_file_name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"%</a:t>
            </a:r>
            <a:r>
              <a:rPr lang="en-US" sz="1400" i="1" dirty="0" err="1">
                <a:solidFill>
                  <a:srgbClr val="00AA00"/>
                </a:solidFill>
                <a:latin typeface="Monaco"/>
              </a:rPr>
              <a:t>s.realigned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"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 %</a:t>
            </a:r>
            <a:r>
              <a:rPr lang="en-US" sz="1400" i="1" dirty="0" err="1">
                <a:solidFill>
                  <a:srgbClr val="000000"/>
                </a:solidFill>
                <a:latin typeface="Monaco"/>
              </a:rPr>
              <a:t>filtered_seq_file</a:t>
            </a:r>
            <a:endParaRPr lang="en-US" sz="1400" i="1" dirty="0">
              <a:solidFill>
                <a:srgbClr val="000000"/>
              </a:solidFill>
              <a:latin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call_muscle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filtered_seq_file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alignment_file_name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i="1" dirty="0">
                <a:solidFill>
                  <a:srgbClr val="00AA00"/>
                </a:solidFill>
                <a:latin typeface="Monaco"/>
              </a:rPr>
              <a:t>''' 4- call </a:t>
            </a:r>
            <a:r>
              <a:rPr lang="en-US" sz="1400" i="1" u="sng" dirty="0" err="1">
                <a:solidFill>
                  <a:srgbClr val="00AA00"/>
                </a:solidFill>
                <a:latin typeface="Monaco"/>
              </a:rPr>
              <a:t>fasattree</a:t>
            </a:r>
            <a:r>
              <a:rPr lang="en-US" sz="1400" i="1" u="sng" dirty="0">
                <a:solidFill>
                  <a:srgbClr val="00AA00"/>
                </a:solidFill>
                <a:latin typeface="Monaco"/>
              </a:rPr>
              <a:t> on muscle alignment'''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call_fasttree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alignment_file_name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</a:t>
            </a:r>
            <a:endParaRPr lang="fr-FR" sz="1400" i="1" dirty="0" smtClean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87411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look at some other topics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63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Generators help? </a:t>
            </a:r>
            <a:r>
              <a:rPr lang="en-US" dirty="0" err="1" smtClean="0"/>
              <a:t>timeit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673" y="1608753"/>
            <a:ext cx="8839657" cy="17543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onaco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alignment</a:t>
            </a:r>
          </a:p>
          <a:p>
            <a:r>
              <a:rPr lang="en-US" dirty="0">
                <a:solidFill>
                  <a:srgbClr val="0000FF"/>
                </a:solidFill>
                <a:latin typeface="Monaco"/>
              </a:rPr>
              <a:t>from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timeit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timeit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a=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alignment.</a:t>
            </a:r>
            <a:r>
              <a:rPr lang="en-US" dirty="0" err="1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Alignment</a:t>
            </a:r>
            <a:r>
              <a:rPr lang="en-US" dirty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a.add_sequence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"s1"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'AC-GT'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*</a:t>
            </a:r>
            <a:r>
              <a:rPr lang="en-US" i="1" dirty="0">
                <a:solidFill>
                  <a:srgbClr val="800000"/>
                </a:solidFill>
                <a:latin typeface="Monaco"/>
              </a:rPr>
              <a:t>1000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en-US" dirty="0"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timeit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lambda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a.has_gaps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's1'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), number=</a:t>
            </a:r>
            <a:r>
              <a:rPr lang="en-US" i="1" dirty="0">
                <a:solidFill>
                  <a:srgbClr val="800000"/>
                </a:solidFill>
                <a:latin typeface="Monaco"/>
              </a:rPr>
              <a:t>10000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</a:t>
            </a:r>
            <a:endParaRPr lang="en-US" i="1" dirty="0" smtClean="0">
              <a:solidFill>
                <a:srgbClr val="000000"/>
              </a:solidFill>
              <a:highlight>
                <a:srgbClr val="FFFF96"/>
              </a:highlight>
              <a:latin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673" y="3945326"/>
            <a:ext cx="8839657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has_gaps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i="1" dirty="0">
                <a:solidFill>
                  <a:srgbClr val="000000"/>
                </a:solidFill>
                <a:latin typeface="Monaco"/>
              </a:rPr>
              <a:t>self, key):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any ( (x==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"-"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Monaco"/>
              </a:rPr>
              <a:t>for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 x </a:t>
            </a:r>
            <a:r>
              <a:rPr lang="en-US" i="1" dirty="0">
                <a:solidFill>
                  <a:srgbClr val="0000FF"/>
                </a:solidFill>
                <a:latin typeface="Monaco"/>
              </a:rPr>
              <a:t>in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self.sequences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[key]) 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en-US" i="1" dirty="0">
              <a:solidFill>
                <a:srgbClr val="000000"/>
              </a:solidFill>
              <a:latin typeface="Monaco"/>
            </a:endParaRPr>
          </a:p>
          <a:p>
            <a:r>
              <a:rPr lang="en-US" dirty="0"/>
              <a:t>0.01221609115600586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673" y="5377856"/>
            <a:ext cx="8839657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has_gaps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i="1" dirty="0">
                <a:solidFill>
                  <a:srgbClr val="000000"/>
                </a:solidFill>
                <a:latin typeface="Monaco"/>
              </a:rPr>
              <a:t>self, key):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any (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[x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==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"-"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Monaco"/>
              </a:rPr>
              <a:t>for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 x </a:t>
            </a:r>
            <a:r>
              <a:rPr lang="en-US" i="1" dirty="0">
                <a:solidFill>
                  <a:srgbClr val="0000FF"/>
                </a:solidFill>
                <a:latin typeface="Monaco"/>
              </a:rPr>
              <a:t>in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self.sequences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[key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]] )</a:t>
            </a:r>
          </a:p>
          <a:p>
            <a:endParaRPr lang="en-US" i="1" dirty="0">
              <a:solidFill>
                <a:srgbClr val="000000"/>
              </a:solidFill>
              <a:latin typeface="Monaco"/>
            </a:endParaRPr>
          </a:p>
          <a:p>
            <a:r>
              <a:rPr lang="en-US" dirty="0"/>
              <a:t>2.80867600440979</a:t>
            </a:r>
          </a:p>
        </p:txBody>
      </p:sp>
    </p:spTree>
    <p:extLst>
      <p:ext uri="{BB962C8B-B14F-4D97-AF65-F5344CB8AC3E}">
        <p14:creationId xmlns:p14="http://schemas.microsoft.com/office/powerpoint/2010/main" val="80304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learn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Object-oriented programming and Classes</a:t>
            </a:r>
          </a:p>
          <a:p>
            <a:r>
              <a:rPr lang="en-US" dirty="0" smtClean="0"/>
              <a:t>Python built-in function</a:t>
            </a:r>
          </a:p>
          <a:p>
            <a:pPr lvl="1"/>
            <a:r>
              <a:rPr lang="en-US" dirty="0" smtClean="0"/>
              <a:t>all, any, map, reduce, sorted, zip, etc.</a:t>
            </a:r>
          </a:p>
          <a:p>
            <a:r>
              <a:rPr lang="en-US" dirty="0" smtClean="0"/>
              <a:t>Generators and lambda</a:t>
            </a:r>
          </a:p>
          <a:p>
            <a:r>
              <a:rPr lang="en-US" dirty="0" smtClean="0"/>
              <a:t>Calling external programs using </a:t>
            </a:r>
            <a:r>
              <a:rPr lang="en-US" dirty="0" err="1" smtClean="0"/>
              <a:t>Popen</a:t>
            </a:r>
            <a:endParaRPr lang="en-US" dirty="0" smtClean="0"/>
          </a:p>
          <a:p>
            <a:r>
              <a:rPr lang="en-US" dirty="0" smtClean="0"/>
              <a:t>A bit about </a:t>
            </a:r>
            <a:r>
              <a:rPr lang="en-US" dirty="0" err="1" smtClean="0"/>
              <a:t>timeit</a:t>
            </a:r>
            <a:endParaRPr lang="en-US" dirty="0" smtClean="0"/>
          </a:p>
          <a:p>
            <a:r>
              <a:rPr lang="en-US" dirty="0" smtClean="0"/>
              <a:t>A bit about </a:t>
            </a:r>
            <a:r>
              <a:rPr lang="en-US" dirty="0" err="1" smtClean="0"/>
              <a:t>Dendropy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bit about regex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68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673" y="1608753"/>
            <a:ext cx="8839657" cy="39703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degap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sequence)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sequence.replace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"-"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,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re</a:t>
            </a:r>
            <a:endParaRPr lang="en-US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Monaco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degap_seq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i="1" dirty="0" smtClean="0">
                <a:solidFill>
                  <a:srgbClr val="000000"/>
                </a:solidFill>
                <a:latin typeface="Monaco"/>
              </a:rPr>
              <a:t>sequence)</a:t>
            </a:r>
            <a:r>
              <a:rPr lang="en-US" b="1" i="1" dirty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Monaco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re.sub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(r</a:t>
            </a:r>
            <a:r>
              <a:rPr lang="en-US" i="1" dirty="0" smtClean="0">
                <a:solidFill>
                  <a:srgbClr val="00AA00"/>
                </a:solidFill>
                <a:latin typeface="Monaco"/>
              </a:rPr>
              <a:t>"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[^a-</a:t>
            </a:r>
            <a:r>
              <a:rPr lang="en-US" i="1" dirty="0" err="1">
                <a:solidFill>
                  <a:srgbClr val="00AA00"/>
                </a:solidFill>
                <a:latin typeface="Monaco"/>
              </a:rPr>
              <a:t>zA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-Z]"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,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,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sequence)</a:t>
            </a:r>
            <a:endParaRPr lang="en-US" i="1" dirty="0">
              <a:solidFill>
                <a:srgbClr val="000000"/>
              </a:solidFill>
              <a:latin typeface="Monaco"/>
            </a:endParaRPr>
          </a:p>
          <a:p>
            <a:endParaRPr lang="en-US" i="1" dirty="0" smtClean="0">
              <a:solidFill>
                <a:srgbClr val="000000"/>
              </a:solidFill>
              <a:highlight>
                <a:srgbClr val="FFFF96"/>
              </a:highlight>
              <a:latin typeface="Monaco"/>
            </a:endParaRPr>
          </a:p>
          <a:p>
            <a:endParaRPr lang="en-US" i="1" dirty="0">
              <a:solidFill>
                <a:srgbClr val="000000"/>
              </a:solidFill>
              <a:highlight>
                <a:srgbClr val="FFFF96"/>
              </a:highlight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matches =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[ name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for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name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in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alg.names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 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if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re.match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".*GTGA[AT]A.*"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alg.sequence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(name)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) ]</a:t>
            </a:r>
            <a:endParaRPr lang="en-US" i="1" dirty="0">
              <a:solidFill>
                <a:srgbClr val="000000"/>
              </a:solidFill>
              <a:latin typeface="Monaco"/>
            </a:endParaRPr>
          </a:p>
          <a:p>
            <a:r>
              <a:rPr lang="en-US" dirty="0">
                <a:solidFill>
                  <a:srgbClr val="0000FF"/>
                </a:solidFill>
                <a:latin typeface="Monaco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matches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motives 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re.findall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"AA[CG]G[AT][CG]"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alg.sequence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'Human'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))</a:t>
            </a:r>
          </a:p>
          <a:p>
            <a:r>
              <a:rPr lang="en-US" dirty="0">
                <a:solidFill>
                  <a:srgbClr val="0000FF"/>
                </a:solidFill>
                <a:latin typeface="Monaco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motives</a:t>
            </a:r>
            <a:endParaRPr lang="en-US" i="1" dirty="0" smtClean="0">
              <a:solidFill>
                <a:srgbClr val="000000"/>
              </a:solidFill>
              <a:highlight>
                <a:srgbClr val="FFFF96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26979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Dendropy</a:t>
            </a:r>
            <a:r>
              <a:rPr lang="en-US" dirty="0" smtClean="0"/>
              <a:t>: reading and manipulating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need to install </a:t>
            </a:r>
            <a:r>
              <a:rPr lang="en-US" dirty="0" err="1" smtClean="0"/>
              <a:t>dendropy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http://pythonhosted.org/DendroPy/</a:t>
            </a:r>
            <a:r>
              <a:rPr lang="en-US" dirty="0" smtClean="0">
                <a:hlinkClick r:id="rId2"/>
              </a:rPr>
              <a:t>downloading.html</a:t>
            </a:r>
            <a:endParaRPr lang="en-US" dirty="0" smtClean="0"/>
          </a:p>
          <a:p>
            <a:pPr lvl="1"/>
            <a:r>
              <a:rPr lang="en-US" dirty="0" smtClean="0"/>
              <a:t>Useful to have </a:t>
            </a:r>
            <a:r>
              <a:rPr lang="en-US" dirty="0" err="1" smtClean="0"/>
              <a:t>setuptools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22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Dendropy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673" y="1608753"/>
            <a:ext cx="8839657" cy="40164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tree_str</a:t>
            </a:r>
            <a:r>
              <a:rPr lang="en-US" sz="1500" dirty="0">
                <a:solidFill>
                  <a:srgbClr val="000000"/>
                </a:solidFill>
                <a:latin typeface="Monaco"/>
              </a:rPr>
              <a:t>= </a:t>
            </a:r>
            <a:r>
              <a:rPr lang="en-US" sz="1500" dirty="0" err="1">
                <a:solidFill>
                  <a:srgbClr val="000000"/>
                </a:solidFill>
                <a:latin typeface="Monaco"/>
              </a:rPr>
              <a:t>subprocess.check_output</a:t>
            </a:r>
            <a:r>
              <a:rPr lang="en-US" sz="1500" dirty="0">
                <a:solidFill>
                  <a:srgbClr val="000000"/>
                </a:solidFill>
                <a:latin typeface="Monaco"/>
              </a:rPr>
              <a:t>( [</a:t>
            </a:r>
            <a:r>
              <a:rPr lang="en-US" sz="1500" i="1" dirty="0">
                <a:solidFill>
                  <a:srgbClr val="00AA00"/>
                </a:solidFill>
                <a:latin typeface="Monaco"/>
              </a:rPr>
              <a:t>"</a:t>
            </a:r>
            <a:r>
              <a:rPr lang="en-US" sz="1500" i="1" dirty="0" err="1">
                <a:solidFill>
                  <a:srgbClr val="00AA00"/>
                </a:solidFill>
                <a:latin typeface="Monaco"/>
              </a:rPr>
              <a:t>FastTree</a:t>
            </a:r>
            <a:r>
              <a:rPr lang="en-US" sz="1500" i="1" dirty="0">
                <a:solidFill>
                  <a:srgbClr val="00AA00"/>
                </a:solidFill>
                <a:latin typeface="Monaco"/>
              </a:rPr>
              <a:t>"</a:t>
            </a:r>
            <a:r>
              <a:rPr lang="en-US" sz="1500" i="1" dirty="0">
                <a:solidFill>
                  <a:srgbClr val="000000"/>
                </a:solidFill>
                <a:latin typeface="Monaco"/>
              </a:rPr>
              <a:t>, 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</a:rPr>
              <a:t>                                        </a:t>
            </a:r>
            <a:r>
              <a:rPr lang="en-US" sz="1500" i="1" dirty="0">
                <a:solidFill>
                  <a:srgbClr val="00AA00"/>
                </a:solidFill>
                <a:latin typeface="Monaco"/>
              </a:rPr>
              <a:t>"-</a:t>
            </a:r>
            <a:r>
              <a:rPr lang="en-US" sz="1500" i="1" u="sng" dirty="0" err="1">
                <a:solidFill>
                  <a:srgbClr val="00AA00"/>
                </a:solidFill>
                <a:latin typeface="Monaco"/>
              </a:rPr>
              <a:t>nt</a:t>
            </a:r>
            <a:r>
              <a:rPr lang="en-US" sz="1500" i="1" u="sng" dirty="0">
                <a:solidFill>
                  <a:srgbClr val="00AA00"/>
                </a:solidFill>
                <a:latin typeface="Monaco"/>
              </a:rPr>
              <a:t>"</a:t>
            </a:r>
            <a:r>
              <a:rPr lang="en-US" sz="1500" i="1" u="sng" dirty="0">
                <a:solidFill>
                  <a:srgbClr val="000000"/>
                </a:solidFill>
                <a:latin typeface="Monaco"/>
              </a:rPr>
              <a:t>,</a:t>
            </a:r>
            <a:r>
              <a:rPr lang="en-US" sz="1500" i="1" u="sng" dirty="0">
                <a:solidFill>
                  <a:srgbClr val="00AA00"/>
                </a:solidFill>
                <a:latin typeface="Monaco"/>
              </a:rPr>
              <a:t>"-</a:t>
            </a:r>
            <a:r>
              <a:rPr lang="en-US" sz="1500" i="1" u="sng" dirty="0" err="1">
                <a:solidFill>
                  <a:srgbClr val="00AA00"/>
                </a:solidFill>
                <a:latin typeface="Monaco"/>
              </a:rPr>
              <a:t>gtr</a:t>
            </a:r>
            <a:r>
              <a:rPr lang="en-US" sz="1500" i="1" u="sng" dirty="0">
                <a:solidFill>
                  <a:srgbClr val="00AA00"/>
                </a:solidFill>
                <a:latin typeface="Monaco"/>
              </a:rPr>
              <a:t>"</a:t>
            </a:r>
            <a:r>
              <a:rPr lang="en-US" sz="1500" i="1" u="sng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da-DK" sz="1500" dirty="0">
                <a:solidFill>
                  <a:srgbClr val="000000"/>
                </a:solidFill>
                <a:latin typeface="Monaco"/>
              </a:rPr>
              <a:t>                                        </a:t>
            </a:r>
            <a:r>
              <a:rPr lang="da-DK" sz="1500" dirty="0" err="1">
                <a:solidFill>
                  <a:srgbClr val="000000"/>
                </a:solidFill>
                <a:latin typeface="Monaco"/>
              </a:rPr>
              <a:t>filtered_alg_file</a:t>
            </a:r>
            <a:r>
              <a:rPr lang="da-DK" sz="1500" dirty="0">
                <a:solidFill>
                  <a:srgbClr val="000000"/>
                </a:solidFill>
                <a:latin typeface="Monaco"/>
              </a:rPr>
              <a:t>] )</a:t>
            </a:r>
          </a:p>
          <a:p>
            <a:r>
              <a:rPr lang="da-DK" sz="15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a-DK" sz="1500" dirty="0">
                <a:solidFill>
                  <a:srgbClr val="0000FF"/>
                </a:solidFill>
                <a:latin typeface="Monaco"/>
              </a:rPr>
              <a:t>print</a:t>
            </a:r>
            <a:r>
              <a:rPr lang="da-DK" sz="1500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1500" dirty="0" err="1" smtClean="0">
                <a:solidFill>
                  <a:srgbClr val="000000"/>
                </a:solidFill>
                <a:latin typeface="Monaco"/>
              </a:rPr>
              <a:t>tree_str</a:t>
            </a:r>
            <a:endParaRPr lang="da-DK" sz="1500" dirty="0" smtClean="0">
              <a:solidFill>
                <a:srgbClr val="000000"/>
              </a:solidFill>
              <a:latin typeface="Monaco"/>
            </a:endParaRPr>
          </a:p>
          <a:p>
            <a:endParaRPr lang="da-DK" sz="1500" dirty="0">
              <a:solidFill>
                <a:srgbClr val="000000"/>
              </a:solidFill>
              <a:latin typeface="Monaco"/>
            </a:endParaRPr>
          </a:p>
          <a:p>
            <a:r>
              <a:rPr lang="da-DK" sz="15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a-DK" sz="1500" dirty="0">
                <a:solidFill>
                  <a:srgbClr val="0000FF"/>
                </a:solidFill>
                <a:latin typeface="Monaco"/>
              </a:rPr>
              <a:t>from</a:t>
            </a:r>
            <a:r>
              <a:rPr lang="da-DK" sz="1500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1500" dirty="0" err="1">
                <a:solidFill>
                  <a:srgbClr val="000000"/>
                </a:solidFill>
                <a:latin typeface="Monaco"/>
              </a:rPr>
              <a:t>dendropy</a:t>
            </a:r>
            <a:r>
              <a:rPr lang="da-DK" sz="1500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1500" dirty="0">
                <a:solidFill>
                  <a:srgbClr val="0000FF"/>
                </a:solidFill>
                <a:latin typeface="Monaco"/>
              </a:rPr>
              <a:t>import</a:t>
            </a:r>
            <a:r>
              <a:rPr lang="da-DK" sz="1500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1500" dirty="0" err="1">
                <a:solidFill>
                  <a:srgbClr val="000000"/>
                </a:solidFill>
                <a:latin typeface="Monaco"/>
              </a:rPr>
              <a:t>Tree</a:t>
            </a:r>
            <a:endParaRPr lang="da-DK" sz="1500" dirty="0">
              <a:solidFill>
                <a:srgbClr val="000000"/>
              </a:solidFill>
              <a:latin typeface="Monaco"/>
            </a:endParaRPr>
          </a:p>
          <a:p>
            <a:r>
              <a:rPr lang="da-DK" sz="15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a-DK" sz="1500" dirty="0" err="1">
                <a:solidFill>
                  <a:srgbClr val="000000"/>
                </a:solidFill>
                <a:latin typeface="Monaco"/>
              </a:rPr>
              <a:t>tree</a:t>
            </a:r>
            <a:r>
              <a:rPr lang="da-DK" sz="15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1500" dirty="0" err="1">
                <a:solidFill>
                  <a:srgbClr val="000000"/>
                </a:solidFill>
                <a:latin typeface="Monaco"/>
              </a:rPr>
              <a:t>Tree.get_from_string</a:t>
            </a:r>
            <a:r>
              <a:rPr lang="da-DK" sz="15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a-DK" sz="1500" dirty="0" err="1">
                <a:solidFill>
                  <a:srgbClr val="000000"/>
                </a:solidFill>
                <a:latin typeface="Monaco"/>
              </a:rPr>
              <a:t>tree_str</a:t>
            </a:r>
            <a:r>
              <a:rPr lang="da-DK" sz="15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da-DK" sz="1500" i="1" dirty="0">
                <a:solidFill>
                  <a:srgbClr val="00AA00"/>
                </a:solidFill>
                <a:latin typeface="Monaco"/>
              </a:rPr>
              <a:t>'</a:t>
            </a:r>
            <a:r>
              <a:rPr lang="da-DK" sz="1500" i="1" u="sng" dirty="0" err="1">
                <a:solidFill>
                  <a:srgbClr val="00AA00"/>
                </a:solidFill>
                <a:latin typeface="Monaco"/>
              </a:rPr>
              <a:t>Newick</a:t>
            </a:r>
            <a:r>
              <a:rPr lang="da-DK" sz="1500" i="1" u="sng" dirty="0">
                <a:solidFill>
                  <a:srgbClr val="00AA00"/>
                </a:solidFill>
                <a:latin typeface="Monaco"/>
              </a:rPr>
              <a:t>'</a:t>
            </a:r>
            <a:r>
              <a:rPr lang="da-DK" sz="1500" i="1" u="sng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da-DK" sz="15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a-DK" sz="1500" dirty="0" err="1">
                <a:solidFill>
                  <a:srgbClr val="000000"/>
                </a:solidFill>
                <a:latin typeface="Monaco"/>
              </a:rPr>
              <a:t>to_rem</a:t>
            </a:r>
            <a:r>
              <a:rPr lang="da-DK" sz="15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1500" dirty="0" err="1">
                <a:solidFill>
                  <a:srgbClr val="000000"/>
                </a:solidFill>
                <a:latin typeface="Monaco"/>
              </a:rPr>
              <a:t>tree.get_edge_set</a:t>
            </a:r>
            <a:r>
              <a:rPr lang="da-DK" sz="15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a-DK" sz="1500" dirty="0" err="1">
                <a:solidFill>
                  <a:srgbClr val="0000FF"/>
                </a:solidFill>
                <a:latin typeface="Monaco"/>
              </a:rPr>
              <a:t>lambda</a:t>
            </a:r>
            <a:r>
              <a:rPr lang="da-DK" sz="1500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1500" dirty="0" err="1">
                <a:solidFill>
                  <a:srgbClr val="000000"/>
                </a:solidFill>
                <a:latin typeface="Monaco"/>
              </a:rPr>
              <a:t>edge</a:t>
            </a:r>
            <a:r>
              <a:rPr lang="da-DK" sz="1500" dirty="0">
                <a:solidFill>
                  <a:srgbClr val="000000"/>
                </a:solidFill>
                <a:latin typeface="Monaco"/>
              </a:rPr>
              <a:t>: 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</a:rPr>
              <a:t>                               </a:t>
            </a:r>
            <a:r>
              <a:rPr lang="en-US" sz="1500" dirty="0">
                <a:solidFill>
                  <a:srgbClr val="0000FF"/>
                </a:solidFill>
                <a:latin typeface="Monaco"/>
              </a:rPr>
              <a:t>False</a:t>
            </a:r>
            <a:r>
              <a:rPr lang="en-US" sz="15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Monaco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Monaco"/>
              </a:rPr>
              <a:t>edge.head_node.label</a:t>
            </a:r>
            <a:r>
              <a:rPr lang="en-US" sz="15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Monaco"/>
              </a:rPr>
              <a:t>is</a:t>
            </a:r>
            <a:r>
              <a:rPr lang="en-US" sz="15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Monaco"/>
              </a:rPr>
              <a:t>None</a:t>
            </a:r>
            <a:r>
              <a:rPr lang="en-US" sz="15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</a:rPr>
              <a:t>                               </a:t>
            </a:r>
            <a:r>
              <a:rPr lang="en-US" sz="1500" dirty="0">
                <a:solidFill>
                  <a:srgbClr val="0000FF"/>
                </a:solidFill>
                <a:latin typeface="Monaco"/>
              </a:rPr>
              <a:t>or</a:t>
            </a:r>
            <a:r>
              <a:rPr lang="en-US" sz="1500" dirty="0">
                <a:solidFill>
                  <a:srgbClr val="000000"/>
                </a:solidFill>
                <a:latin typeface="Monaco"/>
              </a:rPr>
              <a:t> float(</a:t>
            </a:r>
            <a:r>
              <a:rPr lang="en-US" sz="1500" dirty="0" err="1">
                <a:solidFill>
                  <a:srgbClr val="000000"/>
                </a:solidFill>
                <a:latin typeface="Monaco"/>
              </a:rPr>
              <a:t>edge.head_node.label</a:t>
            </a:r>
            <a:r>
              <a:rPr lang="en-US" sz="1500" dirty="0">
                <a:solidFill>
                  <a:srgbClr val="000000"/>
                </a:solidFill>
                <a:latin typeface="Monaco"/>
              </a:rPr>
              <a:t>) &gt; </a:t>
            </a:r>
            <a:r>
              <a:rPr lang="en-US" sz="1500" dirty="0">
                <a:solidFill>
                  <a:srgbClr val="800000"/>
                </a:solidFill>
                <a:latin typeface="Monaco"/>
              </a:rPr>
              <a:t>0.99</a:t>
            </a:r>
            <a:r>
              <a:rPr lang="en-US" sz="15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r>
              <a:rPr lang="da-DK" sz="1500" dirty="0">
                <a:solidFill>
                  <a:srgbClr val="000000"/>
                </a:solidFill>
                <a:latin typeface="Monaco"/>
              </a:rPr>
              <a:t>                               </a:t>
            </a:r>
            <a:r>
              <a:rPr lang="da-DK" sz="1500" dirty="0" err="1">
                <a:solidFill>
                  <a:srgbClr val="0000FF"/>
                </a:solidFill>
                <a:latin typeface="Monaco"/>
              </a:rPr>
              <a:t>else</a:t>
            </a:r>
            <a:r>
              <a:rPr lang="da-DK" sz="1500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1500" dirty="0">
                <a:solidFill>
                  <a:srgbClr val="0000FF"/>
                </a:solidFill>
                <a:latin typeface="Monaco"/>
              </a:rPr>
              <a:t>True</a:t>
            </a:r>
            <a:r>
              <a:rPr lang="da-DK" sz="15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da-DK" sz="15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a-DK" sz="1500" dirty="0">
                <a:solidFill>
                  <a:srgbClr val="0000FF"/>
                </a:solidFill>
                <a:latin typeface="Monaco"/>
              </a:rPr>
              <a:t>for</a:t>
            </a:r>
            <a:r>
              <a:rPr lang="da-DK" sz="1500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1500" dirty="0" err="1">
                <a:solidFill>
                  <a:srgbClr val="000000"/>
                </a:solidFill>
                <a:latin typeface="Monaco"/>
              </a:rPr>
              <a:t>edge</a:t>
            </a:r>
            <a:r>
              <a:rPr lang="da-DK" sz="1500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1500" dirty="0">
                <a:solidFill>
                  <a:srgbClr val="0000FF"/>
                </a:solidFill>
                <a:latin typeface="Monaco"/>
              </a:rPr>
              <a:t>in</a:t>
            </a:r>
            <a:r>
              <a:rPr lang="da-DK" sz="1500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1500" dirty="0" err="1">
                <a:solidFill>
                  <a:srgbClr val="000000"/>
                </a:solidFill>
                <a:latin typeface="Monaco"/>
              </a:rPr>
              <a:t>to_rem</a:t>
            </a:r>
            <a:r>
              <a:rPr lang="da-DK" sz="1500" dirty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onaco"/>
              </a:rPr>
              <a:t>edge.collapse</a:t>
            </a:r>
            <a:r>
              <a:rPr lang="en-US" sz="15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Monaco"/>
            </a:endParaRPr>
          </a:p>
          <a:p>
            <a:r>
              <a:rPr lang="en-US" sz="15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Monaco"/>
              </a:rPr>
              <a:t>print</a:t>
            </a:r>
            <a:r>
              <a:rPr lang="en-US" sz="15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Monaco"/>
              </a:rPr>
              <a:t>tree.as_newick_string</a:t>
            </a:r>
            <a:r>
              <a:rPr lang="en-US" sz="15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Monaco"/>
            </a:endParaRPr>
          </a:p>
          <a:p>
            <a:r>
              <a:rPr lang="en-US" sz="15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onaco"/>
              </a:rPr>
              <a:t>tree.write</a:t>
            </a:r>
            <a:r>
              <a:rPr lang="en-US" sz="1500" dirty="0">
                <a:solidFill>
                  <a:srgbClr val="000000"/>
                </a:solidFill>
                <a:latin typeface="Monaco"/>
              </a:rPr>
              <a:t>(open(</a:t>
            </a:r>
            <a:r>
              <a:rPr lang="en-US" sz="1500" i="1" dirty="0">
                <a:solidFill>
                  <a:srgbClr val="00AA00"/>
                </a:solidFill>
                <a:latin typeface="Monaco"/>
              </a:rPr>
              <a:t>"%</a:t>
            </a:r>
            <a:r>
              <a:rPr lang="en-US" sz="1500" i="1" dirty="0" err="1">
                <a:solidFill>
                  <a:srgbClr val="00AA00"/>
                </a:solidFill>
                <a:latin typeface="Monaco"/>
              </a:rPr>
              <a:t>s.tre.contracted"</a:t>
            </a:r>
            <a:r>
              <a:rPr lang="en-US" sz="1500" i="1" dirty="0" err="1">
                <a:solidFill>
                  <a:srgbClr val="000000"/>
                </a:solidFill>
                <a:latin typeface="Monaco"/>
              </a:rPr>
              <a:t>%filtered_alg_file,</a:t>
            </a:r>
            <a:r>
              <a:rPr lang="en-US" sz="1500" i="1" dirty="0" err="1">
                <a:solidFill>
                  <a:srgbClr val="00AA00"/>
                </a:solidFill>
                <a:latin typeface="Monaco"/>
              </a:rPr>
              <a:t>'w</a:t>
            </a:r>
            <a:r>
              <a:rPr lang="en-US" sz="1500" i="1" dirty="0">
                <a:solidFill>
                  <a:srgbClr val="00AA00"/>
                </a:solidFill>
                <a:latin typeface="Monaco"/>
              </a:rPr>
              <a:t>'</a:t>
            </a:r>
            <a:r>
              <a:rPr lang="en-US" sz="1500" i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1500" i="1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pl-PL" sz="1500" i="1" dirty="0" smtClean="0">
                <a:solidFill>
                  <a:srgbClr val="00AA00"/>
                </a:solidFill>
                <a:latin typeface="Monaco"/>
              </a:rPr>
              <a:t>'</a:t>
            </a:r>
            <a:r>
              <a:rPr lang="pl-PL" sz="1500" i="1" u="sng" dirty="0" err="1">
                <a:solidFill>
                  <a:srgbClr val="00AA00"/>
                </a:solidFill>
                <a:latin typeface="Monaco"/>
              </a:rPr>
              <a:t>Newick</a:t>
            </a:r>
            <a:r>
              <a:rPr lang="pl-PL" sz="1500" i="1" u="sng" dirty="0">
                <a:solidFill>
                  <a:srgbClr val="00AA00"/>
                </a:solidFill>
                <a:latin typeface="Monaco"/>
              </a:rPr>
              <a:t>'</a:t>
            </a:r>
            <a:r>
              <a:rPr lang="pl-PL" sz="1500" i="1" u="sng" dirty="0">
                <a:solidFill>
                  <a:srgbClr val="000000"/>
                </a:solidFill>
                <a:latin typeface="Monaco"/>
              </a:rPr>
              <a:t>)</a:t>
            </a:r>
            <a:endParaRPr lang="en-US" sz="1500" i="1" dirty="0" smtClean="0">
              <a:solidFill>
                <a:srgbClr val="000000"/>
              </a:solidFill>
              <a:highlight>
                <a:srgbClr val="FFFF96"/>
              </a:highlight>
              <a:latin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9067" y="5791199"/>
            <a:ext cx="7139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Goal: read the </a:t>
            </a:r>
            <a:r>
              <a:rPr lang="en-US" sz="2400" dirty="0" err="1" smtClean="0"/>
              <a:t>fasttree</a:t>
            </a:r>
            <a:r>
              <a:rPr lang="en-US" sz="2400" dirty="0" smtClean="0"/>
              <a:t> and contract low support edges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552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Classes are useful constructs in programming</a:t>
            </a:r>
          </a:p>
          <a:p>
            <a:pPr lvl="1"/>
            <a:r>
              <a:rPr lang="en-US" dirty="0" smtClean="0"/>
              <a:t>The put data and functionality together, and allow you to create your own “types”</a:t>
            </a:r>
          </a:p>
          <a:p>
            <a:r>
              <a:rPr lang="en-US" dirty="0" smtClean="0"/>
              <a:t>Python has plenty of useful built-in functions (zip, all, any, etc.), language constructs (lambda, generators, etc.) and built-in libraries (re, </a:t>
            </a:r>
            <a:r>
              <a:rPr lang="en-US" dirty="0" err="1" smtClean="0"/>
              <a:t>timeit</a:t>
            </a:r>
            <a:r>
              <a:rPr lang="en-US" dirty="0" smtClean="0"/>
              <a:t>, sys, etc.)</a:t>
            </a:r>
          </a:p>
          <a:p>
            <a:pPr lvl="1"/>
            <a:r>
              <a:rPr lang="en-US" dirty="0" smtClean="0"/>
              <a:t>Google your needs. Python likely already has it</a:t>
            </a:r>
          </a:p>
          <a:p>
            <a:r>
              <a:rPr lang="en-US" dirty="0" smtClean="0"/>
              <a:t>There are many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libraries; e.g. </a:t>
            </a:r>
            <a:r>
              <a:rPr lang="en-US" dirty="0" err="1" smtClean="0"/>
              <a:t>dendropy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Usually easy to learn and use.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4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FASTA Sequences/Alignments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Andale Mono"/>
                <a:cs typeface="Andale Mono"/>
              </a:rPr>
              <a:t>&gt;Human</a:t>
            </a:r>
          </a:p>
          <a:p>
            <a:pPr marL="0" indent="0">
              <a:buNone/>
            </a:pPr>
            <a:r>
              <a:rPr lang="en-US" sz="2400" dirty="0">
                <a:latin typeface="Andale Mono"/>
                <a:cs typeface="Andale Mono"/>
              </a:rPr>
              <a:t>AACGTGATACCTAACGACA-</a:t>
            </a:r>
          </a:p>
          <a:p>
            <a:pPr marL="0" indent="0">
              <a:buNone/>
            </a:pPr>
            <a:r>
              <a:rPr lang="en-US" sz="2400" dirty="0">
                <a:latin typeface="Andale Mono"/>
                <a:cs typeface="Andale Mono"/>
              </a:rPr>
              <a:t>&gt;Chimp</a:t>
            </a:r>
          </a:p>
          <a:p>
            <a:pPr marL="0" indent="0">
              <a:buNone/>
            </a:pPr>
            <a:r>
              <a:rPr lang="en-US" sz="2400" dirty="0">
                <a:latin typeface="Andale Mono"/>
                <a:cs typeface="Andale Mono"/>
              </a:rPr>
              <a:t>AA-GTGCTA-CTAACGACAC</a:t>
            </a:r>
          </a:p>
          <a:p>
            <a:pPr marL="0" indent="0">
              <a:buNone/>
            </a:pPr>
            <a:r>
              <a:rPr lang="en-US" sz="2400" dirty="0">
                <a:latin typeface="Andale Mono"/>
                <a:cs typeface="Andale Mono"/>
              </a:rPr>
              <a:t>&gt;</a:t>
            </a:r>
            <a:r>
              <a:rPr lang="en-US" sz="2400" dirty="0" err="1">
                <a:latin typeface="Andale Mono"/>
                <a:cs typeface="Andale Mono"/>
              </a:rPr>
              <a:t>Gorila</a:t>
            </a:r>
            <a:endParaRPr lang="en-US" sz="24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400" dirty="0">
                <a:latin typeface="Andale Mono"/>
                <a:cs typeface="Andale Mono"/>
              </a:rPr>
              <a:t>GACGTGAAA-</a:t>
            </a:r>
            <a:r>
              <a:rPr lang="en-US" sz="2400" dirty="0" smtClean="0">
                <a:latin typeface="Andale Mono"/>
                <a:cs typeface="Andale Mono"/>
              </a:rPr>
              <a:t>CACTCGACAC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alibri (Body)"/>
                <a:cs typeface="Calibri (Body)"/>
              </a:rPr>
              <a:t>Represent the alignment as a </a:t>
            </a:r>
            <a:r>
              <a:rPr lang="en-US" dirty="0" smtClean="0">
                <a:solidFill>
                  <a:schemeClr val="accent5"/>
                </a:solidFill>
                <a:latin typeface="Calibri (Body)"/>
                <a:cs typeface="Calibri (Body)"/>
              </a:rPr>
              <a:t>dictionary</a:t>
            </a:r>
            <a:r>
              <a:rPr lang="en-US" dirty="0" smtClean="0">
                <a:latin typeface="Calibri (Body)"/>
                <a:cs typeface="Calibri (Body)"/>
              </a:rPr>
              <a:t>!</a:t>
            </a:r>
          </a:p>
          <a:p>
            <a:r>
              <a:rPr lang="en-US" dirty="0" smtClean="0">
                <a:latin typeface="Calibri (Body)"/>
                <a:cs typeface="Calibri (Body)"/>
              </a:rPr>
              <a:t>Do stuff using the alignment</a:t>
            </a:r>
          </a:p>
          <a:p>
            <a:pPr marL="0" indent="0">
              <a:buNone/>
            </a:pPr>
            <a:endParaRPr lang="en-US" dirty="0">
              <a:latin typeface="Calibri (Body)"/>
              <a:cs typeface="Calibri (Body)"/>
            </a:endParaRP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29443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Class, Object, Instance, blah blah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Object-oriented programming:</a:t>
            </a:r>
          </a:p>
          <a:p>
            <a:pPr lvl="1"/>
            <a:r>
              <a:rPr lang="en-US" dirty="0" smtClean="0"/>
              <a:t>Put cohesive pieces of code together in units called Classes</a:t>
            </a:r>
          </a:p>
          <a:p>
            <a:pPr lvl="1"/>
            <a:r>
              <a:rPr lang="en-US" dirty="0" smtClean="0"/>
              <a:t>A Class has a set of related data variables and a set of functions that operate on those variables</a:t>
            </a:r>
          </a:p>
          <a:p>
            <a:pPr lvl="1"/>
            <a:r>
              <a:rPr lang="en-US" dirty="0" smtClean="0"/>
              <a:t>Multiple “instances” of each class can be constructed. These will each have their own data variables.</a:t>
            </a:r>
          </a:p>
          <a:p>
            <a:pPr lvl="1"/>
            <a:r>
              <a:rPr lang="en-US" dirty="0" smtClean="0"/>
              <a:t>Goal: encapsulate data and functionality together</a:t>
            </a:r>
          </a:p>
          <a:p>
            <a:r>
              <a:rPr lang="en-US" dirty="0" smtClean="0"/>
              <a:t>Classes are like types (string, </a:t>
            </a:r>
            <a:r>
              <a:rPr lang="en-US" dirty="0" err="1" smtClean="0"/>
              <a:t>int</a:t>
            </a:r>
            <a:r>
              <a:rPr lang="en-US" dirty="0" smtClean="0"/>
              <a:t>, etc.) and objects are like variables you built from those types( 3,6 of type </a:t>
            </a:r>
            <a:r>
              <a:rPr lang="en-US" dirty="0" err="1" smtClean="0"/>
              <a:t>int</a:t>
            </a:r>
            <a:r>
              <a:rPr lang="en-US" dirty="0" smtClean="0"/>
              <a:t>, “DNA” of type 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13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Alignment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1194" y="1655793"/>
            <a:ext cx="7772400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Alignment(object):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''' This class represents an alignment '''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__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init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__(</a:t>
            </a:r>
            <a:r>
              <a:rPr lang="en-US" b="1" i="1" dirty="0">
                <a:solidFill>
                  <a:srgbClr val="000000"/>
                </a:solidFill>
                <a:latin typeface="Monaco"/>
              </a:rPr>
              <a:t>self):</a:t>
            </a:r>
          </a:p>
          <a:p>
            <a:r>
              <a:rPr lang="fr-FR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fr-FR" i="1" dirty="0">
                <a:solidFill>
                  <a:srgbClr val="00AA00"/>
                </a:solidFill>
                <a:latin typeface="Monaco"/>
              </a:rPr>
              <a:t>''' </a:t>
            </a:r>
            <a:r>
              <a:rPr lang="fr-FR" i="1" dirty="0" err="1">
                <a:solidFill>
                  <a:srgbClr val="00AA00"/>
                </a:solidFill>
                <a:latin typeface="Monaco"/>
              </a:rPr>
              <a:t>Constructor</a:t>
            </a:r>
            <a:r>
              <a:rPr lang="fr-FR" i="1" dirty="0">
                <a:solidFill>
                  <a:srgbClr val="00AA00"/>
                </a:solidFill>
                <a:latin typeface="Monaco"/>
              </a:rPr>
              <a:t> '''</a:t>
            </a:r>
          </a:p>
          <a:p>
            <a:r>
              <a:rPr lang="fr-FR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Monaco"/>
              </a:rPr>
              <a:t>pass</a:t>
            </a:r>
            <a:endParaRPr lang="fr-FR" i="1" dirty="0">
              <a:solidFill>
                <a:srgbClr val="000000"/>
              </a:solidFill>
              <a:latin typeface="Monaco"/>
            </a:endParaRPr>
          </a:p>
          <a:p>
            <a:r>
              <a:rPr lang="fr-FR" dirty="0">
                <a:solidFill>
                  <a:srgbClr val="000000"/>
                </a:solidFill>
                <a:latin typeface="Monaco"/>
              </a:rPr>
              <a:t>        </a:t>
            </a:r>
          </a:p>
          <a:p>
            <a:r>
              <a:rPr lang="fr-FR" dirty="0">
                <a:solidFill>
                  <a:srgbClr val="000000"/>
                </a:solidFill>
                <a:latin typeface="Monaco"/>
              </a:rPr>
              <a:t> 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1194" y="4821535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Let’s put the code above in a module called </a:t>
            </a:r>
            <a:r>
              <a:rPr lang="en-US" sz="2400" dirty="0" err="1" smtClean="0"/>
              <a:t>alignment.py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863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</a:t>
            </a:r>
            <a:r>
              <a:rPr lang="en-US" dirty="0" err="1" smtClean="0"/>
              <a:t>dict</a:t>
            </a:r>
            <a:r>
              <a:rPr lang="en-US" dirty="0" smtClean="0"/>
              <a:t> to keep alignments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1194" y="1655793"/>
            <a:ext cx="7772400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Alignment(object):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''' This class represents an alignment '''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__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init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__(</a:t>
            </a:r>
            <a:r>
              <a:rPr lang="en-US" b="1" i="1" dirty="0">
                <a:solidFill>
                  <a:srgbClr val="000000"/>
                </a:solidFill>
                <a:latin typeface="Monaco"/>
              </a:rPr>
              <a:t>self):</a:t>
            </a:r>
          </a:p>
          <a:p>
            <a:r>
              <a:rPr lang="fr-FR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fr-FR" i="1" dirty="0">
                <a:solidFill>
                  <a:srgbClr val="00AA00"/>
                </a:solidFill>
                <a:latin typeface="Monaco"/>
              </a:rPr>
              <a:t>''' </a:t>
            </a:r>
            <a:r>
              <a:rPr lang="fr-FR" i="1" dirty="0" err="1">
                <a:solidFill>
                  <a:srgbClr val="00AA00"/>
                </a:solidFill>
                <a:latin typeface="Monaco"/>
              </a:rPr>
              <a:t>Constructor</a:t>
            </a:r>
            <a:r>
              <a:rPr lang="fr-FR" i="1" dirty="0">
                <a:solidFill>
                  <a:srgbClr val="00AA00"/>
                </a:solidFill>
                <a:latin typeface="Monaco"/>
              </a:rPr>
              <a:t> '''</a:t>
            </a:r>
          </a:p>
          <a:p>
            <a:r>
              <a:rPr lang="fr-FR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fr-FR" i="1" dirty="0" err="1">
                <a:solidFill>
                  <a:srgbClr val="000000"/>
                </a:solidFill>
                <a:latin typeface="Monaco"/>
              </a:rPr>
              <a:t>self.sequences</a:t>
            </a:r>
            <a:r>
              <a:rPr lang="fr-FR" i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fr-FR" i="1" dirty="0" err="1">
                <a:solidFill>
                  <a:srgbClr val="000000"/>
                </a:solidFill>
                <a:latin typeface="Monaco"/>
              </a:rPr>
              <a:t>dict</a:t>
            </a:r>
            <a:r>
              <a:rPr lang="fr-FR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i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fr-FR" i="1" dirty="0" smtClean="0">
              <a:solidFill>
                <a:srgbClr val="000000"/>
              </a:solidFill>
              <a:latin typeface="Monaco"/>
            </a:endParaRPr>
          </a:p>
          <a:p>
            <a:endParaRPr lang="fr-FR" i="1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1194" y="4607672"/>
            <a:ext cx="7772400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alignment </a:t>
            </a:r>
            <a:r>
              <a:rPr lang="en-US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Alignment</a:t>
            </a: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a1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= Alignment()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a2 = Alignment()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a1.sequences[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"Human"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]=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"ACGT"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a2.sequences[</a:t>
            </a:r>
            <a:r>
              <a:rPr lang="en-US" i="1" dirty="0">
                <a:solidFill>
                  <a:srgbClr val="00AA00"/>
                </a:solidFill>
                <a:highlight>
                  <a:srgbClr val="FFFF96"/>
                </a:highlight>
                <a:latin typeface="Monaco"/>
              </a:rPr>
              <a:t>"Human"</a:t>
            </a:r>
            <a:r>
              <a:rPr lang="en-US" i="1" dirty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]=</a:t>
            </a:r>
            <a:r>
              <a:rPr lang="en-US" i="1" dirty="0">
                <a:solidFill>
                  <a:srgbClr val="00AA00"/>
                </a:solidFill>
                <a:highlight>
                  <a:srgbClr val="FFFF96"/>
                </a:highlight>
                <a:latin typeface="Monaco"/>
              </a:rPr>
              <a:t>"TGCA"</a:t>
            </a:r>
          </a:p>
          <a:p>
            <a:r>
              <a:rPr lang="en-US" dirty="0">
                <a:solidFill>
                  <a:srgbClr val="0000FF"/>
                </a:solidFill>
                <a:latin typeface="Monaco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a1.sequences[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"Human"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], </a:t>
            </a:r>
            <a:r>
              <a:rPr lang="en-US" i="1" dirty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a2.sequences[</a:t>
            </a:r>
            <a:r>
              <a:rPr lang="en-US" i="1" dirty="0">
                <a:solidFill>
                  <a:srgbClr val="00AA00"/>
                </a:solidFill>
                <a:highlight>
                  <a:srgbClr val="FFFF96"/>
                </a:highlight>
                <a:latin typeface="Monaco"/>
              </a:rPr>
              <a:t>"Human"</a:t>
            </a:r>
            <a:r>
              <a:rPr lang="en-US" i="1" dirty="0" smtClean="0">
                <a:solidFill>
                  <a:srgbClr val="000000"/>
                </a:solidFill>
                <a:highlight>
                  <a:srgbClr val="FFFF96"/>
                </a:highlight>
                <a:latin typeface="Monaco"/>
              </a:rPr>
              <a:t>]</a:t>
            </a:r>
          </a:p>
          <a:p>
            <a:r>
              <a:rPr lang="en-US" dirty="0"/>
              <a:t>ACGT TGCA</a:t>
            </a:r>
            <a:endParaRPr lang="en-US" dirty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7739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Methods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1194" y="1655793"/>
            <a:ext cx="7772400" cy="5078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Alignment(object):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''' This class represents an alignment </a:t>
            </a:r>
            <a:r>
              <a:rPr lang="en-US" i="1" dirty="0" smtClean="0">
                <a:solidFill>
                  <a:srgbClr val="00AA00"/>
                </a:solidFill>
                <a:latin typeface="Monaco"/>
              </a:rPr>
              <a:t>'’’</a:t>
            </a:r>
            <a:endParaRPr lang="en-US" dirty="0"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Monaco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__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init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__(</a:t>
            </a:r>
            <a:r>
              <a:rPr lang="en-US" b="1" i="1" dirty="0">
                <a:solidFill>
                  <a:srgbClr val="000000"/>
                </a:solidFill>
                <a:latin typeface="Monaco"/>
              </a:rPr>
              <a:t>self):</a:t>
            </a:r>
          </a:p>
          <a:p>
            <a:r>
              <a:rPr lang="fr-FR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fr-FR" i="1" dirty="0">
                <a:solidFill>
                  <a:srgbClr val="00AA00"/>
                </a:solidFill>
                <a:latin typeface="Monaco"/>
              </a:rPr>
              <a:t>''' </a:t>
            </a:r>
            <a:r>
              <a:rPr lang="fr-FR" i="1" dirty="0" err="1">
                <a:solidFill>
                  <a:srgbClr val="00AA00"/>
                </a:solidFill>
                <a:latin typeface="Monaco"/>
              </a:rPr>
              <a:t>Constructor</a:t>
            </a:r>
            <a:r>
              <a:rPr lang="fr-FR" i="1" dirty="0">
                <a:solidFill>
                  <a:srgbClr val="00AA00"/>
                </a:solidFill>
                <a:latin typeface="Monaco"/>
              </a:rPr>
              <a:t> '''</a:t>
            </a:r>
          </a:p>
          <a:p>
            <a:r>
              <a:rPr lang="fr-FR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fr-FR" i="1" dirty="0" err="1">
                <a:solidFill>
                  <a:srgbClr val="000000"/>
                </a:solidFill>
                <a:latin typeface="Monaco"/>
              </a:rPr>
              <a:t>self.sequences</a:t>
            </a:r>
            <a:r>
              <a:rPr lang="fr-FR" i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fr-FR" i="1" dirty="0" err="1">
                <a:solidFill>
                  <a:srgbClr val="000000"/>
                </a:solidFill>
                <a:latin typeface="Monaco"/>
              </a:rPr>
              <a:t>dict</a:t>
            </a:r>
            <a:r>
              <a:rPr lang="fr-FR" i="1" dirty="0">
                <a:solidFill>
                  <a:srgbClr val="000000"/>
                </a:solidFill>
                <a:latin typeface="Monaco"/>
              </a:rPr>
              <a:t>()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Monaco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add_sequence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i="1" dirty="0">
                <a:solidFill>
                  <a:srgbClr val="000000"/>
                </a:solidFill>
                <a:latin typeface="Monaco"/>
              </a:rPr>
              <a:t>self, </a:t>
            </a:r>
            <a:r>
              <a:rPr lang="en-US" b="1" i="1" dirty="0" err="1">
                <a:solidFill>
                  <a:srgbClr val="000000"/>
                </a:solidFill>
                <a:latin typeface="Monaco"/>
              </a:rPr>
              <a:t>seq_name</a:t>
            </a:r>
            <a:r>
              <a:rPr lang="en-US" b="1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b="1" i="1" dirty="0" err="1">
                <a:solidFill>
                  <a:srgbClr val="000000"/>
                </a:solidFill>
                <a:latin typeface="Monaco"/>
              </a:rPr>
              <a:t>seq</a:t>
            </a:r>
            <a:r>
              <a:rPr lang="en-US" b="1" i="1" dirty="0">
                <a:solidFill>
                  <a:srgbClr val="000000"/>
                </a:solidFill>
                <a:latin typeface="Monaco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''' Adds a sequence to the alignment. </a:t>
            </a:r>
          </a:p>
          <a:p>
            <a:r>
              <a:rPr lang="en-US" i="1" dirty="0">
                <a:solidFill>
                  <a:srgbClr val="00AA00"/>
                </a:solidFill>
                <a:latin typeface="Monaco"/>
              </a:rPr>
              <a:t>        Overwrites old sequences with the same name'''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self.sequences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[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seq_name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] = 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seq</a:t>
            </a:r>
            <a:endParaRPr lang="en-US" i="1" dirty="0">
              <a:solidFill>
                <a:srgbClr val="000000"/>
              </a:solidFill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names(</a:t>
            </a:r>
            <a:r>
              <a:rPr lang="en-US" b="1" i="1" dirty="0">
                <a:solidFill>
                  <a:srgbClr val="000000"/>
                </a:solidFill>
                <a:latin typeface="Monaco"/>
              </a:rPr>
              <a:t>self):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''' return </a:t>
            </a:r>
            <a:r>
              <a:rPr lang="en-US" i="1" dirty="0" smtClean="0">
                <a:solidFill>
                  <a:srgbClr val="00AA00"/>
                </a:solidFill>
                <a:latin typeface="Monaco"/>
              </a:rPr>
              <a:t>the list of names'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''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self.sequences.keys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sequence(</a:t>
            </a:r>
            <a:r>
              <a:rPr lang="en-US" b="1" i="1" dirty="0">
                <a:solidFill>
                  <a:srgbClr val="000000"/>
                </a:solidFill>
                <a:latin typeface="Monaco"/>
              </a:rPr>
              <a:t>self, k):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''' return the sequence for a given name'''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Monaco"/>
              </a:rPr>
              <a:t>self.sequences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[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9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are methods used</a:t>
            </a:r>
            <a:r>
              <a:rPr lang="en-US" dirty="0"/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671194" y="1655793"/>
            <a:ext cx="7772400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Alignment(object):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''' This class represents an alignment '''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Monaco"/>
              </a:rPr>
              <a:t>…</a:t>
            </a:r>
            <a:endParaRPr lang="fr-FR" i="1" dirty="0">
              <a:solidFill>
                <a:srgbClr val="000000"/>
              </a:solidFill>
              <a:latin typeface="Monaco"/>
            </a:endParaRPr>
          </a:p>
          <a:p>
            <a:r>
              <a:rPr lang="fr-FR" dirty="0">
                <a:solidFill>
                  <a:srgbClr val="000000"/>
                </a:solidFill>
                <a:latin typeface="Monaco"/>
              </a:rPr>
              <a:t>        </a:t>
            </a:r>
          </a:p>
          <a:p>
            <a:r>
              <a:rPr lang="fr-FR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fr-FR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fr-FR" dirty="0">
                <a:solidFill>
                  <a:srgbClr val="000000"/>
                </a:solidFill>
                <a:latin typeface="Monaco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Monaco"/>
              </a:rPr>
              <a:t>add_sequence</a:t>
            </a:r>
            <a:r>
              <a:rPr lang="fr-FR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b="1" i="1" dirty="0">
                <a:solidFill>
                  <a:srgbClr val="000000"/>
                </a:solidFill>
                <a:latin typeface="Monaco"/>
              </a:rPr>
              <a:t>self, </a:t>
            </a:r>
            <a:r>
              <a:rPr lang="fr-FR" b="1" i="1" dirty="0" err="1">
                <a:solidFill>
                  <a:srgbClr val="000000"/>
                </a:solidFill>
                <a:latin typeface="Monaco"/>
              </a:rPr>
              <a:t>seq_name</a:t>
            </a:r>
            <a:r>
              <a:rPr lang="fr-FR" b="1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fr-FR" b="1" i="1" dirty="0" err="1">
                <a:solidFill>
                  <a:srgbClr val="000000"/>
                </a:solidFill>
                <a:latin typeface="Monaco"/>
              </a:rPr>
              <a:t>seq</a:t>
            </a:r>
            <a:r>
              <a:rPr lang="fr-FR" b="1" i="1" dirty="0">
                <a:solidFill>
                  <a:srgbClr val="000000"/>
                </a:solidFill>
                <a:latin typeface="Monaco"/>
              </a:rPr>
              <a:t>):</a:t>
            </a:r>
          </a:p>
          <a:p>
            <a:r>
              <a:rPr lang="fr-FR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fr-FR" i="1" dirty="0">
                <a:solidFill>
                  <a:srgbClr val="00AA00"/>
                </a:solidFill>
                <a:latin typeface="Monaco"/>
              </a:rPr>
              <a:t>''' </a:t>
            </a:r>
            <a:r>
              <a:rPr lang="fr-FR" i="1" dirty="0" err="1">
                <a:solidFill>
                  <a:srgbClr val="00AA00"/>
                </a:solidFill>
                <a:latin typeface="Monaco"/>
              </a:rPr>
              <a:t>Adds</a:t>
            </a:r>
            <a:r>
              <a:rPr lang="fr-FR" i="1" dirty="0">
                <a:solidFill>
                  <a:srgbClr val="00AA00"/>
                </a:solidFill>
                <a:latin typeface="Monaco"/>
              </a:rPr>
              <a:t> a </a:t>
            </a:r>
            <a:r>
              <a:rPr lang="fr-FR" i="1" dirty="0" err="1">
                <a:solidFill>
                  <a:srgbClr val="00AA00"/>
                </a:solidFill>
                <a:latin typeface="Monaco"/>
              </a:rPr>
              <a:t>sequence</a:t>
            </a:r>
            <a:r>
              <a:rPr lang="fr-FR" i="1" dirty="0">
                <a:solidFill>
                  <a:srgbClr val="00AA00"/>
                </a:solidFill>
                <a:latin typeface="Monaco"/>
              </a:rPr>
              <a:t> to the </a:t>
            </a:r>
            <a:r>
              <a:rPr lang="fr-FR" i="1" dirty="0" err="1">
                <a:solidFill>
                  <a:srgbClr val="00AA00"/>
                </a:solidFill>
                <a:latin typeface="Monaco"/>
              </a:rPr>
              <a:t>alignment</a:t>
            </a:r>
            <a:r>
              <a:rPr lang="fr-FR" i="1" dirty="0">
                <a:solidFill>
                  <a:srgbClr val="00AA00"/>
                </a:solidFill>
                <a:latin typeface="Monaco"/>
              </a:rPr>
              <a:t>. </a:t>
            </a:r>
          </a:p>
          <a:p>
            <a:r>
              <a:rPr lang="fr-FR" i="1" dirty="0">
                <a:solidFill>
                  <a:srgbClr val="00AA00"/>
                </a:solidFill>
                <a:latin typeface="Monaco"/>
              </a:rPr>
              <a:t>        </a:t>
            </a:r>
            <a:r>
              <a:rPr lang="fr-FR" i="1" dirty="0" err="1">
                <a:solidFill>
                  <a:srgbClr val="00AA00"/>
                </a:solidFill>
                <a:latin typeface="Monaco"/>
              </a:rPr>
              <a:t>Overwrites</a:t>
            </a:r>
            <a:r>
              <a:rPr lang="fr-FR" i="1" dirty="0">
                <a:solidFill>
                  <a:srgbClr val="00AA00"/>
                </a:solidFill>
                <a:latin typeface="Monaco"/>
              </a:rPr>
              <a:t> </a:t>
            </a:r>
            <a:r>
              <a:rPr lang="fr-FR" i="1" dirty="0" err="1">
                <a:solidFill>
                  <a:srgbClr val="00AA00"/>
                </a:solidFill>
                <a:latin typeface="Monaco"/>
              </a:rPr>
              <a:t>old</a:t>
            </a:r>
            <a:r>
              <a:rPr lang="fr-FR" i="1" dirty="0">
                <a:solidFill>
                  <a:srgbClr val="00AA00"/>
                </a:solidFill>
                <a:latin typeface="Monaco"/>
              </a:rPr>
              <a:t> </a:t>
            </a:r>
            <a:r>
              <a:rPr lang="fr-FR" i="1" dirty="0" err="1">
                <a:solidFill>
                  <a:srgbClr val="00AA00"/>
                </a:solidFill>
                <a:latin typeface="Monaco"/>
              </a:rPr>
              <a:t>sequences</a:t>
            </a:r>
            <a:r>
              <a:rPr lang="fr-FR" i="1" dirty="0">
                <a:solidFill>
                  <a:srgbClr val="00AA00"/>
                </a:solidFill>
                <a:latin typeface="Monaco"/>
              </a:rPr>
              <a:t> </a:t>
            </a:r>
            <a:r>
              <a:rPr lang="fr-FR" i="1" dirty="0" err="1">
                <a:solidFill>
                  <a:srgbClr val="00AA00"/>
                </a:solidFill>
                <a:latin typeface="Monaco"/>
              </a:rPr>
              <a:t>with</a:t>
            </a:r>
            <a:r>
              <a:rPr lang="fr-FR" i="1" dirty="0">
                <a:solidFill>
                  <a:srgbClr val="00AA00"/>
                </a:solidFill>
                <a:latin typeface="Monaco"/>
              </a:rPr>
              <a:t> the </a:t>
            </a:r>
            <a:r>
              <a:rPr lang="fr-FR" i="1" dirty="0" err="1">
                <a:solidFill>
                  <a:srgbClr val="00AA00"/>
                </a:solidFill>
                <a:latin typeface="Monaco"/>
              </a:rPr>
              <a:t>same</a:t>
            </a:r>
            <a:r>
              <a:rPr lang="fr-FR" i="1" dirty="0">
                <a:solidFill>
                  <a:srgbClr val="00AA00"/>
                </a:solidFill>
                <a:latin typeface="Monaco"/>
              </a:rPr>
              <a:t> </a:t>
            </a:r>
            <a:r>
              <a:rPr lang="fr-FR" i="1" dirty="0" err="1" smtClean="0">
                <a:solidFill>
                  <a:srgbClr val="00AA00"/>
                </a:solidFill>
                <a:latin typeface="Monaco"/>
              </a:rPr>
              <a:t>name</a:t>
            </a:r>
            <a:r>
              <a:rPr lang="fr-FR" i="1" dirty="0" smtClean="0">
                <a:solidFill>
                  <a:srgbClr val="00AA00"/>
                </a:solidFill>
                <a:latin typeface="Monaco"/>
              </a:rPr>
              <a:t>.'</a:t>
            </a:r>
            <a:r>
              <a:rPr lang="fr-FR" i="1" dirty="0">
                <a:solidFill>
                  <a:srgbClr val="00AA00"/>
                </a:solidFill>
                <a:latin typeface="Monaco"/>
              </a:rPr>
              <a:t>''</a:t>
            </a:r>
          </a:p>
          <a:p>
            <a:r>
              <a:rPr lang="fr-FR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fr-FR" i="1" dirty="0" err="1">
                <a:solidFill>
                  <a:srgbClr val="000000"/>
                </a:solidFill>
                <a:latin typeface="Monaco"/>
              </a:rPr>
              <a:t>self.sequences</a:t>
            </a:r>
            <a:r>
              <a:rPr lang="fr-FR" i="1" dirty="0">
                <a:solidFill>
                  <a:srgbClr val="000000"/>
                </a:solidFill>
                <a:latin typeface="Monaco"/>
              </a:rPr>
              <a:t>[</a:t>
            </a:r>
            <a:r>
              <a:rPr lang="fr-FR" i="1" dirty="0" err="1">
                <a:solidFill>
                  <a:srgbClr val="000000"/>
                </a:solidFill>
                <a:latin typeface="Monaco"/>
              </a:rPr>
              <a:t>seq_name</a:t>
            </a:r>
            <a:r>
              <a:rPr lang="fr-FR" i="1" dirty="0">
                <a:solidFill>
                  <a:srgbClr val="000000"/>
                </a:solidFill>
                <a:latin typeface="Monaco"/>
              </a:rPr>
              <a:t>] = </a:t>
            </a:r>
            <a:r>
              <a:rPr lang="fr-FR" i="1" dirty="0" err="1">
                <a:solidFill>
                  <a:srgbClr val="000000"/>
                </a:solidFill>
                <a:latin typeface="Monaco"/>
              </a:rPr>
              <a:t>seq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1194" y="5335216"/>
            <a:ext cx="77724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/>
              </a:rPr>
              <a:t>alignment = Alignment()</a:t>
            </a: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alignment.add_sequence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"Human"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i="1" dirty="0">
                <a:solidFill>
                  <a:srgbClr val="00AA00"/>
                </a:solidFill>
                <a:latin typeface="Monaco"/>
              </a:rPr>
              <a:t>"AACGTGATACCTA"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6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2791</TotalTime>
  <Words>3799</Words>
  <Application>Microsoft Macintosh PowerPoint</Application>
  <PresentationFormat>On-screen Show (4:3)</PresentationFormat>
  <Paragraphs>481</Paragraphs>
  <Slides>33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 Black </vt:lpstr>
      <vt:lpstr>Advanced Topics in Python</vt:lpstr>
      <vt:lpstr>What we will do</vt:lpstr>
      <vt:lpstr>We will learn about</vt:lpstr>
      <vt:lpstr>FASTA Sequences/Alignments</vt:lpstr>
      <vt:lpstr>Class, Object, Instance, blah blah</vt:lpstr>
      <vt:lpstr>An Alignment Class</vt:lpstr>
      <vt:lpstr>Using a dict to keep alignments</vt:lpstr>
      <vt:lpstr>Adding Methods</vt:lpstr>
      <vt:lpstr>How are methods used?</vt:lpstr>
      <vt:lpstr>More useful functions</vt:lpstr>
      <vt:lpstr>Printing an alignment</vt:lpstr>
      <vt:lpstr>Checking types</vt:lpstr>
      <vt:lpstr>Built-in functions: all, any</vt:lpstr>
      <vt:lpstr>Generators using () instead of []</vt:lpstr>
      <vt:lpstr>Built-in functions map, reduce &amp; Generators</vt:lpstr>
      <vt:lpstr>Built-in functions filter and zip &amp; lambda</vt:lpstr>
      <vt:lpstr>Built-in functions</vt:lpstr>
      <vt:lpstr>Running external programs</vt:lpstr>
      <vt:lpstr>Filtering function</vt:lpstr>
      <vt:lpstr>subprocess.Popen</vt:lpstr>
      <vt:lpstr>First attempt at running FastTree</vt:lpstr>
      <vt:lpstr>Run …</vt:lpstr>
      <vt:lpstr>Run …</vt:lpstr>
      <vt:lpstr>Safe names</vt:lpstr>
      <vt:lpstr>Practice</vt:lpstr>
      <vt:lpstr>Don’t look at this … Answer</vt:lpstr>
      <vt:lpstr>Don’t look at this … Answer</vt:lpstr>
      <vt:lpstr>Now …</vt:lpstr>
      <vt:lpstr>Do Generators help? timeit</vt:lpstr>
      <vt:lpstr>regex example</vt:lpstr>
      <vt:lpstr>Dendropy: reading and manipulating trees</vt:lpstr>
      <vt:lpstr>Dendropy example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Python</dc:title>
  <dc:creator>Siavash Mirarab</dc:creator>
  <cp:lastModifiedBy>Siavash Mirarab</cp:lastModifiedBy>
  <cp:revision>167</cp:revision>
  <dcterms:created xsi:type="dcterms:W3CDTF">2014-02-25T17:35:09Z</dcterms:created>
  <dcterms:modified xsi:type="dcterms:W3CDTF">2014-02-27T16:08:35Z</dcterms:modified>
</cp:coreProperties>
</file>