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62" r:id="rId3"/>
    <p:sldId id="257" r:id="rId4"/>
    <p:sldId id="259" r:id="rId5"/>
    <p:sldId id="268" r:id="rId6"/>
    <p:sldId id="264" r:id="rId7"/>
    <p:sldId id="270" r:id="rId8"/>
    <p:sldId id="269" r:id="rId9"/>
    <p:sldId id="266" r:id="rId10"/>
    <p:sldId id="272" r:id="rId11"/>
    <p:sldId id="271"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359FE0C-424D-4021-9E7C-DD2A3EF5C06A}">
          <p14:sldIdLst>
            <p14:sldId id="256"/>
            <p14:sldId id="262"/>
            <p14:sldId id="257"/>
            <p14:sldId id="259"/>
            <p14:sldId id="268"/>
            <p14:sldId id="264"/>
            <p14:sldId id="270"/>
            <p14:sldId id="269"/>
            <p14:sldId id="266"/>
            <p14:sldId id="272"/>
            <p14:sldId id="27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259"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3E3D50-7063-4CED-9D81-12051FC03B7F}"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E48EB-93CD-4E3E-8B9B-0D87A255C9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3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E3D50-7063-4CED-9D81-12051FC03B7F}"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E48EB-93CD-4E3E-8B9B-0D87A255C967}" type="slidenum">
              <a:rPr lang="en-IN" smtClean="0"/>
              <a:t>‹#›</a:t>
            </a:fld>
            <a:endParaRPr lang="en-IN"/>
          </a:p>
        </p:txBody>
      </p:sp>
    </p:spTree>
    <p:extLst>
      <p:ext uri="{BB962C8B-B14F-4D97-AF65-F5344CB8AC3E}">
        <p14:creationId xmlns:p14="http://schemas.microsoft.com/office/powerpoint/2010/main" val="315614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E3D50-7063-4CED-9D81-12051FC03B7F}"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E48EB-93CD-4E3E-8B9B-0D87A255C967}" type="slidenum">
              <a:rPr lang="en-IN" smtClean="0"/>
              <a:t>‹#›</a:t>
            </a:fld>
            <a:endParaRPr lang="en-IN"/>
          </a:p>
        </p:txBody>
      </p:sp>
    </p:spTree>
    <p:extLst>
      <p:ext uri="{BB962C8B-B14F-4D97-AF65-F5344CB8AC3E}">
        <p14:creationId xmlns:p14="http://schemas.microsoft.com/office/powerpoint/2010/main" val="101231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E3D50-7063-4CED-9D81-12051FC03B7F}"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E48EB-93CD-4E3E-8B9B-0D87A255C967}" type="slidenum">
              <a:rPr lang="en-IN" smtClean="0"/>
              <a:t>‹#›</a:t>
            </a:fld>
            <a:endParaRPr lang="en-IN"/>
          </a:p>
        </p:txBody>
      </p:sp>
    </p:spTree>
    <p:extLst>
      <p:ext uri="{BB962C8B-B14F-4D97-AF65-F5344CB8AC3E}">
        <p14:creationId xmlns:p14="http://schemas.microsoft.com/office/powerpoint/2010/main" val="399527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E3D50-7063-4CED-9D81-12051FC03B7F}"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E48EB-93CD-4E3E-8B9B-0D87A255C9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9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3E3D50-7063-4CED-9D81-12051FC03B7F}"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E48EB-93CD-4E3E-8B9B-0D87A255C967}" type="slidenum">
              <a:rPr lang="en-IN" smtClean="0"/>
              <a:t>‹#›</a:t>
            </a:fld>
            <a:endParaRPr lang="en-IN"/>
          </a:p>
        </p:txBody>
      </p:sp>
    </p:spTree>
    <p:extLst>
      <p:ext uri="{BB962C8B-B14F-4D97-AF65-F5344CB8AC3E}">
        <p14:creationId xmlns:p14="http://schemas.microsoft.com/office/powerpoint/2010/main" val="218146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3E3D50-7063-4CED-9D81-12051FC03B7F}"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DE48EB-93CD-4E3E-8B9B-0D87A255C967}" type="slidenum">
              <a:rPr lang="en-IN" smtClean="0"/>
              <a:t>‹#›</a:t>
            </a:fld>
            <a:endParaRPr lang="en-IN"/>
          </a:p>
        </p:txBody>
      </p:sp>
    </p:spTree>
    <p:extLst>
      <p:ext uri="{BB962C8B-B14F-4D97-AF65-F5344CB8AC3E}">
        <p14:creationId xmlns:p14="http://schemas.microsoft.com/office/powerpoint/2010/main" val="158655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3E3D50-7063-4CED-9D81-12051FC03B7F}" type="datetimeFigureOut">
              <a:rPr lang="en-IN" smtClean="0"/>
              <a:t>08-11-2024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DE48EB-93CD-4E3E-8B9B-0D87A255C967}" type="slidenum">
              <a:rPr lang="en-IN" smtClean="0"/>
              <a:t>‹#›</a:t>
            </a:fld>
            <a:endParaRPr lang="en-IN"/>
          </a:p>
        </p:txBody>
      </p:sp>
    </p:spTree>
    <p:extLst>
      <p:ext uri="{BB962C8B-B14F-4D97-AF65-F5344CB8AC3E}">
        <p14:creationId xmlns:p14="http://schemas.microsoft.com/office/powerpoint/2010/main" val="351797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3E3D50-7063-4CED-9D81-12051FC03B7F}" type="datetimeFigureOut">
              <a:rPr lang="en-IN" smtClean="0"/>
              <a:t>08-11-2024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DDE48EB-93CD-4E3E-8B9B-0D87A255C967}" type="slidenum">
              <a:rPr lang="en-IN" smtClean="0"/>
              <a:t>‹#›</a:t>
            </a:fld>
            <a:endParaRPr lang="en-IN"/>
          </a:p>
        </p:txBody>
      </p:sp>
    </p:spTree>
    <p:extLst>
      <p:ext uri="{BB962C8B-B14F-4D97-AF65-F5344CB8AC3E}">
        <p14:creationId xmlns:p14="http://schemas.microsoft.com/office/powerpoint/2010/main" val="168027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3E3D50-7063-4CED-9D81-12051FC03B7F}" type="datetimeFigureOut">
              <a:rPr lang="en-IN" smtClean="0"/>
              <a:t>08-11-2024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DE48EB-93CD-4E3E-8B9B-0D87A255C967}" type="slidenum">
              <a:rPr lang="en-IN" smtClean="0"/>
              <a:t>‹#›</a:t>
            </a:fld>
            <a:endParaRPr lang="en-IN"/>
          </a:p>
        </p:txBody>
      </p:sp>
    </p:spTree>
    <p:extLst>
      <p:ext uri="{BB962C8B-B14F-4D97-AF65-F5344CB8AC3E}">
        <p14:creationId xmlns:p14="http://schemas.microsoft.com/office/powerpoint/2010/main" val="369444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E3D50-7063-4CED-9D81-12051FC03B7F}"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E48EB-93CD-4E3E-8B9B-0D87A255C967}" type="slidenum">
              <a:rPr lang="en-IN" smtClean="0"/>
              <a:t>‹#›</a:t>
            </a:fld>
            <a:endParaRPr lang="en-IN"/>
          </a:p>
        </p:txBody>
      </p:sp>
    </p:spTree>
    <p:extLst>
      <p:ext uri="{BB962C8B-B14F-4D97-AF65-F5344CB8AC3E}">
        <p14:creationId xmlns:p14="http://schemas.microsoft.com/office/powerpoint/2010/main" val="183828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3E3D50-7063-4CED-9D81-12051FC03B7F}" type="datetimeFigureOut">
              <a:rPr lang="en-IN" smtClean="0"/>
              <a:t>08-11-2024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DE48EB-93CD-4E3E-8B9B-0D87A255C96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4106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D880-6C05-8C8F-6D73-36439441D7D0}"/>
              </a:ext>
            </a:extLst>
          </p:cNvPr>
          <p:cNvSpPr>
            <a:spLocks noGrp="1"/>
          </p:cNvSpPr>
          <p:nvPr>
            <p:ph type="ctrTitle"/>
          </p:nvPr>
        </p:nvSpPr>
        <p:spPr>
          <a:xfrm>
            <a:off x="1174411" y="1041400"/>
            <a:ext cx="9144000" cy="2387600"/>
          </a:xfrm>
        </p:spPr>
        <p:txBody>
          <a:bodyPr/>
          <a:lstStyle/>
          <a:p>
            <a:r>
              <a:rPr lang="en-GB" b="1" dirty="0">
                <a:latin typeface="Times New Roman" panose="02020603050405020304" pitchFamily="18" charset="0"/>
                <a:cs typeface="Times New Roman" panose="02020603050405020304" pitchFamily="18" charset="0"/>
              </a:rPr>
              <a:t>MEDISSIST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9CA3717-3888-4B77-AF88-B1A715AF0E4F}"/>
              </a:ext>
            </a:extLst>
          </p:cNvPr>
          <p:cNvSpPr>
            <a:spLocks noGrp="1"/>
          </p:cNvSpPr>
          <p:nvPr>
            <p:ph type="subTitle" idx="1"/>
          </p:nvPr>
        </p:nvSpPr>
        <p:spPr>
          <a:xfrm>
            <a:off x="7660851" y="3624607"/>
            <a:ext cx="5037056" cy="2723349"/>
          </a:xfrm>
        </p:spPr>
        <p:txBody>
          <a:bodyPr>
            <a:normAutofit/>
          </a:bodyPr>
          <a:lstStyle/>
          <a:p>
            <a:endParaRPr lang="en-GB" dirty="0"/>
          </a:p>
          <a:p>
            <a:endParaRPr lang="en-GB" dirty="0"/>
          </a:p>
        </p:txBody>
      </p:sp>
      <p:sp>
        <p:nvSpPr>
          <p:cNvPr id="5" name="Title 1">
            <a:extLst>
              <a:ext uri="{FF2B5EF4-FFF2-40B4-BE49-F238E27FC236}">
                <a16:creationId xmlns:a16="http://schemas.microsoft.com/office/drawing/2014/main" id="{BAF02E73-48CF-FBED-E9A2-4E4537C8FC55}"/>
              </a:ext>
            </a:extLst>
          </p:cNvPr>
          <p:cNvSpPr txBox="1">
            <a:spLocks/>
          </p:cNvSpPr>
          <p:nvPr/>
        </p:nvSpPr>
        <p:spPr>
          <a:xfrm>
            <a:off x="1174411" y="1666325"/>
            <a:ext cx="9144000" cy="23876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GB" sz="4000" dirty="0" err="1">
                <a:latin typeface="Times New Roman" panose="02020603050405020304" pitchFamily="18" charset="0"/>
                <a:cs typeface="Times New Roman" panose="02020603050405020304" pitchFamily="18" charset="0"/>
              </a:rPr>
              <a:t>AIPowered</a:t>
            </a:r>
            <a:r>
              <a:rPr lang="en-GB" sz="4000" dirty="0">
                <a:latin typeface="Times New Roman" panose="02020603050405020304" pitchFamily="18" charset="0"/>
                <a:cs typeface="Times New Roman" panose="02020603050405020304" pitchFamily="18" charset="0"/>
              </a:rPr>
              <a:t> Healthcare Chatbot</a:t>
            </a:r>
            <a:endParaRPr lang="en-IN" sz="4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955CA33-DDE8-EEA9-F673-F4006BEFDF8F}"/>
              </a:ext>
            </a:extLst>
          </p:cNvPr>
          <p:cNvSpPr txBox="1">
            <a:spLocks/>
          </p:cNvSpPr>
          <p:nvPr/>
        </p:nvSpPr>
        <p:spPr>
          <a:xfrm>
            <a:off x="3192378" y="4249532"/>
            <a:ext cx="4748464" cy="97351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3000" dirty="0">
                <a:latin typeface="Times New Roman" panose="02020603050405020304" pitchFamily="18" charset="0"/>
                <a:cs typeface="Times New Roman" panose="02020603050405020304" pitchFamily="18" charset="0"/>
              </a:rPr>
              <a:t>Sudharshan Vijay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21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EF90E-67B4-DAA7-2C85-1F7A7E6CB70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A85C3EB-7539-8C03-CDBF-AED324570B83}"/>
              </a:ext>
            </a:extLst>
          </p:cNvPr>
          <p:cNvPicPr>
            <a:picLocks noChangeAspect="1"/>
          </p:cNvPicPr>
          <p:nvPr/>
        </p:nvPicPr>
        <p:blipFill>
          <a:blip r:embed="rId2"/>
          <a:stretch>
            <a:fillRect/>
          </a:stretch>
        </p:blipFill>
        <p:spPr>
          <a:xfrm>
            <a:off x="119392" y="842406"/>
            <a:ext cx="5821100" cy="3852141"/>
          </a:xfrm>
          <a:prstGeom prst="rect">
            <a:avLst/>
          </a:prstGeom>
        </p:spPr>
      </p:pic>
      <p:pic>
        <p:nvPicPr>
          <p:cNvPr id="4" name="Picture 3">
            <a:extLst>
              <a:ext uri="{FF2B5EF4-FFF2-40B4-BE49-F238E27FC236}">
                <a16:creationId xmlns:a16="http://schemas.microsoft.com/office/drawing/2014/main" id="{FA4A3875-7505-F9DF-05C2-130178B8896D}"/>
              </a:ext>
            </a:extLst>
          </p:cNvPr>
          <p:cNvPicPr>
            <a:picLocks noChangeAspect="1"/>
          </p:cNvPicPr>
          <p:nvPr/>
        </p:nvPicPr>
        <p:blipFill>
          <a:blip r:embed="rId3"/>
          <a:stretch>
            <a:fillRect/>
          </a:stretch>
        </p:blipFill>
        <p:spPr>
          <a:xfrm>
            <a:off x="5986021" y="842407"/>
            <a:ext cx="6086587" cy="3852142"/>
          </a:xfrm>
          <a:prstGeom prst="rect">
            <a:avLst/>
          </a:prstGeom>
        </p:spPr>
      </p:pic>
    </p:spTree>
    <p:extLst>
      <p:ext uri="{BB962C8B-B14F-4D97-AF65-F5344CB8AC3E}">
        <p14:creationId xmlns:p14="http://schemas.microsoft.com/office/powerpoint/2010/main" val="120025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1CF45-5789-7457-5E76-C14158E5E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386B6-D496-690E-A55B-723359AD1180}"/>
              </a:ext>
            </a:extLst>
          </p:cNvPr>
          <p:cNvSpPr>
            <a:spLocks noGrp="1"/>
          </p:cNvSpPr>
          <p:nvPr>
            <p:ph type="title"/>
          </p:nvPr>
        </p:nvSpPr>
        <p:spPr>
          <a:xfrm>
            <a:off x="561474" y="286603"/>
            <a:ext cx="11183486" cy="1301565"/>
          </a:xfrm>
        </p:spPr>
        <p:txBody>
          <a:bodyPr>
            <a:normAutofit/>
          </a:bodyPr>
          <a:lstStyle/>
          <a:p>
            <a:r>
              <a:rPr lang="en-US" sz="3200" b="1" dirty="0">
                <a:latin typeface="Times New Roman" panose="02020603050405020304" pitchFamily="18" charset="0"/>
                <a:cs typeface="Times New Roman" panose="02020603050405020304" pitchFamily="18" charset="0"/>
              </a:rPr>
              <a:t>PROTOTYPES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220715-68A8-78AE-C1B0-777B514A1CE7}"/>
              </a:ext>
            </a:extLst>
          </p:cNvPr>
          <p:cNvSpPr>
            <a:spLocks noGrp="1"/>
          </p:cNvSpPr>
          <p:nvPr>
            <p:ph sz="half" idx="1"/>
          </p:nvPr>
        </p:nvSpPr>
        <p:spPr>
          <a:xfrm>
            <a:off x="561474" y="1996444"/>
            <a:ext cx="11432184" cy="3874849"/>
          </a:xfrm>
        </p:spPr>
        <p:txBody>
          <a:bodyPr>
            <a:normAutofit/>
          </a:bodyPr>
          <a:lstStyle/>
          <a:p>
            <a:pPr marL="12700">
              <a:spcBef>
                <a:spcPts val="105"/>
              </a:spcBef>
            </a:pPr>
            <a:r>
              <a:rPr lang="en-US" dirty="0">
                <a:latin typeface="Times New Roman" panose="02020603050405020304" pitchFamily="18" charset="0"/>
                <a:cs typeface="Times New Roman" panose="02020603050405020304" pitchFamily="18" charset="0"/>
              </a:rPr>
              <a:t>As our proposed solution is currently in initial phase, these are some of the sample visuals we had made to present our idea :</a:t>
            </a:r>
          </a:p>
          <a:p>
            <a:pPr marL="12700">
              <a:spcBef>
                <a:spcPts val="105"/>
              </a:spcBef>
            </a:pPr>
            <a:endParaRPr lang="en-US" dirty="0">
              <a:latin typeface="Times New Roman" panose="02020603050405020304" pitchFamily="18" charset="0"/>
              <a:cs typeface="Times New Roman" panose="02020603050405020304" pitchFamily="18" charset="0"/>
            </a:endParaRPr>
          </a:p>
          <a:p>
            <a:pPr marL="264160" indent="-342900">
              <a:spcBef>
                <a:spcPts val="105"/>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Modal Design link : </a:t>
            </a:r>
          </a:p>
          <a:p>
            <a:pPr marL="1029970" lvl="2" indent="-285750">
              <a:spcBef>
                <a:spcPts val="105"/>
              </a:spcBef>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https://www.figma.com/file/DlFdkHeILymC8KfmJOH7BT/Untitled-(Copy)?type=design&amp;node-id=0%3A1&amp;mode=design&amp;t=O5zVtuZJVHV45Ro8-1</a:t>
            </a:r>
            <a:endParaRPr lang="en-US" dirty="0">
              <a:latin typeface="Times New Roman" panose="02020603050405020304" pitchFamily="18" charset="0"/>
              <a:cs typeface="Times New Roman" panose="02020603050405020304" pitchFamily="18" charset="0"/>
            </a:endParaRPr>
          </a:p>
          <a:p>
            <a:pPr marL="264160" indent="-342900">
              <a:lnSpc>
                <a:spcPct val="100000"/>
              </a:lnSpc>
              <a:spcBef>
                <a:spcPts val="105"/>
              </a:spcBef>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64160" indent="-342900">
              <a:lnSpc>
                <a:spcPct val="100000"/>
              </a:lnSpc>
              <a:spcBef>
                <a:spcPts val="105"/>
              </a:spcBef>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Ar</a:t>
            </a:r>
            <a:r>
              <a:rPr lang="en-US" dirty="0">
                <a:latin typeface="Times New Roman" panose="02020603050405020304" pitchFamily="18" charset="0"/>
                <a:cs typeface="Times New Roman" panose="02020603050405020304" pitchFamily="18" charset="0"/>
              </a:rPr>
              <a:t> Animation video link : </a:t>
            </a:r>
          </a:p>
          <a:p>
            <a:pPr marL="1029970" lvl="2" indent="-285750">
              <a:spcBef>
                <a:spcPts val="105"/>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https://drive.google.com/file/d/12qUixb7Sm8pLA8Hy7KNGNiUun4PZGm3U/view?usp=sharing</a:t>
            </a:r>
          </a:p>
          <a:p>
            <a:pPr marL="264160" indent="-342900">
              <a:lnSpc>
                <a:spcPct val="100000"/>
              </a:lnSpc>
              <a:spcBef>
                <a:spcPts val="105"/>
              </a:spcBef>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64160" indent="-342900">
              <a:lnSpc>
                <a:spcPct val="100000"/>
              </a:lnSpc>
              <a:spcBef>
                <a:spcPts val="105"/>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Sample images link : </a:t>
            </a:r>
          </a:p>
          <a:p>
            <a:pPr marL="1029970" lvl="2" indent="-285750">
              <a:spcBef>
                <a:spcPts val="105"/>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https://docs.google.com/document/d/1TSclkfGQEH92ESrMrNASK4-7RtZNGVz0/edit?usp=sharing&amp;ouid=107278125563018955496&amp;rtpof=true&amp;sd=true</a:t>
            </a:r>
          </a:p>
        </p:txBody>
      </p:sp>
    </p:spTree>
    <p:extLst>
      <p:ext uri="{BB962C8B-B14F-4D97-AF65-F5344CB8AC3E}">
        <p14:creationId xmlns:p14="http://schemas.microsoft.com/office/powerpoint/2010/main" val="243686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C696-3B09-4DD9-BC21-E16F84E6A0CB}"/>
              </a:ext>
            </a:extLst>
          </p:cNvPr>
          <p:cNvSpPr>
            <a:spLocks noGrp="1"/>
          </p:cNvSpPr>
          <p:nvPr>
            <p:ph type="title" idx="4294967295"/>
          </p:nvPr>
        </p:nvSpPr>
        <p:spPr>
          <a:xfrm>
            <a:off x="4263342" y="2300147"/>
            <a:ext cx="4151453" cy="1450975"/>
          </a:xfrm>
        </p:spPr>
        <p:txBody>
          <a:bodyPr/>
          <a:lstStyle/>
          <a:p>
            <a:r>
              <a:rPr lang="en-IN"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17852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7B89-37B2-4728-8C87-72BEA94DD4BC}"/>
              </a:ext>
            </a:extLst>
          </p:cNvPr>
          <p:cNvSpPr>
            <a:spLocks noGrp="1"/>
          </p:cNvSpPr>
          <p:nvPr>
            <p:ph type="title"/>
          </p:nvPr>
        </p:nvSpPr>
        <p:spPr>
          <a:xfrm>
            <a:off x="1036320" y="616454"/>
            <a:ext cx="11023002" cy="1450757"/>
          </a:xfrm>
        </p:spPr>
        <p:txBody>
          <a:bodyPr>
            <a:normAutofit/>
          </a:bodyPr>
          <a:lstStyle/>
          <a:p>
            <a:r>
              <a:rPr lang="en-IN" sz="4000" b="1" dirty="0">
                <a:latin typeface="Times New Roman" panose="02020603050405020304" pitchFamily="18" charset="0"/>
                <a:cs typeface="Times New Roman" panose="02020603050405020304" pitchFamily="18" charset="0"/>
              </a:rPr>
              <a:t>PROBLEM STATEMENT</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379674-93D8-4718-899B-036EE4A64CCE}"/>
              </a:ext>
            </a:extLst>
          </p:cNvPr>
          <p:cNvSpPr>
            <a:spLocks noGrp="1"/>
          </p:cNvSpPr>
          <p:nvPr>
            <p:ph idx="1"/>
          </p:nvPr>
        </p:nvSpPr>
        <p:spPr/>
        <p:txBody>
          <a:bodyPr>
            <a:normAutofit fontScale="92500" lnSpcReduction="10000"/>
          </a:bodyPr>
          <a:lstStyle/>
          <a:p>
            <a:pPr algn="just">
              <a:buFont typeface="Wingdings" panose="05000000000000000000" pitchFamily="2" charset="2"/>
              <a:buChar char="v"/>
            </a:pPr>
            <a:r>
              <a:rPr lang="en-US" sz="2200" dirty="0">
                <a:latin typeface="-apple-system"/>
                <a:cs typeface="Times New Roman" panose="02020603050405020304" pitchFamily="18" charset="0"/>
              </a:rPr>
              <a:t>In the rapidly evolving field of healthcare, efficient and accessible patient support is crucial. With advancements in artificial intelligence (AI), chatbots have emerged as valuable tools to enhance patient experience and streamline healthcare services. </a:t>
            </a:r>
          </a:p>
          <a:p>
            <a:pPr algn="just">
              <a:buFont typeface="Wingdings" panose="05000000000000000000" pitchFamily="2" charset="2"/>
              <a:buChar char="v"/>
            </a:pPr>
            <a:r>
              <a:rPr lang="en-US" sz="2200" dirty="0">
                <a:latin typeface="-apple-system"/>
                <a:cs typeface="Times New Roman" panose="02020603050405020304" pitchFamily="18" charset="0"/>
              </a:rPr>
              <a:t>The healthcare industry faces numerous challenges, including </a:t>
            </a:r>
            <a:r>
              <a:rPr lang="en-US" sz="2200" b="1" dirty="0">
                <a:latin typeface="-apple-system"/>
                <a:cs typeface="Times New Roman" panose="02020603050405020304" pitchFamily="18" charset="0"/>
              </a:rPr>
              <a:t>high patient loads, limited resources, and the need for constant availability</a:t>
            </a:r>
            <a:r>
              <a:rPr lang="en-US" sz="2200" dirty="0">
                <a:latin typeface="-apple-system"/>
                <a:cs typeface="Times New Roman" panose="02020603050405020304" pitchFamily="18" charset="0"/>
              </a:rPr>
              <a:t>. These issues often result in delayed treatments, increased anxiety among patients, and overwhelmed traditional support systems.</a:t>
            </a:r>
          </a:p>
          <a:p>
            <a:pPr algn="just">
              <a:buFont typeface="Wingdings" panose="05000000000000000000" pitchFamily="2" charset="2"/>
              <a:buChar char="v"/>
            </a:pPr>
            <a:r>
              <a:rPr lang="en-US" sz="2200" dirty="0">
                <a:latin typeface="-apple-system"/>
                <a:cs typeface="Times New Roman" panose="02020603050405020304" pitchFamily="18" charset="0"/>
              </a:rPr>
              <a:t>Despite advancements in healthcare, millions globally still lack timely access to mental and physical health support, especially in underserved regions.</a:t>
            </a:r>
          </a:p>
          <a:p>
            <a:pPr algn="just">
              <a:buFont typeface="Wingdings" panose="05000000000000000000" pitchFamily="2" charset="2"/>
              <a:buChar char="v"/>
            </a:pPr>
            <a:r>
              <a:rPr lang="en-US" sz="2200" dirty="0">
                <a:latin typeface="-apple-system"/>
                <a:cs typeface="Times New Roman" panose="02020603050405020304" pitchFamily="18" charset="0"/>
              </a:rPr>
              <a:t>Many people also struggle to navigate complex healthcare systems, find trusted information and often face significant accessibility barriers.</a:t>
            </a:r>
          </a:p>
          <a:p>
            <a:pPr algn="just">
              <a:buFont typeface="Wingdings" panose="05000000000000000000" pitchFamily="2" charset="2"/>
              <a:buChar char="v"/>
            </a:pPr>
            <a:r>
              <a:rPr lang="en-US" sz="2200" dirty="0" err="1">
                <a:latin typeface="-apple-system"/>
                <a:cs typeface="Times New Roman" panose="02020603050405020304" pitchFamily="18" charset="0"/>
              </a:rPr>
              <a:t>Medissist</a:t>
            </a:r>
            <a:r>
              <a:rPr lang="en-US" sz="2200" dirty="0">
                <a:latin typeface="-apple-system"/>
                <a:cs typeface="Times New Roman" panose="02020603050405020304" pitchFamily="18" charset="0"/>
              </a:rPr>
              <a:t>, an </a:t>
            </a:r>
            <a:r>
              <a:rPr lang="en-US" sz="2200" dirty="0" err="1">
                <a:latin typeface="-apple-system"/>
                <a:cs typeface="Times New Roman" panose="02020603050405020304" pitchFamily="18" charset="0"/>
              </a:rPr>
              <a:t>AIpowered</a:t>
            </a:r>
            <a:r>
              <a:rPr lang="en-US" sz="2200" dirty="0">
                <a:latin typeface="-apple-system"/>
                <a:cs typeface="Times New Roman" panose="02020603050405020304" pitchFamily="18" charset="0"/>
              </a:rPr>
              <a:t> healthcare chatbot, offers a solution by providing </a:t>
            </a:r>
            <a:r>
              <a:rPr lang="en-US" sz="2200" dirty="0" err="1">
                <a:latin typeface="-apple-system"/>
                <a:cs typeface="Times New Roman" panose="02020603050405020304" pitchFamily="18" charset="0"/>
              </a:rPr>
              <a:t>realtime</a:t>
            </a:r>
            <a:r>
              <a:rPr lang="en-US" sz="2200" dirty="0">
                <a:latin typeface="-apple-system"/>
                <a:cs typeface="Times New Roman" panose="02020603050405020304" pitchFamily="18" charset="0"/>
              </a:rPr>
              <a:t>, personalized support and companionship. </a:t>
            </a:r>
          </a:p>
        </p:txBody>
      </p:sp>
    </p:spTree>
    <p:extLst>
      <p:ext uri="{BB962C8B-B14F-4D97-AF65-F5344CB8AC3E}">
        <p14:creationId xmlns:p14="http://schemas.microsoft.com/office/powerpoint/2010/main" val="387449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519-7C99-C51F-84AC-C15A5040C1E6}"/>
              </a:ext>
            </a:extLst>
          </p:cNvPr>
          <p:cNvSpPr>
            <a:spLocks noGrp="1"/>
          </p:cNvSpPr>
          <p:nvPr>
            <p:ph type="title"/>
          </p:nvPr>
        </p:nvSpPr>
        <p:spPr>
          <a:xfrm>
            <a:off x="602922" y="272333"/>
            <a:ext cx="10986155" cy="1325563"/>
          </a:xfrm>
        </p:spPr>
        <p:txBody>
          <a:bodyPr>
            <a:normAutofit/>
          </a:bodyPr>
          <a:lstStyle/>
          <a:p>
            <a:r>
              <a:rPr lang="en-GB" sz="4000" b="1" dirty="0">
                <a:latin typeface="Times New Roman" panose="02020603050405020304" pitchFamily="18" charset="0"/>
                <a:cs typeface="Times New Roman" panose="02020603050405020304" pitchFamily="18" charset="0"/>
              </a:rPr>
              <a:t>IDEA SOLUTION</a:t>
            </a:r>
            <a:endParaRPr lang="en-IN" sz="40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5902AC5-ABBB-4003-BCDF-64E25152C913}"/>
              </a:ext>
            </a:extLst>
          </p:cNvPr>
          <p:cNvSpPr>
            <a:spLocks noGrp="1"/>
          </p:cNvSpPr>
          <p:nvPr>
            <p:ph idx="1"/>
          </p:nvPr>
        </p:nvSpPr>
        <p:spPr>
          <a:xfrm>
            <a:off x="401053" y="1899525"/>
            <a:ext cx="11309684" cy="4023360"/>
          </a:xfrm>
        </p:spPr>
        <p:txBody>
          <a:bodyPr>
            <a:noAutofit/>
          </a:bodyPr>
          <a:lstStyle/>
          <a:p>
            <a:pPr algn="just">
              <a:lnSpc>
                <a:spcPct val="107000"/>
              </a:lnSpc>
              <a:spcAft>
                <a:spcPts val="800"/>
              </a:spcAft>
              <a:buFont typeface="Wingdings" panose="05000000000000000000" pitchFamily="2" charset="2"/>
              <a:buChar char="v"/>
            </a:pPr>
            <a:r>
              <a:rPr lang="en-US" kern="100" dirty="0" err="1">
                <a:effectLst/>
                <a:latin typeface="-apple-system"/>
                <a:ea typeface="Calibri" panose="020F0502020204030204" pitchFamily="34" charset="0"/>
                <a:cs typeface="Times New Roman" panose="02020603050405020304" pitchFamily="18" charset="0"/>
              </a:rPr>
              <a:t>Medissist</a:t>
            </a:r>
            <a:r>
              <a:rPr lang="en-US" kern="100" dirty="0">
                <a:effectLst/>
                <a:latin typeface="-apple-system"/>
                <a:ea typeface="Calibri" panose="020F0502020204030204" pitchFamily="34" charset="0"/>
                <a:cs typeface="Times New Roman" panose="02020603050405020304" pitchFamily="18" charset="0"/>
              </a:rPr>
              <a:t> is an </a:t>
            </a:r>
            <a:r>
              <a:rPr lang="en-US" kern="100" dirty="0" err="1">
                <a:effectLst/>
                <a:latin typeface="-apple-system"/>
                <a:ea typeface="Calibri" panose="020F0502020204030204" pitchFamily="34" charset="0"/>
                <a:cs typeface="Times New Roman" panose="02020603050405020304" pitchFamily="18" charset="0"/>
              </a:rPr>
              <a:t>AIpowered</a:t>
            </a:r>
            <a:r>
              <a:rPr lang="en-US" kern="100" dirty="0">
                <a:effectLst/>
                <a:latin typeface="-apple-system"/>
                <a:ea typeface="Calibri" panose="020F0502020204030204" pitchFamily="34" charset="0"/>
                <a:cs typeface="Times New Roman" panose="02020603050405020304" pitchFamily="18" charset="0"/>
              </a:rPr>
              <a:t> healthcare chatbot</a:t>
            </a:r>
            <a:r>
              <a:rPr lang="en-US" b="0" dirty="0">
                <a:effectLst/>
                <a:latin typeface="-apple-system"/>
                <a:cs typeface="Times New Roman" panose="02020603050405020304" pitchFamily="18" charset="0"/>
              </a:rPr>
              <a:t> designed to provide </a:t>
            </a:r>
            <a:r>
              <a:rPr lang="en-US" b="1" dirty="0">
                <a:effectLst/>
                <a:latin typeface="-apple-system"/>
                <a:cs typeface="Times New Roman" panose="02020603050405020304" pitchFamily="18" charset="0"/>
              </a:rPr>
              <a:t>instant, accurate, and personalized responses to patient queries</a:t>
            </a:r>
            <a:r>
              <a:rPr lang="en-US" b="0" dirty="0">
                <a:effectLst/>
                <a:latin typeface="-apple-system"/>
                <a:cs typeface="Times New Roman" panose="02020603050405020304" pitchFamily="18" charset="0"/>
              </a:rPr>
              <a:t>, covering a wide range of topics including </a:t>
            </a:r>
            <a:r>
              <a:rPr lang="en-US" b="1" dirty="0">
                <a:effectLst/>
                <a:latin typeface="-apple-system"/>
                <a:cs typeface="Times New Roman" panose="02020603050405020304" pitchFamily="18" charset="0"/>
              </a:rPr>
              <a:t>symptoms, medications, treatments, and appointment scheduling</a:t>
            </a:r>
            <a:r>
              <a:rPr lang="en-US" b="0" dirty="0">
                <a:effectLst/>
                <a:latin typeface="-apple-system"/>
                <a:cs typeface="Times New Roman" panose="02020603050405020304" pitchFamily="18" charset="0"/>
              </a:rPr>
              <a:t>. The solution aims to reduce the burden on healthcare staff, improve patient satisfaction, and ensure that patients receive timely and accurate information.</a:t>
            </a:r>
            <a:endParaRPr lang="en-US" kern="100" dirty="0">
              <a:effectLst/>
              <a:latin typeface="-apple-system"/>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v"/>
            </a:pPr>
            <a:r>
              <a:rPr lang="en-US" kern="100" dirty="0">
                <a:effectLst/>
                <a:latin typeface="-apple-system"/>
                <a:ea typeface="Calibri" panose="020F0502020204030204" pitchFamily="34" charset="0"/>
                <a:cs typeface="Times New Roman" panose="02020603050405020304" pitchFamily="18" charset="0"/>
              </a:rPr>
              <a:t>Leveraging natural language processing (NLP), machine learning, and sentiment analysis, </a:t>
            </a:r>
            <a:r>
              <a:rPr lang="en-US" kern="100" dirty="0" err="1">
                <a:effectLst/>
                <a:latin typeface="-apple-system"/>
                <a:ea typeface="Calibri" panose="020F0502020204030204" pitchFamily="34" charset="0"/>
                <a:cs typeface="Times New Roman" panose="02020603050405020304" pitchFamily="18" charset="0"/>
              </a:rPr>
              <a:t>Medissist</a:t>
            </a:r>
            <a:r>
              <a:rPr lang="en-US" kern="100" dirty="0">
                <a:effectLst/>
                <a:latin typeface="-apple-system"/>
                <a:ea typeface="Calibri" panose="020F0502020204030204" pitchFamily="34" charset="0"/>
                <a:cs typeface="Times New Roman" panose="02020603050405020304" pitchFamily="18" charset="0"/>
              </a:rPr>
              <a:t> offers users 24/7 guidance, tracking, and </a:t>
            </a:r>
            <a:r>
              <a:rPr lang="en-US" kern="100" dirty="0" err="1">
                <a:effectLst/>
                <a:latin typeface="-apple-system"/>
                <a:ea typeface="Calibri" panose="020F0502020204030204" pitchFamily="34" charset="0"/>
                <a:cs typeface="Times New Roman" panose="02020603050405020304" pitchFamily="18" charset="0"/>
              </a:rPr>
              <a:t>realtime</a:t>
            </a:r>
            <a:r>
              <a:rPr lang="en-US" kern="100" dirty="0">
                <a:effectLst/>
                <a:latin typeface="-apple-system"/>
                <a:ea typeface="Calibri" panose="020F0502020204030204" pitchFamily="34" charset="0"/>
                <a:cs typeface="Times New Roman" panose="02020603050405020304" pitchFamily="18" charset="0"/>
              </a:rPr>
              <a:t> assistance. </a:t>
            </a:r>
          </a:p>
          <a:p>
            <a:pPr algn="just">
              <a:lnSpc>
                <a:spcPct val="107000"/>
              </a:lnSpc>
              <a:spcAft>
                <a:spcPts val="800"/>
              </a:spcAft>
              <a:buFont typeface="Wingdings" panose="05000000000000000000" pitchFamily="2" charset="2"/>
              <a:buChar char="v"/>
            </a:pPr>
            <a:r>
              <a:rPr lang="en-US" kern="1200" dirty="0">
                <a:solidFill>
                  <a:srgbClr val="404040"/>
                </a:solidFill>
                <a:effectLst/>
                <a:latin typeface="-apple-system"/>
              </a:rPr>
              <a:t>Equipped with sentiment analysis, natural language processing, and emotion recognition, </a:t>
            </a:r>
            <a:r>
              <a:rPr lang="en-US" kern="1200" dirty="0" err="1">
                <a:solidFill>
                  <a:srgbClr val="404040"/>
                </a:solidFill>
                <a:effectLst/>
                <a:latin typeface="-apple-system"/>
              </a:rPr>
              <a:t>Medissist</a:t>
            </a:r>
            <a:r>
              <a:rPr lang="en-US" kern="1200" dirty="0">
                <a:solidFill>
                  <a:srgbClr val="404040"/>
                </a:solidFill>
                <a:effectLst/>
                <a:latin typeface="-apple-system"/>
              </a:rPr>
              <a:t> can track users’ mental wellbeing, predict health issues, and offer </a:t>
            </a:r>
            <a:r>
              <a:rPr lang="en-US" kern="1200" dirty="0" err="1">
                <a:solidFill>
                  <a:srgbClr val="404040"/>
                </a:solidFill>
                <a:effectLst/>
                <a:latin typeface="-apple-system"/>
              </a:rPr>
              <a:t>moodbased</a:t>
            </a:r>
            <a:r>
              <a:rPr lang="en-US" kern="1200" dirty="0">
                <a:solidFill>
                  <a:srgbClr val="404040"/>
                </a:solidFill>
                <a:effectLst/>
                <a:latin typeface="-apple-system"/>
              </a:rPr>
              <a:t> interactions. </a:t>
            </a:r>
          </a:p>
          <a:p>
            <a:pPr algn="just">
              <a:lnSpc>
                <a:spcPct val="107000"/>
              </a:lnSpc>
              <a:spcAft>
                <a:spcPts val="800"/>
              </a:spcAft>
              <a:buFont typeface="Wingdings" panose="05000000000000000000" pitchFamily="2" charset="2"/>
              <a:buChar char="v"/>
            </a:pPr>
            <a:r>
              <a:rPr lang="en-US" sz="2000" kern="1200" dirty="0">
                <a:solidFill>
                  <a:srgbClr val="404040"/>
                </a:solidFill>
                <a:effectLst/>
                <a:latin typeface="-apple-system"/>
              </a:rPr>
              <a:t>The platform also connects users with healthcare professionals, schedules appointments, and facilitates calls with psychologists or volunteers for genuine human connection. </a:t>
            </a:r>
          </a:p>
          <a:p>
            <a:pPr marL="0" indent="0" algn="just">
              <a:lnSpc>
                <a:spcPct val="107000"/>
              </a:lnSpc>
              <a:spcAft>
                <a:spcPts val="800"/>
              </a:spcAft>
              <a:buNone/>
            </a:pPr>
            <a:endParaRPr lang="en-IN" sz="2000" dirty="0">
              <a:effectLst/>
              <a:latin typeface="-apple-system"/>
            </a:endParaRPr>
          </a:p>
        </p:txBody>
      </p:sp>
    </p:spTree>
    <p:extLst>
      <p:ext uri="{BB962C8B-B14F-4D97-AF65-F5344CB8AC3E}">
        <p14:creationId xmlns:p14="http://schemas.microsoft.com/office/powerpoint/2010/main" val="55890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42708-E31F-F764-B3AE-197DBD9B068D}"/>
              </a:ext>
            </a:extLst>
          </p:cNvPr>
          <p:cNvSpPr>
            <a:spLocks noGrp="1"/>
          </p:cNvSpPr>
          <p:nvPr>
            <p:ph sz="half" idx="1"/>
          </p:nvPr>
        </p:nvSpPr>
        <p:spPr>
          <a:xfrm>
            <a:off x="657725" y="1811037"/>
            <a:ext cx="10828421" cy="4023360"/>
          </a:xfrm>
        </p:spPr>
        <p:txBody>
          <a:bodyPr>
            <a:noAutofit/>
          </a:bodyPr>
          <a:lstStyle/>
          <a:p>
            <a:pPr algn="just" fontAlgn="auto">
              <a:buFont typeface="Wingdings" panose="05000000000000000000" pitchFamily="2" charset="2"/>
              <a:buChar char="Ø"/>
            </a:pPr>
            <a:r>
              <a:rPr lang="en-IN" sz="1600" b="1" dirty="0">
                <a:effectLst/>
                <a:latin typeface="-apple-system"/>
              </a:rPr>
              <a:t>24/7 Availability</a:t>
            </a:r>
            <a:r>
              <a:rPr lang="en-US" sz="1600" b="1" dirty="0">
                <a:effectLst/>
                <a:latin typeface="Times New Roman" panose="02020603050405020304" pitchFamily="18" charset="0"/>
                <a:cs typeface="Times New Roman" panose="02020603050405020304" pitchFamily="18" charset="0"/>
              </a:rPr>
              <a:t> : </a:t>
            </a:r>
            <a:r>
              <a:rPr lang="en-US" sz="1600" b="0" dirty="0">
                <a:effectLst/>
                <a:latin typeface="-apple-system"/>
              </a:rPr>
              <a:t>The chatbot is available round the clock, providing patients with instant responses at any time. This ensures that patients can receive support whenever they need it, without being constrained by the working hours of healthcare facilities.</a:t>
            </a:r>
            <a:endParaRPr lang="en-US" sz="1600" b="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600" b="1" dirty="0">
                <a:effectLst/>
                <a:latin typeface="-apple-system"/>
              </a:rPr>
              <a:t>Symptom Checker : </a:t>
            </a:r>
            <a:r>
              <a:rPr lang="en-US" sz="1600" b="0" dirty="0">
                <a:effectLst/>
                <a:latin typeface="-apple-system"/>
              </a:rPr>
              <a:t>Patients can input their symptoms and receive potential diagnoses and recommended actions. This feature helps in early identification of health issues and guides patients on the next steps, whether it be self-care or seeking medical attention.</a:t>
            </a:r>
          </a:p>
          <a:p>
            <a:pPr algn="just">
              <a:buFont typeface="Wingdings" panose="05000000000000000000" pitchFamily="2" charset="2"/>
              <a:buChar char="Ø"/>
            </a:pPr>
            <a:r>
              <a:rPr lang="en-IN" sz="1600" b="1" dirty="0">
                <a:effectLst/>
                <a:latin typeface="-apple-system"/>
              </a:rPr>
              <a:t>Accurate Medication Information : </a:t>
            </a:r>
            <a:r>
              <a:rPr lang="en-US" sz="1600" b="0" dirty="0">
                <a:effectLst/>
                <a:latin typeface="-apple-system"/>
              </a:rPr>
              <a:t>The chatbot provides detailed information on medications, including usage instructions, side effects, and potential interactions. This helps patients to understand their prescriptions better and ensures safe medication practices.</a:t>
            </a:r>
          </a:p>
          <a:p>
            <a:pPr algn="just">
              <a:buFont typeface="Wingdings" panose="05000000000000000000" pitchFamily="2" charset="2"/>
              <a:buChar char="Ø"/>
            </a:pPr>
            <a:r>
              <a:rPr lang="en-IN" sz="1600" b="1" dirty="0">
                <a:effectLst/>
                <a:latin typeface="-apple-system"/>
              </a:rPr>
              <a:t>Appointment Scheduling : </a:t>
            </a:r>
            <a:r>
              <a:rPr lang="en-US" sz="1600" b="0" dirty="0">
                <a:effectLst/>
                <a:latin typeface="-apple-system"/>
              </a:rPr>
              <a:t>Patients can schedule, reschedule, or cancel appointments through the chatbot, streamlining the process and reducing the need for phone calls. This feature enhances the efficiency of healthcare management and improves patient convenience.</a:t>
            </a:r>
          </a:p>
          <a:p>
            <a:pPr algn="just">
              <a:buFont typeface="Wingdings" panose="05000000000000000000" pitchFamily="2" charset="2"/>
              <a:buChar char="Ø"/>
            </a:pPr>
            <a:r>
              <a:rPr lang="en-IN" sz="1600" b="1" dirty="0">
                <a:effectLst/>
                <a:latin typeface="-apple-system"/>
              </a:rPr>
              <a:t>Personalized Responses : </a:t>
            </a:r>
            <a:r>
              <a:rPr lang="en-US" sz="1600" b="0" dirty="0">
                <a:effectLst/>
                <a:latin typeface="-apple-system"/>
              </a:rPr>
              <a:t>Using the GPT-4 API, the chatbot offers personalized responses based on patient history and context. This ensures that the information provided is relevant and tailored to the individual needs of each patient.</a:t>
            </a:r>
          </a:p>
          <a:p>
            <a:pPr algn="l" fontAlgn="auto">
              <a:buFont typeface="Wingdings" panose="05000000000000000000" pitchFamily="2" charset="2"/>
              <a:buChar char="Ø"/>
            </a:pPr>
            <a:r>
              <a:rPr lang="en-US" sz="1600" b="1" i="0" dirty="0">
                <a:effectLst/>
                <a:latin typeface="-apple-system"/>
              </a:rPr>
              <a:t>Patient Education : </a:t>
            </a:r>
            <a:r>
              <a:rPr lang="en-US" sz="1600" b="0" i="0" dirty="0">
                <a:effectLst/>
                <a:latin typeface="-apple-system"/>
              </a:rPr>
              <a:t>Chatbots can provide reliable information on medical conditions, treatments, and prevention strategies, helping patients stay informed and engaged in their own care.</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58A0F61-B2E0-32EF-2290-A36734B57EA4}"/>
              </a:ext>
            </a:extLst>
          </p:cNvPr>
          <p:cNvSpPr>
            <a:spLocks noGrp="1"/>
          </p:cNvSpPr>
          <p:nvPr>
            <p:ph type="title"/>
          </p:nvPr>
        </p:nvSpPr>
        <p:spPr>
          <a:xfrm>
            <a:off x="480193" y="235803"/>
            <a:ext cx="11183486" cy="1301565"/>
          </a:xfrm>
        </p:spPr>
        <p:txBody>
          <a:bodyPr>
            <a:normAutofit/>
          </a:bodyPr>
          <a:lstStyle/>
          <a:p>
            <a:r>
              <a:rPr lang="en-US" sz="3200" b="1" dirty="0">
                <a:latin typeface="Times New Roman" panose="02020603050405020304" pitchFamily="18" charset="0"/>
                <a:cs typeface="Times New Roman" panose="02020603050405020304" pitchFamily="18" charset="0"/>
              </a:rPr>
              <a:t>KEY FEATURES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65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696E8-5929-2B0D-B6AA-29C98D8E3B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25DE1-06C4-3942-CE12-0D5A26EE7FEC}"/>
              </a:ext>
            </a:extLst>
          </p:cNvPr>
          <p:cNvSpPr>
            <a:spLocks noGrp="1"/>
          </p:cNvSpPr>
          <p:nvPr>
            <p:ph sz="half" idx="1"/>
          </p:nvPr>
        </p:nvSpPr>
        <p:spPr>
          <a:xfrm>
            <a:off x="681789" y="1993917"/>
            <a:ext cx="10828421" cy="4023360"/>
          </a:xfrm>
        </p:spPr>
        <p:txBody>
          <a:bodyPr>
            <a:noAutofit/>
          </a:bodyPr>
          <a:lstStyle/>
          <a:p>
            <a:pPr algn="just">
              <a:buFont typeface="Wingdings" panose="05000000000000000000" pitchFamily="2" charset="2"/>
              <a:buChar char="Ø"/>
            </a:pPr>
            <a:r>
              <a:rPr lang="en-US" sz="1600" b="1" dirty="0">
                <a:effectLst/>
                <a:latin typeface="var(--artdeco-reset-typography-font-family-sans)"/>
              </a:rPr>
              <a:t>Medication Reminders</a:t>
            </a:r>
            <a:r>
              <a:rPr lang="en-US" sz="1600" b="0" dirty="0">
                <a:effectLst/>
                <a:latin typeface="var(--artdeco-reset-typography-font-family-sans)"/>
              </a:rPr>
              <a:t>: Chatbots can send medication reminders and dosage instructions, improving medication adherence among patients. This leads to better health outcomes and increased patient satisfaction.</a:t>
            </a:r>
            <a:endParaRPr lang="en-IN" sz="1600" b="1" dirty="0">
              <a:effectLst/>
              <a:latin typeface="-apple-system"/>
            </a:endParaRPr>
          </a:p>
          <a:p>
            <a:pPr algn="just">
              <a:buFont typeface="Wingdings" panose="05000000000000000000" pitchFamily="2" charset="2"/>
              <a:buChar char="Ø"/>
            </a:pPr>
            <a:r>
              <a:rPr lang="en-US" sz="1600" b="1" dirty="0">
                <a:effectLst/>
                <a:latin typeface="-apple-system"/>
              </a:rPr>
              <a:t>Privacy and Security : </a:t>
            </a:r>
            <a:r>
              <a:rPr lang="en-US" sz="1600" b="0" dirty="0">
                <a:effectLst/>
                <a:latin typeface="var(--artdeco-reset-typography-font-family-sans)"/>
              </a:rPr>
              <a:t>Ensuring patient data confidentiality and compliance with healthcare regulations is a top priority. The chatbot is designed with robust security measures to protect patient information and maintain trust.</a:t>
            </a:r>
          </a:p>
          <a:p>
            <a:pPr algn="just">
              <a:buFont typeface="Wingdings" panose="05000000000000000000" pitchFamily="2" charset="2"/>
              <a:buChar char="Ø"/>
            </a:pPr>
            <a:r>
              <a:rPr lang="en-US" sz="1600" b="1" dirty="0">
                <a:latin typeface="var(--artdeco-reset-typography-font-family-sans)"/>
                <a:cs typeface="Times New Roman" panose="02020603050405020304" pitchFamily="18" charset="0"/>
              </a:rPr>
              <a:t>Public Health Insights and Research :</a:t>
            </a:r>
            <a:r>
              <a:rPr lang="en-US" sz="1600" dirty="0">
                <a:latin typeface="var(--artdeco-reset-typography-font-family-sans)"/>
                <a:cs typeface="Times New Roman" panose="02020603050405020304" pitchFamily="18" charset="0"/>
              </a:rPr>
              <a:t> Provides insights into mental health trends for public health initiatives, aiding researchers and policymakers.</a:t>
            </a:r>
            <a:endParaRPr lang="en-US" sz="1600" b="0" dirty="0">
              <a:effectLst/>
              <a:latin typeface="var(--artdeco-reset-typography-font-family-sans)"/>
            </a:endParaRPr>
          </a:p>
          <a:p>
            <a:pPr algn="just" fontAlgn="auto">
              <a:buFont typeface="Wingdings" panose="05000000000000000000" pitchFamily="2" charset="2"/>
              <a:buChar char="Ø"/>
            </a:pPr>
            <a:r>
              <a:rPr lang="en-US" sz="1600" b="1" dirty="0">
                <a:effectLst/>
                <a:latin typeface="var(--artdeco-reset-typography-font-family-sans)"/>
              </a:rPr>
              <a:t>Emotional Support:</a:t>
            </a:r>
            <a:r>
              <a:rPr lang="en-US" sz="1600" b="0" dirty="0">
                <a:effectLst/>
                <a:latin typeface="var(--artdeco-reset-typography-font-family-sans)"/>
              </a:rPr>
              <a:t> Some AI-powered chatbots are equipped to provide emotional support to patients, particularly those with chronic conditions. They offer empathy and understanding, reducing feelings of isolation and improving mental well-being.</a:t>
            </a:r>
          </a:p>
          <a:p>
            <a:pPr algn="just" fontAlgn="auto">
              <a:buFont typeface="Wingdings" panose="05000000000000000000" pitchFamily="2" charset="2"/>
              <a:buChar char="Ø"/>
            </a:pPr>
            <a:r>
              <a:rPr lang="en-US" sz="1600" b="1" dirty="0">
                <a:effectLst/>
                <a:latin typeface="var(--artdeco-reset-typography-font-family-sans)"/>
              </a:rPr>
              <a:t>Language and Cultural Sensitivity:</a:t>
            </a:r>
            <a:r>
              <a:rPr lang="en-US" sz="1600" b="0" dirty="0">
                <a:effectLst/>
                <a:latin typeface="var(--artdeco-reset-typography-font-family-sans)"/>
              </a:rPr>
              <a:t> Chatbots can be programmed to communicate in multiple languages and be culturally sensitive. This is particularly crucial in diverse healthcare environments, ensuring that all patients can access the information and support they need.</a:t>
            </a:r>
          </a:p>
          <a:p>
            <a:pPr algn="just" fontAlgn="auto">
              <a:buFont typeface="Wingdings" panose="05000000000000000000" pitchFamily="2" charset="2"/>
              <a:buChar char="Ø"/>
            </a:pPr>
            <a:r>
              <a:rPr lang="en-US" sz="1600" b="1" dirty="0">
                <a:effectLst/>
                <a:latin typeface="var(--artdeco-reset-typography-font-family-sans)"/>
              </a:rPr>
              <a:t>Reduced Administrative Burden:</a:t>
            </a:r>
            <a:r>
              <a:rPr lang="en-US" sz="1600" b="0" dirty="0">
                <a:effectLst/>
                <a:latin typeface="var(--artdeco-reset-typography-font-family-sans)"/>
              </a:rPr>
              <a:t> Healthcare professionals benefit from chatbots as well. By handling routine administrative tasks, such as appointment scheduling and prescription refills, chatbots free up time for medical staff to focus on more complex and critical patient needs.</a:t>
            </a:r>
          </a:p>
          <a:p>
            <a:pPr algn="just">
              <a:buFont typeface="Wingdings" panose="05000000000000000000" pitchFamily="2" charset="2"/>
              <a:buChar char="Ø"/>
            </a:pPr>
            <a:endParaRPr lang="en-IN" sz="1600" b="1" dirty="0">
              <a:effectLst/>
              <a:latin typeface="-apple-system"/>
            </a:endParaRPr>
          </a:p>
          <a:p>
            <a:pPr algn="just" fontAlgn="auto">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7BAB81D-1479-F6AD-A74A-883EA97E625B}"/>
              </a:ext>
            </a:extLst>
          </p:cNvPr>
          <p:cNvSpPr>
            <a:spLocks noGrp="1"/>
          </p:cNvSpPr>
          <p:nvPr>
            <p:ph type="title"/>
          </p:nvPr>
        </p:nvSpPr>
        <p:spPr>
          <a:xfrm>
            <a:off x="561474" y="286603"/>
            <a:ext cx="11183486" cy="1301565"/>
          </a:xfrm>
        </p:spPr>
        <p:txBody>
          <a:bodyPr>
            <a:normAutofit/>
          </a:bodyPr>
          <a:lstStyle/>
          <a:p>
            <a:r>
              <a:rPr lang="en-US" sz="3200" b="1" dirty="0">
                <a:latin typeface="Times New Roman" panose="02020603050405020304" pitchFamily="18" charset="0"/>
                <a:cs typeface="Times New Roman" panose="02020603050405020304" pitchFamily="18" charset="0"/>
              </a:rPr>
              <a:t>KEY FEATURES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49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B42AD-02B6-308F-2F61-A19D2B7BC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9F199-4E3D-1536-8C11-2252C4EC2D1D}"/>
              </a:ext>
            </a:extLst>
          </p:cNvPr>
          <p:cNvSpPr>
            <a:spLocks noGrp="1"/>
          </p:cNvSpPr>
          <p:nvPr>
            <p:ph type="title"/>
          </p:nvPr>
        </p:nvSpPr>
        <p:spPr>
          <a:xfrm>
            <a:off x="561474" y="286603"/>
            <a:ext cx="11183486" cy="1301565"/>
          </a:xfrm>
        </p:spPr>
        <p:txBody>
          <a:bodyPr>
            <a:normAutofit/>
          </a:bodyPr>
          <a:lstStyle/>
          <a:p>
            <a:r>
              <a:rPr lang="en-US" sz="3200" b="1" dirty="0">
                <a:latin typeface="Times New Roman" panose="02020603050405020304" pitchFamily="18" charset="0"/>
                <a:cs typeface="Times New Roman" panose="02020603050405020304" pitchFamily="18" charset="0"/>
              </a:rPr>
              <a:t>BENIFITS</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D4ED2F8-8375-0B12-3D8F-AB04F844D6E9}"/>
              </a:ext>
            </a:extLst>
          </p:cNvPr>
          <p:cNvSpPr txBox="1"/>
          <p:nvPr/>
        </p:nvSpPr>
        <p:spPr>
          <a:xfrm>
            <a:off x="561474" y="1953928"/>
            <a:ext cx="10723880" cy="3693319"/>
          </a:xfrm>
          <a:prstGeom prst="rect">
            <a:avLst/>
          </a:prstGeom>
          <a:noFill/>
        </p:spPr>
        <p:txBody>
          <a:bodyPr wrap="square">
            <a:spAutoFit/>
          </a:bodyPr>
          <a:lstStyle/>
          <a:p>
            <a:pPr marL="342900" indent="-342900" algn="l" fontAlgn="auto">
              <a:buAutoNum type="arabicPeriod"/>
            </a:pPr>
            <a:r>
              <a:rPr lang="en-US" b="1" i="0" dirty="0">
                <a:effectLst/>
                <a:latin typeface="-apple-system"/>
              </a:rPr>
              <a:t>Increased Access to Healthcare : </a:t>
            </a:r>
            <a:r>
              <a:rPr lang="en-US" b="0" i="0" dirty="0">
                <a:effectLst/>
                <a:latin typeface="-apple-system"/>
              </a:rPr>
              <a:t>AI-powered chatbots extend healthcare access to a wider audience. They can provide information, guidance, and support to individuals in remote or underserved areas where access to healthcare facilities is limited. This is particularly significant in the context of telemedicine, where chatbots can serve as the first point of contact for patients.</a:t>
            </a:r>
            <a:endParaRPr lang="en-US" dirty="0">
              <a:latin typeface="-apple-system"/>
            </a:endParaRPr>
          </a:p>
          <a:p>
            <a:pPr marL="342900" indent="-342900" algn="l" fontAlgn="auto">
              <a:buAutoNum type="arabicPeriod"/>
            </a:pPr>
            <a:endParaRPr lang="en-US" b="1" i="0" dirty="0">
              <a:effectLst/>
              <a:latin typeface="-apple-system"/>
            </a:endParaRPr>
          </a:p>
          <a:p>
            <a:pPr marL="342900" indent="-342900" algn="l" fontAlgn="auto">
              <a:buAutoNum type="arabicPeriod"/>
            </a:pPr>
            <a:r>
              <a:rPr lang="en-US" b="1" i="0" dirty="0">
                <a:effectLst/>
                <a:latin typeface="-apple-system"/>
              </a:rPr>
              <a:t>Cost-Efficiency : </a:t>
            </a:r>
            <a:r>
              <a:rPr lang="en-US" b="0" i="0" dirty="0">
                <a:effectLst/>
                <a:latin typeface="-apple-system"/>
              </a:rPr>
              <a:t>Chatbots reduce the cost of healthcare delivery. They can handle routine inquiries, appointments, and administrative tasks, freeing up human resources for more specialized and complex tasks. This not only reduces operational costs but also enhances the efficiency of healthcare facilities.</a:t>
            </a:r>
          </a:p>
          <a:p>
            <a:pPr marL="342900" indent="-342900" algn="l" fontAlgn="auto">
              <a:buAutoNum type="arabicPeriod"/>
            </a:pPr>
            <a:endParaRPr lang="en-US" dirty="0">
              <a:latin typeface="-apple-system"/>
            </a:endParaRPr>
          </a:p>
          <a:p>
            <a:pPr marL="342900" indent="-342900" algn="l" fontAlgn="auto">
              <a:buAutoNum type="arabicPeriod"/>
            </a:pPr>
            <a:r>
              <a:rPr lang="en-US" b="1" i="0" dirty="0">
                <a:effectLst/>
                <a:latin typeface="-apple-system"/>
              </a:rPr>
              <a:t>Scalability : </a:t>
            </a:r>
            <a:r>
              <a:rPr lang="en-US" b="0" i="0" dirty="0">
                <a:effectLst/>
                <a:latin typeface="-apple-system"/>
              </a:rPr>
              <a:t>AI-powered chatbots are highly scalable. They can handle a large number of inquiries simultaneously, ensuring that patients receive timely responses even during peak periods. This scalability is invaluable, especially in times of crisis or during flu seasons when healthcare facilities are inundated with inquiries.</a:t>
            </a:r>
          </a:p>
        </p:txBody>
      </p:sp>
    </p:spTree>
    <p:extLst>
      <p:ext uri="{BB962C8B-B14F-4D97-AF65-F5344CB8AC3E}">
        <p14:creationId xmlns:p14="http://schemas.microsoft.com/office/powerpoint/2010/main" val="326339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24FBE-AC33-6BCA-DF0A-5E526540E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B9161-5F88-1256-5156-E68174BBCEB4}"/>
              </a:ext>
            </a:extLst>
          </p:cNvPr>
          <p:cNvSpPr>
            <a:spLocks noGrp="1"/>
          </p:cNvSpPr>
          <p:nvPr>
            <p:ph type="title"/>
          </p:nvPr>
        </p:nvSpPr>
        <p:spPr>
          <a:xfrm>
            <a:off x="561474" y="286603"/>
            <a:ext cx="11183486" cy="1301565"/>
          </a:xfrm>
        </p:spPr>
        <p:txBody>
          <a:bodyPr>
            <a:normAutofit/>
          </a:bodyPr>
          <a:lstStyle/>
          <a:p>
            <a:r>
              <a:rPr lang="en-US" sz="3200" b="1" dirty="0">
                <a:latin typeface="Times New Roman" panose="02020603050405020304" pitchFamily="18" charset="0"/>
                <a:cs typeface="Times New Roman" panose="02020603050405020304" pitchFamily="18" charset="0"/>
              </a:rPr>
              <a:t>BENIFITS</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3DA3192-CDD3-2340-08EA-1D27675343BE}"/>
              </a:ext>
            </a:extLst>
          </p:cNvPr>
          <p:cNvSpPr txBox="1"/>
          <p:nvPr/>
        </p:nvSpPr>
        <p:spPr>
          <a:xfrm>
            <a:off x="561474" y="1953928"/>
            <a:ext cx="10723880" cy="3970318"/>
          </a:xfrm>
          <a:prstGeom prst="rect">
            <a:avLst/>
          </a:prstGeom>
          <a:noFill/>
        </p:spPr>
        <p:txBody>
          <a:bodyPr wrap="square">
            <a:spAutoFit/>
          </a:bodyPr>
          <a:lstStyle/>
          <a:p>
            <a:pPr algn="l" fontAlgn="auto"/>
            <a:r>
              <a:rPr lang="en-US" b="1" i="0" dirty="0">
                <a:effectLst/>
                <a:latin typeface="-apple-system"/>
              </a:rPr>
              <a:t>4. Enhanced Patient Engagement</a:t>
            </a:r>
          </a:p>
          <a:p>
            <a:pPr algn="l" fontAlgn="auto"/>
            <a:r>
              <a:rPr lang="en-US" b="0" i="0" dirty="0">
                <a:effectLst/>
                <a:latin typeface="-apple-system"/>
              </a:rPr>
              <a:t>Engaged patients are more likely to adhere to treatment plans and experience better health outcomes. Chatbots can engage patients by providing personalized information, reminders, and emotional support, ultimately leading to improved patient compliance and satisfaction.</a:t>
            </a:r>
          </a:p>
          <a:p>
            <a:pPr algn="l" fontAlgn="auto"/>
            <a:endParaRPr lang="en-US" b="0" i="0" dirty="0">
              <a:effectLst/>
              <a:latin typeface="-apple-system"/>
            </a:endParaRPr>
          </a:p>
          <a:p>
            <a:pPr algn="l" fontAlgn="auto"/>
            <a:r>
              <a:rPr lang="en-US" b="1" i="0" dirty="0">
                <a:effectLst/>
                <a:latin typeface="-apple-system"/>
              </a:rPr>
              <a:t>5. Data-Driven Insights</a:t>
            </a:r>
          </a:p>
          <a:p>
            <a:pPr algn="l" fontAlgn="auto"/>
            <a:r>
              <a:rPr lang="en-US" b="0" i="0" dirty="0">
                <a:effectLst/>
                <a:latin typeface="-apple-system"/>
              </a:rPr>
              <a:t>The data collected through chatbot interactions can provide healthcare organizations with valuable insights into patient needs and preferences. This information can be used to tailor services, improve the patient experience, and develop targeted healthcare initiatives.</a:t>
            </a:r>
          </a:p>
          <a:p>
            <a:pPr algn="l" fontAlgn="auto"/>
            <a:endParaRPr lang="en-US" b="0" i="0" dirty="0">
              <a:effectLst/>
              <a:latin typeface="-apple-system"/>
            </a:endParaRPr>
          </a:p>
          <a:p>
            <a:pPr algn="l" fontAlgn="auto"/>
            <a:r>
              <a:rPr lang="en-US" b="1" i="0" dirty="0">
                <a:effectLst/>
                <a:latin typeface="-apple-system"/>
              </a:rPr>
              <a:t>6. Reducing Burnout</a:t>
            </a:r>
          </a:p>
          <a:p>
            <a:pPr algn="l" fontAlgn="auto"/>
            <a:r>
              <a:rPr lang="en-US" b="0" i="0" dirty="0">
                <a:effectLst/>
                <a:latin typeface="-apple-system"/>
              </a:rPr>
              <a:t>Healthcare professionals often face high levels of burnout due to administrative work and a heavy patient load. Chatbots help alleviate some of this burden by handling routine administrative tasks, allowing healthcare providers to focus on patient care, which, in turn, can lead to improved job satisfaction.</a:t>
            </a:r>
          </a:p>
        </p:txBody>
      </p:sp>
    </p:spTree>
    <p:extLst>
      <p:ext uri="{BB962C8B-B14F-4D97-AF65-F5344CB8AC3E}">
        <p14:creationId xmlns:p14="http://schemas.microsoft.com/office/powerpoint/2010/main" val="263033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583F3-FE3B-43AA-D574-17FCE8682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74D50-1648-6376-D98B-DA93C59A9625}"/>
              </a:ext>
            </a:extLst>
          </p:cNvPr>
          <p:cNvSpPr>
            <a:spLocks noGrp="1"/>
          </p:cNvSpPr>
          <p:nvPr>
            <p:ph type="title"/>
          </p:nvPr>
        </p:nvSpPr>
        <p:spPr>
          <a:xfrm>
            <a:off x="561474" y="286603"/>
            <a:ext cx="11183486" cy="1301565"/>
          </a:xfrm>
        </p:spPr>
        <p:txBody>
          <a:bodyPr>
            <a:normAutofit/>
          </a:bodyPr>
          <a:lstStyle/>
          <a:p>
            <a:r>
              <a:rPr lang="en-US" sz="3200" b="1" dirty="0">
                <a:latin typeface="Times New Roman" panose="02020603050405020304" pitchFamily="18" charset="0"/>
                <a:cs typeface="Times New Roman" panose="02020603050405020304" pitchFamily="18" charset="0"/>
              </a:rPr>
              <a:t>UNIQUENESS</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E0A715-F573-963F-F837-9650365875CE}"/>
              </a:ext>
            </a:extLst>
          </p:cNvPr>
          <p:cNvSpPr txBox="1"/>
          <p:nvPr/>
        </p:nvSpPr>
        <p:spPr>
          <a:xfrm>
            <a:off x="505594" y="1928098"/>
            <a:ext cx="10723880" cy="3170099"/>
          </a:xfrm>
          <a:prstGeom prst="rect">
            <a:avLst/>
          </a:prstGeom>
          <a:noFill/>
        </p:spPr>
        <p:txBody>
          <a:bodyPr wrap="square">
            <a:spAutoFit/>
          </a:bodyPr>
          <a:lstStyle/>
          <a:p>
            <a:pPr marL="285750" indent="-285750" algn="l" fontAlgn="auto">
              <a:buFont typeface="Wingdings" panose="05000000000000000000" pitchFamily="2" charset="2"/>
              <a:buChar char="Ø"/>
            </a:pPr>
            <a:r>
              <a:rPr lang="en-US" sz="2000" dirty="0">
                <a:latin typeface="-apple-system"/>
              </a:rPr>
              <a:t>RAG Architecture</a:t>
            </a:r>
          </a:p>
          <a:p>
            <a:pPr marL="285750" indent="-285750" algn="l" fontAlgn="auto">
              <a:buFont typeface="Wingdings" panose="05000000000000000000" pitchFamily="2" charset="2"/>
              <a:buChar char="Ø"/>
            </a:pPr>
            <a:endParaRPr lang="en-US" sz="2000" dirty="0">
              <a:latin typeface="-apple-system"/>
            </a:endParaRPr>
          </a:p>
          <a:p>
            <a:pPr marL="285750" indent="-285750" algn="l" fontAlgn="auto">
              <a:buFont typeface="Wingdings" panose="05000000000000000000" pitchFamily="2" charset="2"/>
              <a:buChar char="Ø"/>
            </a:pPr>
            <a:r>
              <a:rPr lang="en-US" sz="2000" b="0" i="0" dirty="0">
                <a:effectLst/>
                <a:latin typeface="-apple-system"/>
              </a:rPr>
              <a:t>Multilingual Support</a:t>
            </a:r>
          </a:p>
          <a:p>
            <a:pPr marL="285750" indent="-285750" algn="l" fontAlgn="auto">
              <a:buFont typeface="Wingdings" panose="05000000000000000000" pitchFamily="2" charset="2"/>
              <a:buChar char="Ø"/>
            </a:pPr>
            <a:endParaRPr lang="en-US" sz="2000" dirty="0">
              <a:latin typeface="-apple-system"/>
            </a:endParaRPr>
          </a:p>
          <a:p>
            <a:pPr marL="285750" indent="-285750" algn="l" fontAlgn="auto">
              <a:buFont typeface="Wingdings" panose="05000000000000000000" pitchFamily="2" charset="2"/>
              <a:buChar char="Ø"/>
            </a:pPr>
            <a:r>
              <a:rPr lang="en-US" sz="2000" dirty="0">
                <a:latin typeface="-apple-system"/>
              </a:rPr>
              <a:t>AR / VR Interface</a:t>
            </a:r>
          </a:p>
          <a:p>
            <a:pPr marL="285750" indent="-285750" algn="l" fontAlgn="auto">
              <a:buFont typeface="Wingdings" panose="05000000000000000000" pitchFamily="2" charset="2"/>
              <a:buChar char="Ø"/>
            </a:pPr>
            <a:endParaRPr lang="en-US" sz="2000" b="0" i="0" dirty="0">
              <a:effectLst/>
              <a:latin typeface="-apple-system"/>
            </a:endParaRPr>
          </a:p>
          <a:p>
            <a:pPr marL="285750" indent="-285750" algn="l" fontAlgn="auto">
              <a:buFont typeface="Wingdings" panose="05000000000000000000" pitchFamily="2" charset="2"/>
              <a:buChar char="Ø"/>
            </a:pPr>
            <a:r>
              <a:rPr lang="en-US" sz="2000" b="0" i="0" dirty="0">
                <a:effectLst/>
                <a:latin typeface="-apple-system"/>
              </a:rPr>
              <a:t>Remainder System for tablets, checkups, etc.</a:t>
            </a:r>
          </a:p>
          <a:p>
            <a:pPr marL="285750" indent="-285750" algn="l" fontAlgn="auto">
              <a:buFont typeface="Wingdings" panose="05000000000000000000" pitchFamily="2" charset="2"/>
              <a:buChar char="Ø"/>
            </a:pPr>
            <a:endParaRPr lang="en-US" sz="2000" dirty="0">
              <a:latin typeface="-apple-system"/>
            </a:endParaRPr>
          </a:p>
          <a:p>
            <a:pPr marL="285750" indent="-285750" algn="l" fontAlgn="auto">
              <a:buFont typeface="Wingdings" panose="05000000000000000000" pitchFamily="2" charset="2"/>
              <a:buChar char="Ø"/>
            </a:pPr>
            <a:r>
              <a:rPr lang="en-US" sz="2000" b="0" i="0" dirty="0">
                <a:effectLst/>
                <a:latin typeface="-apple-system"/>
              </a:rPr>
              <a:t>Call Support for Bookings and Medical Enquires</a:t>
            </a:r>
          </a:p>
          <a:p>
            <a:pPr marL="285750" indent="-285750" algn="l" fontAlgn="auto">
              <a:buFont typeface="Wingdings" panose="05000000000000000000" pitchFamily="2" charset="2"/>
              <a:buChar char="Ø"/>
            </a:pPr>
            <a:endParaRPr lang="en-US" sz="2000" b="0" i="0" dirty="0">
              <a:effectLst/>
              <a:latin typeface="-apple-system"/>
            </a:endParaRPr>
          </a:p>
        </p:txBody>
      </p:sp>
      <p:pic>
        <p:nvPicPr>
          <p:cNvPr id="5" name="Picture 4">
            <a:extLst>
              <a:ext uri="{FF2B5EF4-FFF2-40B4-BE49-F238E27FC236}">
                <a16:creationId xmlns:a16="http://schemas.microsoft.com/office/drawing/2014/main" id="{57C53E26-0D14-D54F-C1E9-B4CC49DE4176}"/>
              </a:ext>
            </a:extLst>
          </p:cNvPr>
          <p:cNvPicPr>
            <a:picLocks noChangeAspect="1"/>
          </p:cNvPicPr>
          <p:nvPr/>
        </p:nvPicPr>
        <p:blipFill>
          <a:blip r:embed="rId2"/>
          <a:srcRect l="14414" t="14031" r="13467"/>
          <a:stretch/>
        </p:blipFill>
        <p:spPr>
          <a:xfrm>
            <a:off x="6672936" y="1802214"/>
            <a:ext cx="4556538" cy="3874849"/>
          </a:xfrm>
          <a:prstGeom prst="rect">
            <a:avLst/>
          </a:prstGeom>
        </p:spPr>
      </p:pic>
      <p:sp>
        <p:nvSpPr>
          <p:cNvPr id="3" name="Rectangle 2">
            <a:extLst>
              <a:ext uri="{FF2B5EF4-FFF2-40B4-BE49-F238E27FC236}">
                <a16:creationId xmlns:a16="http://schemas.microsoft.com/office/drawing/2014/main" id="{C0DB03A7-847B-AEF5-6D98-E941E6202B1C}"/>
              </a:ext>
            </a:extLst>
          </p:cNvPr>
          <p:cNvSpPr/>
          <p:nvPr/>
        </p:nvSpPr>
        <p:spPr>
          <a:xfrm>
            <a:off x="6827520" y="4977264"/>
            <a:ext cx="1645920" cy="9748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247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F3451-2EAE-9DD3-DABD-DDAE7AB74D0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556B372-6A2F-048C-99FE-3B517CF8A665}"/>
              </a:ext>
            </a:extLst>
          </p:cNvPr>
          <p:cNvPicPr>
            <a:picLocks noChangeAspect="1"/>
          </p:cNvPicPr>
          <p:nvPr/>
        </p:nvPicPr>
        <p:blipFill>
          <a:blip r:embed="rId2"/>
          <a:stretch>
            <a:fillRect/>
          </a:stretch>
        </p:blipFill>
        <p:spPr>
          <a:xfrm>
            <a:off x="181055" y="932877"/>
            <a:ext cx="5873469" cy="3865365"/>
          </a:xfrm>
          <a:prstGeom prst="rect">
            <a:avLst/>
          </a:prstGeom>
        </p:spPr>
      </p:pic>
      <p:pic>
        <p:nvPicPr>
          <p:cNvPr id="10" name="Picture 9">
            <a:extLst>
              <a:ext uri="{FF2B5EF4-FFF2-40B4-BE49-F238E27FC236}">
                <a16:creationId xmlns:a16="http://schemas.microsoft.com/office/drawing/2014/main" id="{0D5D3E9F-328C-1D5E-9FBB-76748899E200}"/>
              </a:ext>
            </a:extLst>
          </p:cNvPr>
          <p:cNvPicPr>
            <a:picLocks noChangeAspect="1"/>
          </p:cNvPicPr>
          <p:nvPr/>
        </p:nvPicPr>
        <p:blipFill>
          <a:blip r:embed="rId3"/>
          <a:stretch>
            <a:fillRect/>
          </a:stretch>
        </p:blipFill>
        <p:spPr>
          <a:xfrm>
            <a:off x="6076587" y="942681"/>
            <a:ext cx="5873469" cy="3855562"/>
          </a:xfrm>
          <a:prstGeom prst="rect">
            <a:avLst/>
          </a:prstGeom>
        </p:spPr>
      </p:pic>
    </p:spTree>
    <p:extLst>
      <p:ext uri="{BB962C8B-B14F-4D97-AF65-F5344CB8AC3E}">
        <p14:creationId xmlns:p14="http://schemas.microsoft.com/office/powerpoint/2010/main" val="39927231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656</TotalTime>
  <Words>1187</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Calibri</vt:lpstr>
      <vt:lpstr>Calibri Light</vt:lpstr>
      <vt:lpstr>Times New Roman</vt:lpstr>
      <vt:lpstr>var(--artdeco-reset-typography-font-family-sans)</vt:lpstr>
      <vt:lpstr>Wingdings</vt:lpstr>
      <vt:lpstr>Retrospect</vt:lpstr>
      <vt:lpstr>MEDISSIST</vt:lpstr>
      <vt:lpstr>PROBLEM STATEMENT </vt:lpstr>
      <vt:lpstr>IDEA SOLUTION</vt:lpstr>
      <vt:lpstr>KEY FEATURES</vt:lpstr>
      <vt:lpstr>KEY FEATURES</vt:lpstr>
      <vt:lpstr>BENIFITS</vt:lpstr>
      <vt:lpstr>BENIFITS</vt:lpstr>
      <vt:lpstr>UNIQUENESS</vt:lpstr>
      <vt:lpstr>PowerPoint Presentation</vt:lpstr>
      <vt:lpstr>PowerPoint Presentation</vt:lpstr>
      <vt:lpstr>PROTOTYPES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MEDISSIST</dc:title>
  <dc:creator>Admin</dc:creator>
  <cp:lastModifiedBy>Sudharshan Vijay</cp:lastModifiedBy>
  <cp:revision>20</cp:revision>
  <dcterms:created xsi:type="dcterms:W3CDTF">2023-08-24T14:50:57Z</dcterms:created>
  <dcterms:modified xsi:type="dcterms:W3CDTF">2024-11-08T00:38:20Z</dcterms:modified>
</cp:coreProperties>
</file>