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15"/>
  </p:notesMasterIdLst>
  <p:handoutMasterIdLst>
    <p:handoutMasterId r:id="rId16"/>
  </p:handoutMasterIdLst>
  <p:sldIdLst>
    <p:sldId id="277" r:id="rId5"/>
    <p:sldId id="304" r:id="rId6"/>
    <p:sldId id="540" r:id="rId7"/>
    <p:sldId id="307" r:id="rId8"/>
    <p:sldId id="536" r:id="rId9"/>
    <p:sldId id="537" r:id="rId10"/>
    <p:sldId id="538" r:id="rId11"/>
    <p:sldId id="539" r:id="rId12"/>
    <p:sldId id="535" r:id="rId13"/>
    <p:sldId id="303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977" userDrawn="1">
          <p15:clr>
            <a:srgbClr val="A4A3A4"/>
          </p15:clr>
        </p15:guide>
        <p15:guide id="4" orient="horz" pos="1751" userDrawn="1">
          <p15:clr>
            <a:srgbClr val="A4A3A4"/>
          </p15:clr>
        </p15:guide>
        <p15:guide id="5" orient="horz" pos="1661" userDrawn="1">
          <p15:clr>
            <a:srgbClr val="A4A3A4"/>
          </p15:clr>
        </p15:guide>
        <p15:guide id="6" pos="6623" userDrawn="1">
          <p15:clr>
            <a:srgbClr val="A4A3A4"/>
          </p15:clr>
        </p15:guide>
        <p15:guide id="7" pos="876" userDrawn="1">
          <p15:clr>
            <a:srgbClr val="A4A3A4"/>
          </p15:clr>
        </p15:guide>
        <p15:guide id="8" pos="2025" userDrawn="1">
          <p15:clr>
            <a:srgbClr val="A4A3A4"/>
          </p15:clr>
        </p15:guide>
        <p15:guide id="9" pos="3175" userDrawn="1">
          <p15:clr>
            <a:srgbClr val="A4A3A4"/>
          </p15:clr>
        </p15:guide>
        <p15:guide id="10" pos="4324" userDrawn="1">
          <p15:clr>
            <a:srgbClr val="A4A3A4"/>
          </p15:clr>
        </p15:guide>
        <p15:guide id="11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C5"/>
    <a:srgbClr val="7D735F"/>
    <a:srgbClr val="E1DBA4"/>
    <a:srgbClr val="D4EAAD"/>
    <a:srgbClr val="9DB572"/>
    <a:srgbClr val="8FA5B1"/>
    <a:srgbClr val="44697D"/>
    <a:srgbClr val="F2F2F2"/>
    <a:srgbClr val="ABB1C3"/>
    <a:srgbClr val="DA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 autoAdjust="0"/>
  </p:normalViewPr>
  <p:slideViewPr>
    <p:cSldViewPr>
      <p:cViewPr varScale="1">
        <p:scale>
          <a:sx n="119" d="100"/>
          <a:sy n="119" d="100"/>
        </p:scale>
        <p:origin x="1416" y="184"/>
      </p:cViewPr>
      <p:guideLst>
        <p:guide orient="horz" pos="3657"/>
        <p:guide pos="3840"/>
        <p:guide orient="horz" pos="2977"/>
        <p:guide orient="horz" pos="1751"/>
        <p:guide orient="horz" pos="1661"/>
        <p:guide pos="6623"/>
        <p:guide pos="876"/>
        <p:guide pos="2025"/>
        <p:guide pos="3175"/>
        <p:guide pos="4324"/>
        <p:guide pos="54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63" d="100"/>
          <a:sy n="163" d="100"/>
        </p:scale>
        <p:origin x="6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Thewes" userId="a6cf93b2-cac8-4d80-bddb-c62246af2e13" providerId="ADAL" clId="{DDDEF679-DD0F-5D47-AD69-FE4A2DFB65F2}"/>
    <pc:docChg chg="modSld">
      <pc:chgData name="Jan Thewes" userId="a6cf93b2-cac8-4d80-bddb-c62246af2e13" providerId="ADAL" clId="{DDDEF679-DD0F-5D47-AD69-FE4A2DFB65F2}" dt="2019-07-09T14:49:21.800" v="50" actId="113"/>
      <pc:docMkLst>
        <pc:docMk/>
      </pc:docMkLst>
      <pc:sldChg chg="modSp">
        <pc:chgData name="Jan Thewes" userId="a6cf93b2-cac8-4d80-bddb-c62246af2e13" providerId="ADAL" clId="{DDDEF679-DD0F-5D47-AD69-FE4A2DFB65F2}" dt="2019-07-09T14:49:21.800" v="50" actId="113"/>
        <pc:sldMkLst>
          <pc:docMk/>
          <pc:sldMk cId="851794456" sldId="304"/>
        </pc:sldMkLst>
        <pc:spChg chg="mod">
          <ac:chgData name="Jan Thewes" userId="a6cf93b2-cac8-4d80-bddb-c62246af2e13" providerId="ADAL" clId="{DDDEF679-DD0F-5D47-AD69-FE4A2DFB65F2}" dt="2019-07-09T14:49:21.800" v="50" actId="113"/>
          <ac:spMkLst>
            <pc:docMk/>
            <pc:sldMk cId="851794456" sldId="304"/>
            <ac:spMk id="2" creationId="{3134233E-89EC-064D-9516-ECA536AAD05C}"/>
          </ac:spMkLst>
        </pc:spChg>
      </pc:sldChg>
    </pc:docChg>
  </pc:docChgLst>
  <pc:docChgLst>
    <pc:chgData name="Jan Thewes" userId="a6cf93b2-cac8-4d80-bddb-c62246af2e13" providerId="ADAL" clId="{A36D806C-4B0E-D446-B38A-91CCAE0DA7AA}"/>
    <pc:docChg chg="modSld">
      <pc:chgData name="Jan Thewes" userId="a6cf93b2-cac8-4d80-bddb-c62246af2e13" providerId="ADAL" clId="{A36D806C-4B0E-D446-B38A-91CCAE0DA7AA}" dt="2019-07-08T06:53:31.268" v="2" actId="20577"/>
      <pc:docMkLst>
        <pc:docMk/>
      </pc:docMkLst>
      <pc:sldChg chg="modSp">
        <pc:chgData name="Jan Thewes" userId="a6cf93b2-cac8-4d80-bddb-c62246af2e13" providerId="ADAL" clId="{A36D806C-4B0E-D446-B38A-91CCAE0DA7AA}" dt="2019-07-08T06:53:31.268" v="2" actId="20577"/>
        <pc:sldMkLst>
          <pc:docMk/>
          <pc:sldMk cId="2063119461" sldId="307"/>
        </pc:sldMkLst>
        <pc:spChg chg="mod">
          <ac:chgData name="Jan Thewes" userId="a6cf93b2-cac8-4d80-bddb-c62246af2e13" providerId="ADAL" clId="{A36D806C-4B0E-D446-B38A-91CCAE0DA7AA}" dt="2019-07-08T06:53:31.268" v="2" actId="20577"/>
          <ac:spMkLst>
            <pc:docMk/>
            <pc:sldMk cId="2063119461" sldId="307"/>
            <ac:spMk id="5" creationId="{2926F253-EB4E-6742-BE3F-645CBCEA6649}"/>
          </ac:spMkLst>
        </pc:spChg>
      </pc:sldChg>
    </pc:docChg>
  </pc:docChgLst>
  <pc:docChgLst>
    <pc:chgData name="Jan Thewes" userId="a6cf93b2-cac8-4d80-bddb-c62246af2e13" providerId="ADAL" clId="{C0DC08A1-1537-574A-874A-CE3F381253CF}"/>
  </pc:docChgLst>
  <pc:docChgLst>
    <pc:chgData name="Jan Thewes" userId="a6cf93b2-cac8-4d80-bddb-c62246af2e13" providerId="ADAL" clId="{DDAB865A-306A-A045-8F07-F69E72D63ED6}"/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723499938032258E-2"/>
          <c:y val="0.16057704773396955"/>
          <c:w val="0.92874878277650896"/>
          <c:h val="0.71866928456241275"/>
        </c:manualLayout>
      </c:layout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Umsatz [Mio.]</c:v>
                </c:pt>
              </c:strCache>
            </c:strRef>
          </c:tx>
          <c:spPr>
            <a:ln w="317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Blatt1!$A$2:$A$17</c:f>
              <c:numCache>
                <c:formatCode>General</c:formatCode>
                <c:ptCount val="1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</c:numCache>
            </c:numRef>
          </c:cat>
          <c:val>
            <c:numRef>
              <c:f>Blatt1!$B$2:$B$17</c:f>
              <c:numCache>
                <c:formatCode>General</c:formatCode>
                <c:ptCount val="16"/>
                <c:pt idx="0">
                  <c:v>1</c:v>
                </c:pt>
                <c:pt idx="1">
                  <c:v>#N/A</c:v>
                </c:pt>
                <c:pt idx="2">
                  <c:v>2</c:v>
                </c:pt>
                <c:pt idx="3">
                  <c:v>#N/A</c:v>
                </c:pt>
                <c:pt idx="4">
                  <c:v>#N/A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5.2</c:v>
                </c:pt>
                <c:pt idx="9">
                  <c:v>6.6</c:v>
                </c:pt>
                <c:pt idx="10">
                  <c:v>10.199999999999999</c:v>
                </c:pt>
                <c:pt idx="11">
                  <c:v>13</c:v>
                </c:pt>
                <c:pt idx="12">
                  <c:v>16</c:v>
                </c:pt>
                <c:pt idx="13">
                  <c:v>16.899999999999999</c:v>
                </c:pt>
                <c:pt idx="14">
                  <c:v>20</c:v>
                </c:pt>
                <c:pt idx="15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A-0542-A269-9AAA25623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7438576"/>
        <c:axId val="337427696"/>
      </c:lineChart>
      <c:catAx>
        <c:axId val="33743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7427696"/>
        <c:crosses val="autoZero"/>
        <c:auto val="1"/>
        <c:lblAlgn val="ctr"/>
        <c:lblOffset val="100"/>
        <c:noMultiLvlLbl val="0"/>
      </c:catAx>
      <c:valAx>
        <c:axId val="337427696"/>
        <c:scaling>
          <c:orientation val="minMax"/>
          <c:max val="24"/>
          <c:min val="0"/>
        </c:scaling>
        <c:delete val="0"/>
        <c:axPos val="l"/>
        <c:majorGridlines>
          <c:spPr>
            <a:ln w="6350" cap="flat" cmpd="sng" algn="ctr">
              <a:solidFill>
                <a:schemeClr val="bg2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7438576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de-DE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D0EF2-C8D0-4B8C-A956-D1C0479E066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953F3-2E1D-4E5F-BDCF-D3145FB7ED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CA88-3532-4672-AC16-195F8C173D0D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311BC-E19A-401D-8823-B21CC1F1A4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5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e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4" b="-9254"/>
          <a:stretch/>
        </p:blipFill>
        <p:spPr>
          <a:xfrm>
            <a:off x="1525" y="1"/>
            <a:ext cx="12189598" cy="686007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0E205D6C-3144-2742-8453-26851299ED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</p:spTree>
    <p:extLst>
      <p:ext uri="{BB962C8B-B14F-4D97-AF65-F5344CB8AC3E}">
        <p14:creationId xmlns:p14="http://schemas.microsoft.com/office/powerpoint/2010/main" val="3714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Agenda -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5"/>
          <p:cNvSpPr>
            <a:spLocks noGrp="1"/>
          </p:cNvSpPr>
          <p:nvPr>
            <p:ph sz="quarter" idx="10" hasCustomPrompt="1"/>
          </p:nvPr>
        </p:nvSpPr>
        <p:spPr>
          <a:xfrm>
            <a:off x="3369637" y="1028181"/>
            <a:ext cx="8822363" cy="636328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baseline="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01 Headline</a:t>
            </a:r>
          </a:p>
        </p:txBody>
      </p:sp>
      <p:sp>
        <p:nvSpPr>
          <p:cNvPr id="44" name="Content Placeholder 35"/>
          <p:cNvSpPr>
            <a:spLocks noGrp="1"/>
          </p:cNvSpPr>
          <p:nvPr>
            <p:ph sz="quarter" idx="29" hasCustomPrompt="1"/>
          </p:nvPr>
        </p:nvSpPr>
        <p:spPr>
          <a:xfrm>
            <a:off x="3369637" y="2996952"/>
            <a:ext cx="8822363" cy="636328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02 Headline</a:t>
            </a:r>
          </a:p>
        </p:txBody>
      </p:sp>
      <p:sp>
        <p:nvSpPr>
          <p:cNvPr id="47" name="Content Placeholder 35"/>
          <p:cNvSpPr>
            <a:spLocks noGrp="1"/>
          </p:cNvSpPr>
          <p:nvPr>
            <p:ph sz="quarter" idx="32" hasCustomPrompt="1"/>
          </p:nvPr>
        </p:nvSpPr>
        <p:spPr>
          <a:xfrm>
            <a:off x="3369637" y="4941168"/>
            <a:ext cx="8822362" cy="636328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/>
              <a:t>03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3791744" y="1844827"/>
            <a:ext cx="7920880" cy="892450"/>
          </a:xfr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3791744" y="3774868"/>
            <a:ext cx="7920880" cy="886426"/>
          </a:xfr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3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4224" cy="6858000"/>
          </a:xfrm>
          <a:prstGeom prst="rect">
            <a:avLst/>
          </a:prstGeom>
        </p:spPr>
      </p:pic>
      <p:sp>
        <p:nvSpPr>
          <p:cNvPr id="20" name="Rectangle 64"/>
          <p:cNvSpPr/>
          <p:nvPr userDrawn="1"/>
        </p:nvSpPr>
        <p:spPr>
          <a:xfrm>
            <a:off x="551384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65"/>
          <p:cNvSpPr txBox="1"/>
          <p:nvPr userDrawn="1"/>
        </p:nvSpPr>
        <p:spPr>
          <a:xfrm>
            <a:off x="551384" y="4437112"/>
            <a:ext cx="1536171" cy="10919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0" indent="0">
              <a:buFontTx/>
              <a:buNone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3791744" y="5791483"/>
            <a:ext cx="7920880" cy="886426"/>
          </a:xfr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16" name="Grafik 8">
            <a:extLst>
              <a:ext uri="{FF2B5EF4-FFF2-40B4-BE49-F238E27FC236}">
                <a16:creationId xmlns:a16="http://schemas.microsoft.com/office/drawing/2014/main" id="{A30B95B3-A4AE-F249-A88E-FD20B0C2B4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359696" y="3681413"/>
            <a:ext cx="8206661" cy="1727200"/>
          </a:xfrm>
        </p:spPr>
        <p:txBody>
          <a:bodyPr lIns="36000" tIns="36000" rIns="36000" bIns="36000"/>
          <a:lstStyle>
            <a:lvl1pPr marL="0" indent="0">
              <a:spcBef>
                <a:spcPts val="300"/>
              </a:spcBef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300"/>
              </a:spcBef>
              <a:buNone/>
              <a:defRPr lang="en-US" sz="2400" kern="1200" dirty="0" smtClean="0">
                <a:solidFill>
                  <a:schemeClr val="tx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2pPr>
            <a:lvl3pPr marL="447675" indent="-447675">
              <a:lnSpc>
                <a:spcPct val="100000"/>
              </a:lnSpc>
              <a:spcBef>
                <a:spcPts val="300"/>
              </a:spcBef>
              <a:buNone/>
              <a:tabLst>
                <a:tab pos="804863" algn="l"/>
              </a:tabLs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de-DE" noProof="0" dirty="0"/>
              <a:t>Beispiel Kapitel-Trenner</a:t>
            </a:r>
          </a:p>
          <a:p>
            <a:pPr lvl="1"/>
            <a:r>
              <a:rPr lang="de-DE" noProof="0" dirty="0"/>
              <a:t>Hier steht eine Subheadline</a:t>
            </a:r>
          </a:p>
          <a:p>
            <a:pPr marL="449262" lvl="2" indent="-449262" algn="l" defTabSz="914400" rtl="0" eaLnBrk="1" latinLnBrk="0" hangingPunct="1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GB" noProof="0" dirty="0"/>
              <a:t>Copy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431704" y="4725143"/>
            <a:ext cx="432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4224" cy="68580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45D54319-ED08-3B47-AA0A-B2BF772124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tandardtext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5" y="1710000"/>
            <a:ext cx="11533772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1" y="468000"/>
            <a:ext cx="1152128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6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tandardtext -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5" y="1710000"/>
            <a:ext cx="11533772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1" y="468000"/>
            <a:ext cx="1152128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6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30411C65-8A11-7B49-84C1-AB3C5985EF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tandardtext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7" y="1710000"/>
            <a:ext cx="11533768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97AABC9A-7209-984E-B964-FE522A71FC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3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1710000"/>
            <a:ext cx="5568513" cy="4697413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1710000"/>
            <a:ext cx="5568514" cy="469741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424DE47E-142A-DB47-80A3-C3C87BF67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8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vertika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1710000"/>
            <a:ext cx="5568513" cy="4697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1710000"/>
            <a:ext cx="5568514" cy="4697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B648B0E2-E4F5-DE41-A200-3221B725E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horizonta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7" hasCustomPrompt="1"/>
          </p:nvPr>
        </p:nvSpPr>
        <p:spPr>
          <a:xfrm>
            <a:off x="335466" y="1700808"/>
            <a:ext cx="11520236" cy="2016224"/>
          </a:xfrm>
          <a:solidFill>
            <a:schemeClr val="tx1"/>
          </a:solidFill>
          <a:ln>
            <a:noFill/>
          </a:ln>
        </p:spPr>
        <p:txBody>
          <a:bodyPr lIns="108000" tIns="108000" rIns="108000" bIns="108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 hasCustomPrompt="1"/>
          </p:nvPr>
        </p:nvSpPr>
        <p:spPr>
          <a:xfrm>
            <a:off x="335466" y="3717033"/>
            <a:ext cx="11520236" cy="2680593"/>
          </a:xfrm>
          <a:solidFill>
            <a:schemeClr val="accent1"/>
          </a:solidFill>
          <a:ln>
            <a:noFill/>
          </a:ln>
        </p:spPr>
        <p:txBody>
          <a:bodyPr lIns="108000" tIns="108000" rIns="108000" bIns="108000"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8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722D47-C1E3-CA4F-8BA6-79EEE183D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2 - horizontal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7" hasCustomPrompt="1"/>
          </p:nvPr>
        </p:nvSpPr>
        <p:spPr>
          <a:xfrm>
            <a:off x="335466" y="1700808"/>
            <a:ext cx="11520236" cy="2016224"/>
          </a:xfrm>
          <a:solidFill>
            <a:srgbClr val="7D735F"/>
          </a:solidFill>
          <a:ln>
            <a:noFill/>
          </a:ln>
        </p:spPr>
        <p:txBody>
          <a:bodyPr lIns="108000" tIns="108000" rIns="108000" bIns="108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 hasCustomPrompt="1"/>
          </p:nvPr>
        </p:nvSpPr>
        <p:spPr>
          <a:xfrm>
            <a:off x="335466" y="3717033"/>
            <a:ext cx="11520236" cy="2680593"/>
          </a:xfrm>
          <a:solidFill>
            <a:schemeClr val="accent4"/>
          </a:solidFill>
          <a:ln>
            <a:noFill/>
          </a:ln>
        </p:spPr>
        <p:txBody>
          <a:bodyPr lIns="108000" tIns="108000" rIns="108000" bIns="108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73DF404F-CF03-A145-AE5D-FFF20D6A2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2061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quarter" idx="22"/>
          </p:nvPr>
        </p:nvSpPr>
        <p:spPr>
          <a:xfrm>
            <a:off x="0" y="1700213"/>
            <a:ext cx="12192000" cy="305117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52001"/>
            <a:ext cx="12192000" cy="2114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5013176"/>
            <a:ext cx="5568513" cy="1512168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5013176"/>
            <a:ext cx="5568514" cy="1512168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11" name="Grafik 8">
            <a:extLst>
              <a:ext uri="{FF2B5EF4-FFF2-40B4-BE49-F238E27FC236}">
                <a16:creationId xmlns:a16="http://schemas.microsoft.com/office/drawing/2014/main" id="{2A54B171-C1E7-954F-833A-7B10602418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>
          <a:xfrm>
            <a:off x="0" y="0"/>
            <a:ext cx="12192000" cy="686008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0D0E213-4B80-534B-A194-B7F23006E4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35466" y="1710000"/>
            <a:ext cx="3552289" cy="2232000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304158" y="1710000"/>
            <a:ext cx="3553404" cy="2232000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1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8" y="4149081"/>
            <a:ext cx="3552287" cy="225833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0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4319209" y="4149081"/>
            <a:ext cx="3552287" cy="225833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1" name="Inhaltsplatzhalter 11"/>
          <p:cNvSpPr>
            <a:spLocks noGrp="1"/>
          </p:cNvSpPr>
          <p:nvPr>
            <p:ph sz="quarter" idx="22" hasCustomPrompt="1"/>
          </p:nvPr>
        </p:nvSpPr>
        <p:spPr>
          <a:xfrm>
            <a:off x="8304249" y="4149081"/>
            <a:ext cx="3552287" cy="2258333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319118" y="1700808"/>
            <a:ext cx="3553404" cy="2241192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12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fik 8">
            <a:extLst>
              <a:ext uri="{FF2B5EF4-FFF2-40B4-BE49-F238E27FC236}">
                <a16:creationId xmlns:a16="http://schemas.microsoft.com/office/drawing/2014/main" id="{D05122BC-8C68-4D4C-8016-0825BBA47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9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3 - bunt 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35999" y="1710000"/>
            <a:ext cx="4056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4055999" y="1710000"/>
            <a:ext cx="4080000" cy="51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4055997" y="1710000"/>
            <a:ext cx="4079999" cy="5148000"/>
          </a:xfrm>
          <a:ln>
            <a:noFill/>
          </a:ln>
        </p:spPr>
        <p:txBody>
          <a:bodyPr lIns="180000" tIns="216000" rIns="180000" bIns="216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" name="Inhaltsplatzhalter 11"/>
          <p:cNvSpPr>
            <a:spLocks noGrp="1"/>
          </p:cNvSpPr>
          <p:nvPr>
            <p:ph sz="quarter" idx="19" hasCustomPrompt="1"/>
          </p:nvPr>
        </p:nvSpPr>
        <p:spPr>
          <a:xfrm>
            <a:off x="8135998" y="1710000"/>
            <a:ext cx="4056001" cy="5148000"/>
          </a:xfrm>
          <a:ln>
            <a:noFill/>
          </a:ln>
        </p:spPr>
        <p:txBody>
          <a:bodyPr lIns="180000" tIns="216000" rIns="180000" bIns="216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10000"/>
            <a:ext cx="4056000" cy="51562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" y="1710000"/>
            <a:ext cx="4055995" cy="5148000"/>
          </a:xfrm>
          <a:ln>
            <a:noFill/>
          </a:ln>
        </p:spPr>
        <p:txBody>
          <a:bodyPr lIns="180000" tIns="216000" rIns="180000" bIns="216000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12" name="Grafik 8">
            <a:extLst>
              <a:ext uri="{FF2B5EF4-FFF2-40B4-BE49-F238E27FC236}">
                <a16:creationId xmlns:a16="http://schemas.microsoft.com/office/drawing/2014/main" id="{B0923457-3BA2-2A44-8EC9-419230E18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1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ext mit Grafik x3 - bun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1"/>
          <p:cNvSpPr>
            <a:spLocks noGrp="1"/>
          </p:cNvSpPr>
          <p:nvPr>
            <p:ph sz="quarter" idx="22" hasCustomPrompt="1"/>
          </p:nvPr>
        </p:nvSpPr>
        <p:spPr>
          <a:xfrm>
            <a:off x="4079776" y="2276872"/>
            <a:ext cx="4032448" cy="4680520"/>
          </a:xfrm>
          <a:ln>
            <a:solidFill>
              <a:schemeClr val="bg2"/>
            </a:solidFill>
          </a:ln>
        </p:spPr>
        <p:txBody>
          <a:bodyPr lIns="180000" tIns="216000" rIns="180000" bIns="216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1" y="2276872"/>
            <a:ext cx="4079776" cy="4680520"/>
          </a:xfrm>
          <a:ln>
            <a:solidFill>
              <a:schemeClr val="bg2"/>
            </a:solidFill>
          </a:ln>
        </p:spPr>
        <p:txBody>
          <a:bodyPr lIns="180000" tIns="216000" rIns="180000" bIns="216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72700" y="1700808"/>
            <a:ext cx="4039525" cy="648072"/>
          </a:xfrm>
          <a:prstGeom prst="rect">
            <a:avLst/>
          </a:prstGeom>
          <a:solidFill>
            <a:schemeClr val="bg2"/>
          </a:solidFill>
        </p:spPr>
        <p:txBody>
          <a:bodyPr lIns="180000" tIns="36000" rIns="36000" bIns="36000" anchor="ctr" anchorCtr="0"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SzPct val="100000"/>
              <a:buFont typeface="Univers LT Std 47 Cn Lt" panose="020B0406020202040204" pitchFamily="34" charset="0"/>
              <a:buNone/>
              <a:defRPr sz="2400" b="0" baseline="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Font typeface="Univers LT Std 47 Cn Lt" panose="020B0406020202040204" pitchFamily="34" charset="0"/>
              <a:buChar char="»"/>
              <a:defRPr sz="1800" baseline="0">
                <a:solidFill>
                  <a:schemeClr val="bg1"/>
                </a:solidFill>
                <a:latin typeface="+mn-lt"/>
              </a:defRPr>
            </a:lvl2pPr>
            <a:lvl3pPr marL="360363" indent="-1841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3pPr>
            <a:lvl4pPr marL="536575" indent="-176213">
              <a:spcBef>
                <a:spcPts val="300"/>
              </a:spcBef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+mn-lt"/>
              </a:defRPr>
            </a:lvl4pPr>
            <a:lvl5pPr marL="719138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895350" algn="l"/>
              </a:tabLst>
              <a:defRPr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" y="1700808"/>
            <a:ext cx="4079777" cy="648072"/>
          </a:xfrm>
          <a:prstGeom prst="rect">
            <a:avLst/>
          </a:prstGeom>
          <a:solidFill>
            <a:srgbClr val="44697D"/>
          </a:solidFill>
        </p:spPr>
        <p:txBody>
          <a:bodyPr lIns="180000" tIns="36000" rIns="36000" bIns="36000" anchor="ctr" anchorCtr="0"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SzPct val="100000"/>
              <a:buFont typeface="Univers LT Std 47 Cn Lt" panose="020B0406020202040204" pitchFamily="34" charset="0"/>
              <a:buNone/>
              <a:defRPr sz="2400" b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Font typeface="Univers LT Std 47 Cn Lt" panose="020B0406020202040204" pitchFamily="34" charset="0"/>
              <a:buNone/>
              <a:defRPr sz="1800" baseline="0">
                <a:solidFill>
                  <a:schemeClr val="bg1"/>
                </a:solidFill>
                <a:latin typeface="+mn-lt"/>
              </a:defRPr>
            </a:lvl2pPr>
            <a:lvl3pPr marL="360363" indent="-1841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3pPr>
            <a:lvl4pPr marL="536575" indent="-176213">
              <a:spcBef>
                <a:spcPts val="300"/>
              </a:spcBef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+mn-lt"/>
              </a:defRPr>
            </a:lvl4pPr>
            <a:lvl5pPr marL="719138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895350" algn="l"/>
              </a:tabLst>
              <a:defRPr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Titel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11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5" name="Inhaltsplatzhalter 11"/>
          <p:cNvSpPr>
            <a:spLocks noGrp="1"/>
          </p:cNvSpPr>
          <p:nvPr>
            <p:ph sz="quarter" idx="21" hasCustomPrompt="1"/>
          </p:nvPr>
        </p:nvSpPr>
        <p:spPr>
          <a:xfrm>
            <a:off x="8112224" y="2276872"/>
            <a:ext cx="4079776" cy="4680520"/>
          </a:xfrm>
          <a:ln>
            <a:solidFill>
              <a:schemeClr val="bg2"/>
            </a:solidFill>
          </a:ln>
        </p:spPr>
        <p:txBody>
          <a:bodyPr lIns="180000" tIns="216000" rIns="180000" bIns="216000"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12225" y="1700808"/>
            <a:ext cx="4079776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16000" tIns="36000" rIns="36000" bIns="36000" anchor="ctr" anchorCtr="0"/>
          <a:lstStyle>
            <a:lvl1pPr marL="0" indent="0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SzPct val="100000"/>
              <a:buFont typeface="Univers LT Std 47 Cn Lt" panose="020B0406020202040204" pitchFamily="34" charset="0"/>
              <a:buNone/>
              <a:defRPr sz="2400" b="0" baseline="0">
                <a:solidFill>
                  <a:schemeClr val="bg1"/>
                </a:solidFill>
                <a:latin typeface="+mj-lt"/>
              </a:defRPr>
            </a:lvl1pPr>
            <a:lvl2pPr marL="182563" indent="-182563">
              <a:lnSpc>
                <a:spcPct val="100000"/>
              </a:lnSpc>
              <a:spcBef>
                <a:spcPts val="300"/>
              </a:spcBef>
              <a:buClr>
                <a:schemeClr val="accent5"/>
              </a:buClr>
              <a:buFont typeface="Univers LT Std 47 Cn Lt" panose="020B0406020202040204" pitchFamily="34" charset="0"/>
              <a:buChar char="»"/>
              <a:defRPr sz="1800" baseline="0">
                <a:solidFill>
                  <a:schemeClr val="bg1"/>
                </a:solidFill>
                <a:latin typeface="+mn-lt"/>
              </a:defRPr>
            </a:lvl2pPr>
            <a:lvl3pPr marL="360363" indent="-1841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  <a:latin typeface="+mn-lt"/>
              </a:defRPr>
            </a:lvl3pPr>
            <a:lvl4pPr marL="536575" indent="-176213">
              <a:spcBef>
                <a:spcPts val="300"/>
              </a:spcBef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  <a:latin typeface="+mn-lt"/>
              </a:defRPr>
            </a:lvl4pPr>
            <a:lvl5pPr marL="719138" indent="-182563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895350" algn="l"/>
              </a:tabLst>
              <a:defRPr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Titel</a:t>
            </a:r>
          </a:p>
        </p:txBody>
      </p:sp>
      <p:pic>
        <p:nvPicPr>
          <p:cNvPr id="12" name="Grafik 8">
            <a:extLst>
              <a:ext uri="{FF2B5EF4-FFF2-40B4-BE49-F238E27FC236}">
                <a16:creationId xmlns:a16="http://schemas.microsoft.com/office/drawing/2014/main" id="{38181002-06F6-6545-8929-2F249F8DB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5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ext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466" y="4221089"/>
            <a:ext cx="5568513" cy="2186325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 hasCustomPrompt="1"/>
          </p:nvPr>
        </p:nvSpPr>
        <p:spPr>
          <a:xfrm>
            <a:off x="6288022" y="4221089"/>
            <a:ext cx="5568514" cy="2186325"/>
          </a:xfrm>
        </p:spPr>
        <p:txBody>
          <a:bodyPr/>
          <a:lstStyle/>
          <a:p>
            <a:pPr lvl="0"/>
            <a:r>
              <a:rPr lang="de-DE" noProof="0"/>
              <a:t>Erste Ebene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335466" y="1700809"/>
            <a:ext cx="5568513" cy="2186325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288022" y="1700809"/>
            <a:ext cx="5568514" cy="2186325"/>
          </a:xfrm>
        </p:spPr>
        <p:txBody>
          <a:bodyPr/>
          <a:lstStyle/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1" name="Grafik 8">
            <a:extLst>
              <a:ext uri="{FF2B5EF4-FFF2-40B4-BE49-F238E27FC236}">
                <a16:creationId xmlns:a16="http://schemas.microsoft.com/office/drawing/2014/main" id="{03B5008D-2E7A-EC4B-8627-FCB97D5D57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Großes Bild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84314"/>
            <a:ext cx="12192000" cy="53736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Großes Bild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rgbClr val="DAE1E5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916DCC1B-C206-EC42-9A62-BB369C341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95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Großes Bild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rgbClr val="7D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84314"/>
            <a:ext cx="12192000" cy="53736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Großes Bild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B4A04B4C-705D-A24C-A8AA-6F1D347E7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Großes Bild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466" y="468000"/>
            <a:ext cx="1152107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484314"/>
            <a:ext cx="12192000" cy="53736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Großes Bild</a:t>
            </a:r>
          </a:p>
        </p:txBody>
      </p:sp>
      <p:cxnSp>
        <p:nvCxnSpPr>
          <p:cNvPr id="5" name="Gerader Verbinder 6"/>
          <p:cNvCxnSpPr/>
          <p:nvPr userDrawn="1"/>
        </p:nvCxnSpPr>
        <p:spPr>
          <a:xfrm>
            <a:off x="0" y="149400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344F8CC9-1810-4F42-A2F8-82736BCD9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6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Große Grafik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166997" y="1710000"/>
            <a:ext cx="8400587" cy="4697414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220209" y="468000"/>
            <a:ext cx="8347791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8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Beispiel</a:t>
            </a:r>
          </a:p>
          <a:p>
            <a:pPr lvl="0"/>
            <a:r>
              <a:rPr lang="de-DE" dirty="0"/>
              <a:t>Grafiken</a:t>
            </a:r>
          </a:p>
        </p:txBody>
      </p:sp>
      <p:pic>
        <p:nvPicPr>
          <p:cNvPr id="14" name="Grafik 8">
            <a:extLst>
              <a:ext uri="{FF2B5EF4-FFF2-40B4-BE49-F238E27FC236}">
                <a16:creationId xmlns:a16="http://schemas.microsoft.com/office/drawing/2014/main" id="{A5C61FBD-38CB-3F48-B4CC-DF07FEA6C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6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Große Grafik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166997" y="1710000"/>
            <a:ext cx="8400587" cy="4697414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400" b="0" baseline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360363" indent="-182563">
              <a:lnSpc>
                <a:spcPct val="150000"/>
              </a:lnSpc>
              <a:spcBef>
                <a:spcPts val="200"/>
              </a:spcBef>
              <a:buClr>
                <a:schemeClr val="accent4"/>
              </a:buClr>
              <a:buFont typeface="Univers LT Std 47 Cn Lt" panose="020B0406020202040204" pitchFamily="34" charset="0"/>
              <a:buChar char="»"/>
              <a:defRPr baseline="0">
                <a:latin typeface="+mn-lt"/>
              </a:defRPr>
            </a:lvl2pPr>
            <a:lvl3pPr marL="536575" indent="-176213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baseline="0">
                <a:latin typeface="+mn-lt"/>
              </a:defRPr>
            </a:lvl3pPr>
            <a:lvl4pPr marL="804863" indent="-268288">
              <a:spcBef>
                <a:spcPts val="200"/>
              </a:spcBef>
              <a:buFont typeface="Univers LT Std 47 Cn Lt" panose="020B0406020202040204" pitchFamily="34" charset="0"/>
              <a:buChar char="–"/>
              <a:defRPr baseline="0">
                <a:latin typeface="+mn-lt"/>
              </a:defRPr>
            </a:lvl4pPr>
            <a:lvl5pPr marL="895350" indent="0">
              <a:spcBef>
                <a:spcPts val="200"/>
              </a:spcBef>
              <a:buFont typeface="+mj-lt"/>
              <a:buNone/>
              <a:defRPr baseline="0">
                <a:latin typeface="+mn-lt"/>
              </a:defRPr>
            </a:lvl5pPr>
          </a:lstStyle>
          <a:p>
            <a:pPr lvl="0"/>
            <a:r>
              <a:rPr lang="de-DE" noProof="0" dirty="0"/>
              <a:t>Bild/Infografik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220209" y="468000"/>
            <a:ext cx="8347791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15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Beispiel</a:t>
            </a:r>
          </a:p>
          <a:p>
            <a:pPr lvl="0"/>
            <a:r>
              <a:rPr lang="de-DE" dirty="0"/>
              <a:t>Grafiken</a:t>
            </a:r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245FAD73-4F96-4842-BC9C-1246486488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5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Raster -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807968" y="260648"/>
            <a:ext cx="0" cy="626539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783632" y="2313224"/>
            <a:ext cx="9220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783632" y="4473464"/>
            <a:ext cx="9220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8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Unsere</a:t>
            </a:r>
          </a:p>
          <a:p>
            <a:pPr lvl="0"/>
            <a:r>
              <a:rPr lang="de-DE" dirty="0"/>
              <a:t>Partner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quarter" idx="22"/>
          </p:nvPr>
        </p:nvSpPr>
        <p:spPr>
          <a:xfrm>
            <a:off x="2783633" y="260648"/>
            <a:ext cx="2880320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23"/>
          </p:nvPr>
        </p:nvSpPr>
        <p:spPr>
          <a:xfrm>
            <a:off x="2783632" y="2421236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24"/>
          </p:nvPr>
        </p:nvSpPr>
        <p:spPr>
          <a:xfrm>
            <a:off x="2783632" y="4581825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46" name="Straight Connector 4"/>
          <p:cNvCxnSpPr/>
          <p:nvPr userDrawn="1"/>
        </p:nvCxnSpPr>
        <p:spPr>
          <a:xfrm>
            <a:off x="8979594" y="260648"/>
            <a:ext cx="0" cy="626539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3"/>
          <p:cNvSpPr>
            <a:spLocks noGrp="1"/>
          </p:cNvSpPr>
          <p:nvPr>
            <p:ph sz="quarter" idx="25"/>
          </p:nvPr>
        </p:nvSpPr>
        <p:spPr>
          <a:xfrm>
            <a:off x="5955259" y="260648"/>
            <a:ext cx="2880320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26"/>
          </p:nvPr>
        </p:nvSpPr>
        <p:spPr>
          <a:xfrm>
            <a:off x="5955258" y="2421236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9" name="Content Placeholder 3"/>
          <p:cNvSpPr>
            <a:spLocks noGrp="1"/>
          </p:cNvSpPr>
          <p:nvPr>
            <p:ph sz="quarter" idx="27"/>
          </p:nvPr>
        </p:nvSpPr>
        <p:spPr>
          <a:xfrm>
            <a:off x="5955258" y="4581825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28"/>
          </p:nvPr>
        </p:nvSpPr>
        <p:spPr>
          <a:xfrm>
            <a:off x="9123610" y="260648"/>
            <a:ext cx="2880320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52" name="Content Placeholder 3"/>
          <p:cNvSpPr>
            <a:spLocks noGrp="1"/>
          </p:cNvSpPr>
          <p:nvPr>
            <p:ph sz="quarter" idx="29"/>
          </p:nvPr>
        </p:nvSpPr>
        <p:spPr>
          <a:xfrm>
            <a:off x="9123609" y="2421236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53" name="Content Placeholder 3"/>
          <p:cNvSpPr>
            <a:spLocks noGrp="1"/>
          </p:cNvSpPr>
          <p:nvPr>
            <p:ph sz="quarter" idx="30"/>
          </p:nvPr>
        </p:nvSpPr>
        <p:spPr>
          <a:xfrm>
            <a:off x="9123609" y="4581825"/>
            <a:ext cx="2880321" cy="19442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41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24E32D70-934F-D644-A722-2734B4BBEC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83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Raster - 5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927648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7" name="Rectangle 64"/>
          <p:cNvSpPr/>
          <p:nvPr userDrawn="1"/>
        </p:nvSpPr>
        <p:spPr>
          <a:xfrm>
            <a:off x="815413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4655843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 userDrawn="1"/>
        </p:nvCxnSpPr>
        <p:spPr>
          <a:xfrm flipH="1">
            <a:off x="2927650" y="1484784"/>
            <a:ext cx="8503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3"/>
          <p:cNvSpPr>
            <a:spLocks noGrp="1"/>
          </p:cNvSpPr>
          <p:nvPr>
            <p:ph sz="quarter" idx="26"/>
          </p:nvPr>
        </p:nvSpPr>
        <p:spPr>
          <a:xfrm>
            <a:off x="2927648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58" name="Gerade Verbindung 57"/>
          <p:cNvCxnSpPr/>
          <p:nvPr userDrawn="1"/>
        </p:nvCxnSpPr>
        <p:spPr>
          <a:xfrm rot="5400000">
            <a:off x="7248130" y="-1539235"/>
            <a:ext cx="0" cy="864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3"/>
          <p:cNvSpPr>
            <a:spLocks noGrp="1"/>
          </p:cNvSpPr>
          <p:nvPr>
            <p:ph sz="quarter" idx="31"/>
          </p:nvPr>
        </p:nvSpPr>
        <p:spPr>
          <a:xfrm>
            <a:off x="2927648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64" name="Gerade Verbindung 63"/>
          <p:cNvCxnSpPr/>
          <p:nvPr userDrawn="1"/>
        </p:nvCxnSpPr>
        <p:spPr>
          <a:xfrm rot="5400000">
            <a:off x="7248130" y="-243091"/>
            <a:ext cx="0" cy="864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3"/>
          <p:cNvSpPr>
            <a:spLocks noGrp="1"/>
          </p:cNvSpPr>
          <p:nvPr>
            <p:ph sz="quarter" idx="36"/>
          </p:nvPr>
        </p:nvSpPr>
        <p:spPr>
          <a:xfrm>
            <a:off x="2927648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70" name="Gerade Verbindung 69"/>
          <p:cNvCxnSpPr/>
          <p:nvPr userDrawn="1"/>
        </p:nvCxnSpPr>
        <p:spPr>
          <a:xfrm rot="5400000">
            <a:off x="7248130" y="1053053"/>
            <a:ext cx="0" cy="864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3"/>
          <p:cNvSpPr>
            <a:spLocks noGrp="1"/>
          </p:cNvSpPr>
          <p:nvPr>
            <p:ph sz="quarter" idx="41"/>
          </p:nvPr>
        </p:nvSpPr>
        <p:spPr>
          <a:xfrm>
            <a:off x="2927648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3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40" name="Rectangle 1"/>
          <p:cNvSpPr/>
          <p:nvPr userDrawn="1"/>
        </p:nvSpPr>
        <p:spPr>
          <a:xfrm>
            <a:off x="0" y="0"/>
            <a:ext cx="2554224" cy="6858000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39341" y="3789041"/>
            <a:ext cx="1631917" cy="1800548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Unsere</a:t>
            </a:r>
          </a:p>
          <a:p>
            <a:pPr lvl="0"/>
            <a:r>
              <a:rPr lang="de-DE" dirty="0"/>
              <a:t>Partner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2"/>
          </p:nvPr>
        </p:nvSpPr>
        <p:spPr>
          <a:xfrm>
            <a:off x="4751855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76" name="Gerade Verbindung 75"/>
          <p:cNvCxnSpPr/>
          <p:nvPr userDrawn="1"/>
        </p:nvCxnSpPr>
        <p:spPr>
          <a:xfrm>
            <a:off x="6480050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/>
          <p:cNvSpPr>
            <a:spLocks noGrp="1"/>
          </p:cNvSpPr>
          <p:nvPr>
            <p:ph sz="quarter" idx="43"/>
          </p:nvPr>
        </p:nvSpPr>
        <p:spPr>
          <a:xfrm>
            <a:off x="4751855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78" name="Content Placeholder 3"/>
          <p:cNvSpPr>
            <a:spLocks noGrp="1"/>
          </p:cNvSpPr>
          <p:nvPr>
            <p:ph sz="quarter" idx="44"/>
          </p:nvPr>
        </p:nvSpPr>
        <p:spPr>
          <a:xfrm>
            <a:off x="4751855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45"/>
          </p:nvPr>
        </p:nvSpPr>
        <p:spPr>
          <a:xfrm>
            <a:off x="4751855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46"/>
          </p:nvPr>
        </p:nvSpPr>
        <p:spPr>
          <a:xfrm>
            <a:off x="4751855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47"/>
          </p:nvPr>
        </p:nvSpPr>
        <p:spPr>
          <a:xfrm>
            <a:off x="6576054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82" name="Gerade Verbindung 81"/>
          <p:cNvCxnSpPr/>
          <p:nvPr userDrawn="1"/>
        </p:nvCxnSpPr>
        <p:spPr>
          <a:xfrm>
            <a:off x="8304249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3"/>
          <p:cNvSpPr>
            <a:spLocks noGrp="1"/>
          </p:cNvSpPr>
          <p:nvPr>
            <p:ph sz="quarter" idx="48"/>
          </p:nvPr>
        </p:nvSpPr>
        <p:spPr>
          <a:xfrm>
            <a:off x="6576054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49"/>
          </p:nvPr>
        </p:nvSpPr>
        <p:spPr>
          <a:xfrm>
            <a:off x="6576054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50"/>
          </p:nvPr>
        </p:nvSpPr>
        <p:spPr>
          <a:xfrm>
            <a:off x="6576054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6" name="Content Placeholder 3"/>
          <p:cNvSpPr>
            <a:spLocks noGrp="1"/>
          </p:cNvSpPr>
          <p:nvPr>
            <p:ph sz="quarter" idx="51"/>
          </p:nvPr>
        </p:nvSpPr>
        <p:spPr>
          <a:xfrm>
            <a:off x="6576054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7" name="Content Placeholder 3"/>
          <p:cNvSpPr>
            <a:spLocks noGrp="1"/>
          </p:cNvSpPr>
          <p:nvPr>
            <p:ph sz="quarter" idx="52"/>
          </p:nvPr>
        </p:nvSpPr>
        <p:spPr>
          <a:xfrm>
            <a:off x="8400261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cxnSp>
        <p:nvCxnSpPr>
          <p:cNvPr id="88" name="Gerade Verbindung 87"/>
          <p:cNvCxnSpPr/>
          <p:nvPr userDrawn="1"/>
        </p:nvCxnSpPr>
        <p:spPr>
          <a:xfrm>
            <a:off x="10128456" y="260332"/>
            <a:ext cx="0" cy="6337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3"/>
          <p:cNvSpPr>
            <a:spLocks noGrp="1"/>
          </p:cNvSpPr>
          <p:nvPr>
            <p:ph sz="quarter" idx="53"/>
          </p:nvPr>
        </p:nvSpPr>
        <p:spPr>
          <a:xfrm>
            <a:off x="8400261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0" name="Content Placeholder 3"/>
          <p:cNvSpPr>
            <a:spLocks noGrp="1"/>
          </p:cNvSpPr>
          <p:nvPr>
            <p:ph sz="quarter" idx="54"/>
          </p:nvPr>
        </p:nvSpPr>
        <p:spPr>
          <a:xfrm>
            <a:off x="8400261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1" name="Content Placeholder 3"/>
          <p:cNvSpPr>
            <a:spLocks noGrp="1"/>
          </p:cNvSpPr>
          <p:nvPr>
            <p:ph sz="quarter" idx="55"/>
          </p:nvPr>
        </p:nvSpPr>
        <p:spPr>
          <a:xfrm>
            <a:off x="8400261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2" name="Content Placeholder 3"/>
          <p:cNvSpPr>
            <a:spLocks noGrp="1"/>
          </p:cNvSpPr>
          <p:nvPr>
            <p:ph sz="quarter" idx="56"/>
          </p:nvPr>
        </p:nvSpPr>
        <p:spPr>
          <a:xfrm>
            <a:off x="8400261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3" name="Content Placeholder 3"/>
          <p:cNvSpPr>
            <a:spLocks noGrp="1"/>
          </p:cNvSpPr>
          <p:nvPr>
            <p:ph sz="quarter" idx="57"/>
          </p:nvPr>
        </p:nvSpPr>
        <p:spPr>
          <a:xfrm>
            <a:off x="10224467" y="260332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5" name="Content Placeholder 3"/>
          <p:cNvSpPr>
            <a:spLocks noGrp="1"/>
          </p:cNvSpPr>
          <p:nvPr>
            <p:ph sz="quarter" idx="58"/>
          </p:nvPr>
        </p:nvSpPr>
        <p:spPr>
          <a:xfrm>
            <a:off x="10224467" y="1556793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6" name="Content Placeholder 3"/>
          <p:cNvSpPr>
            <a:spLocks noGrp="1"/>
          </p:cNvSpPr>
          <p:nvPr>
            <p:ph sz="quarter" idx="59"/>
          </p:nvPr>
        </p:nvSpPr>
        <p:spPr>
          <a:xfrm>
            <a:off x="10224467" y="2852937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7" name="Content Placeholder 3"/>
          <p:cNvSpPr>
            <a:spLocks noGrp="1"/>
          </p:cNvSpPr>
          <p:nvPr>
            <p:ph sz="quarter" idx="60"/>
          </p:nvPr>
        </p:nvSpPr>
        <p:spPr>
          <a:xfrm>
            <a:off x="10224467" y="4149081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8" name="Content Placeholder 3"/>
          <p:cNvSpPr>
            <a:spLocks noGrp="1"/>
          </p:cNvSpPr>
          <p:nvPr>
            <p:ph sz="quarter" idx="61"/>
          </p:nvPr>
        </p:nvSpPr>
        <p:spPr>
          <a:xfrm>
            <a:off x="10224467" y="5445225"/>
            <a:ext cx="1632184" cy="1152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99" name="Rectangle 64"/>
          <p:cNvSpPr/>
          <p:nvPr userDrawn="1"/>
        </p:nvSpPr>
        <p:spPr>
          <a:xfrm>
            <a:off x="535087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6319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Mitarbeiterprofi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424575" y="1332000"/>
            <a:ext cx="3441605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Rectangle 1"/>
          <p:cNvSpPr/>
          <p:nvPr userDrawn="1"/>
        </p:nvSpPr>
        <p:spPr>
          <a:xfrm>
            <a:off x="6335185" y="1332000"/>
            <a:ext cx="2496787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/>
            <a:r>
              <a:rPr lang="de-DE" sz="1400" b="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Funktionale Expertise</a:t>
            </a:r>
            <a:endParaRPr lang="en-US" sz="1400" b="0" kern="1200" baseline="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30731" y="3752791"/>
            <a:ext cx="5232400" cy="2646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de-DE" sz="1400" b="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Berufserfahrung</a:t>
            </a:r>
            <a:endParaRPr lang="en-US" sz="1400" b="0" kern="120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335184" y="3752788"/>
            <a:ext cx="5533028" cy="2646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l"/>
            <a:r>
              <a:rPr lang="de-DE" sz="1400" b="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Relevante Projekte</a:t>
            </a:r>
            <a:endParaRPr lang="en-US" sz="1400" b="0" kern="120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423591" y="1332001"/>
            <a:ext cx="3442656" cy="261634"/>
          </a:xfrm>
          <a:ln>
            <a:noFill/>
          </a:ln>
        </p:spPr>
        <p:txBody>
          <a:bodyPr lIns="72000" tIns="72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Akad. Titel. / Position</a:t>
            </a:r>
          </a:p>
        </p:txBody>
      </p:sp>
      <p:sp>
        <p:nvSpPr>
          <p:cNvPr id="19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2423592" y="1593350"/>
            <a:ext cx="3442654" cy="1898650"/>
          </a:xfrm>
          <a:ln>
            <a:noFill/>
          </a:ln>
        </p:spPr>
        <p:txBody>
          <a:bodyPr lIns="72000" tIns="72000" rIns="72000" bIns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347663" indent="-171450"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2pPr>
            <a:lvl3pPr marL="531812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>
                <a:solidFill>
                  <a:schemeClr val="bg1"/>
                </a:solidFill>
              </a:rPr>
              <a:t>Zweite Ebene</a:t>
            </a:r>
          </a:p>
          <a:p>
            <a:pPr lvl="1"/>
            <a:r>
              <a:rPr lang="de-DE" noProof="0" dirty="0">
                <a:solidFill>
                  <a:schemeClr val="bg1"/>
                </a:solidFill>
              </a:rPr>
              <a:t>Dritte Ebene</a:t>
            </a:r>
            <a:endParaRPr lang="de-DE" noProof="0" dirty="0"/>
          </a:p>
          <a:p>
            <a:pPr lvl="2"/>
            <a:r>
              <a:rPr lang="de-DE" noProof="0" dirty="0"/>
              <a:t>Vierte Ebene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8" hasCustomPrompt="1"/>
          </p:nvPr>
        </p:nvSpPr>
        <p:spPr>
          <a:xfrm>
            <a:off x="6334778" y="1593350"/>
            <a:ext cx="2497526" cy="1898650"/>
          </a:xfrm>
          <a:ln>
            <a:noFill/>
          </a:ln>
        </p:spPr>
        <p:txBody>
          <a:bodyPr lIns="72000" tIns="72000" rIns="72000" bIns="72000"/>
          <a:lstStyle>
            <a:lvl1pPr marL="176213" indent="-176213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Zweite Ebene</a:t>
            </a:r>
          </a:p>
          <a:p>
            <a:pPr lvl="1"/>
            <a:r>
              <a:rPr lang="de-DE" noProof="0" dirty="0"/>
              <a:t>Dritte Ebene</a:t>
            </a:r>
          </a:p>
          <a:p>
            <a:pPr lvl="2"/>
            <a:r>
              <a:rPr lang="de-DE" noProof="0" dirty="0"/>
              <a:t>Vierte Ebene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 hasCustomPrompt="1"/>
          </p:nvPr>
        </p:nvSpPr>
        <p:spPr>
          <a:xfrm>
            <a:off x="333046" y="4041775"/>
            <a:ext cx="5533200" cy="235743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1" hasCustomPrompt="1"/>
          </p:nvPr>
        </p:nvSpPr>
        <p:spPr>
          <a:xfrm>
            <a:off x="6335184" y="4041775"/>
            <a:ext cx="5533200" cy="23581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Erste Ebene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35465" y="6525344"/>
            <a:ext cx="1728192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bg2"/>
                </a:solidFill>
              </a:rPr>
              <a:t>© it-economics 2018</a:t>
            </a:r>
          </a:p>
        </p:txBody>
      </p:sp>
      <p:cxnSp>
        <p:nvCxnSpPr>
          <p:cNvPr id="23" name="Gerader Verbinder 2"/>
          <p:cNvCxnSpPr/>
          <p:nvPr userDrawn="1"/>
        </p:nvCxnSpPr>
        <p:spPr>
          <a:xfrm>
            <a:off x="0" y="1043003"/>
            <a:ext cx="12192000" cy="114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335465" y="468003"/>
            <a:ext cx="8353455" cy="574293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/>
              <a:t>Max Mustermann</a:t>
            </a:r>
            <a:endParaRPr lang="en-GB" noProof="0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096000" y="3752791"/>
            <a:ext cx="0" cy="2646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9"/>
          <p:cNvSpPr>
            <a:spLocks noGrp="1"/>
          </p:cNvSpPr>
          <p:nvPr>
            <p:ph idx="13"/>
          </p:nvPr>
        </p:nvSpPr>
        <p:spPr>
          <a:xfrm>
            <a:off x="332252" y="1332001"/>
            <a:ext cx="1620000" cy="21600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9" name="Rectangle 1"/>
          <p:cNvSpPr/>
          <p:nvPr userDrawn="1"/>
        </p:nvSpPr>
        <p:spPr>
          <a:xfrm>
            <a:off x="9348772" y="1332000"/>
            <a:ext cx="2496787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>
            <a:noAutofit/>
          </a:bodyPr>
          <a:lstStyle/>
          <a:p>
            <a:pPr algn="l"/>
            <a:r>
              <a:rPr lang="de-DE" sz="1400" b="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Industrie Erfahrung</a:t>
            </a:r>
            <a:endParaRPr lang="en-US" sz="1400" b="0" kern="1200" baseline="0" dirty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43" hasCustomPrompt="1"/>
          </p:nvPr>
        </p:nvSpPr>
        <p:spPr>
          <a:xfrm>
            <a:off x="9348365" y="1593350"/>
            <a:ext cx="2497526" cy="1898650"/>
          </a:xfrm>
          <a:ln>
            <a:noFill/>
          </a:ln>
        </p:spPr>
        <p:txBody>
          <a:bodyPr lIns="72000" tIns="72000" rIns="72000" bIns="72000"/>
          <a:lstStyle>
            <a:lvl1pPr marL="176213" indent="-176213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Zweite Ebene</a:t>
            </a:r>
          </a:p>
          <a:p>
            <a:pPr lvl="1"/>
            <a:r>
              <a:rPr lang="de-DE" noProof="0" dirty="0"/>
              <a:t>Dritte Ebene</a:t>
            </a:r>
          </a:p>
          <a:p>
            <a:pPr lvl="2"/>
            <a:r>
              <a:rPr lang="de-DE" noProof="0" dirty="0"/>
              <a:t>Vierte Ebene</a:t>
            </a:r>
          </a:p>
        </p:txBody>
      </p:sp>
      <p:pic>
        <p:nvPicPr>
          <p:cNvPr id="24" name="Grafik 8">
            <a:extLst>
              <a:ext uri="{FF2B5EF4-FFF2-40B4-BE49-F238E27FC236}">
                <a16:creationId xmlns:a16="http://schemas.microsoft.com/office/drawing/2014/main" id="{44325090-6CDE-A347-AD62-11D86CEEE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5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Referenzen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platzhalter 52"/>
          <p:cNvSpPr>
            <a:spLocks noGrp="1"/>
          </p:cNvSpPr>
          <p:nvPr>
            <p:ph type="body" sz="quarter" idx="32" hasCustomPrompt="1"/>
          </p:nvPr>
        </p:nvSpPr>
        <p:spPr>
          <a:xfrm>
            <a:off x="11146103" y="164465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31" hasCustomPrompt="1"/>
          </p:nvPr>
        </p:nvSpPr>
        <p:spPr>
          <a:xfrm>
            <a:off x="9164425" y="3231161"/>
            <a:ext cx="2692215" cy="1431925"/>
          </a:xfrm>
        </p:spPr>
        <p:txBody>
          <a:bodyPr/>
          <a:lstStyle>
            <a:lvl1pPr marL="0" indent="0">
              <a:buNone/>
              <a:defRPr>
                <a:solidFill>
                  <a:srgbClr val="8FA5B1"/>
                </a:solidFill>
              </a:defRPr>
            </a:lvl1pPr>
          </a:lstStyle>
          <a:p>
            <a:pPr lvl="0"/>
            <a:r>
              <a:rPr lang="en-GB" noProof="0" dirty="0"/>
              <a:t>Keywords,</a:t>
            </a:r>
          </a:p>
          <a:p>
            <a:pPr lvl="0"/>
            <a:r>
              <a:rPr lang="en-GB" noProof="0" dirty="0"/>
              <a:t>Hash tags, </a:t>
            </a:r>
            <a:r>
              <a:rPr lang="de-DE" noProof="0" dirty="0"/>
              <a:t>etc.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9148410" y="5680332"/>
            <a:ext cx="2706224" cy="7268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Name Nachname</a:t>
            </a:r>
          </a:p>
          <a:p>
            <a:pPr lvl="0"/>
            <a:r>
              <a:rPr lang="de-DE" noProof="0" dirty="0"/>
              <a:t>name@it-economics.de</a:t>
            </a:r>
          </a:p>
          <a:p>
            <a:pPr lvl="0"/>
            <a:r>
              <a:rPr lang="de-DE" noProof="0" dirty="0"/>
              <a:t>Mobil +49 XX-XXX XX XX</a:t>
            </a:r>
          </a:p>
        </p:txBody>
      </p:sp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362" y="1710000"/>
            <a:ext cx="8324851" cy="1408884"/>
          </a:xfrm>
        </p:spPr>
        <p:txBody>
          <a:bodyPr bIns="36000">
            <a:normAutofit/>
          </a:bodyPr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Projektbeschreibung:</a:t>
            </a:r>
          </a:p>
          <a:p>
            <a:pPr lvl="0"/>
            <a:r>
              <a:rPr lang="de-DE" dirty="0"/>
              <a:t>Am Anfang bitte nicht umständlich den Kunden umschreiben.</a:t>
            </a:r>
          </a:p>
          <a:p>
            <a:pPr lvl="0"/>
            <a:r>
              <a:rPr lang="de-DE" dirty="0"/>
              <a:t>Direkt auf die Problemstellung eingehen, sowie Fokus auf das Lösungsdesign des Projekts legen (wirkt lebendiger).</a:t>
            </a:r>
          </a:p>
          <a:p>
            <a:pPr lvl="0"/>
            <a:r>
              <a:rPr lang="de-DE" dirty="0"/>
              <a:t>Kunde für Marketing zur Einordnung nennen (Marketing überprüft was extern genannt werden kann).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2" y="468000"/>
            <a:ext cx="11521278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Referenzen</a:t>
            </a:r>
          </a:p>
          <a:p>
            <a:pPr lvl="1"/>
            <a:r>
              <a:rPr lang="de-DE" noProof="0" dirty="0">
                <a:latin typeface="+mj-lt"/>
              </a:rPr>
              <a:t>Titel Projekt</a:t>
            </a:r>
            <a:endParaRPr lang="de-DE" noProof="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9148411" y="5486400"/>
            <a:ext cx="2706641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Ansprechpartner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536127" y="1716256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Management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536127" y="2026510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Technologie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536127" y="2336763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Fachwissen</a:t>
            </a: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335362" y="323116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8904312" y="1645297"/>
            <a:ext cx="0" cy="4834657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>
          <a:xfrm>
            <a:off x="335361" y="3290230"/>
            <a:ext cx="2686084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Projektkennzahlen</a:t>
            </a:r>
          </a:p>
        </p:txBody>
      </p:sp>
      <p:cxnSp>
        <p:nvCxnSpPr>
          <p:cNvPr id="35" name="Gerade Verbindung 34"/>
          <p:cNvCxnSpPr/>
          <p:nvPr userDrawn="1"/>
        </p:nvCxnSpPr>
        <p:spPr>
          <a:xfrm>
            <a:off x="335362" y="481139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 userDrawn="1"/>
        </p:nvSpPr>
        <p:spPr>
          <a:xfrm>
            <a:off x="335361" y="4880879"/>
            <a:ext cx="4074107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Aufgaben</a:t>
            </a:r>
          </a:p>
        </p:txBody>
      </p:sp>
      <p:sp>
        <p:nvSpPr>
          <p:cNvPr id="54" name="Textplatzhalter 52"/>
          <p:cNvSpPr>
            <a:spLocks noGrp="1"/>
          </p:cNvSpPr>
          <p:nvPr>
            <p:ph type="body" sz="quarter" idx="33" hasCustomPrompt="1"/>
          </p:nvPr>
        </p:nvSpPr>
        <p:spPr>
          <a:xfrm>
            <a:off x="11146103" y="194768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55" name="Textplatzhalt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11146103" y="2265158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3177715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Rollen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91870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IT-Umfeld</a:t>
            </a:r>
          </a:p>
        </p:txBody>
      </p:sp>
      <p:sp>
        <p:nvSpPr>
          <p:cNvPr id="56" name="Textplatzhalter 40"/>
          <p:cNvSpPr>
            <a:spLocks noGrp="1"/>
          </p:cNvSpPr>
          <p:nvPr>
            <p:ph type="body" sz="quarter" idx="38"/>
          </p:nvPr>
        </p:nvSpPr>
        <p:spPr>
          <a:xfrm>
            <a:off x="335362" y="5048309"/>
            <a:ext cx="8308837" cy="1358841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36" name="Textplatzhalter 40"/>
          <p:cNvSpPr>
            <a:spLocks noGrp="1"/>
          </p:cNvSpPr>
          <p:nvPr>
            <p:ph type="body" sz="quarter" idx="39"/>
          </p:nvPr>
        </p:nvSpPr>
        <p:spPr>
          <a:xfrm>
            <a:off x="599187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40"/>
          </p:nvPr>
        </p:nvSpPr>
        <p:spPr>
          <a:xfrm>
            <a:off x="3177715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2" name="Textplatzhalter 40"/>
          <p:cNvSpPr>
            <a:spLocks noGrp="1"/>
          </p:cNvSpPr>
          <p:nvPr>
            <p:ph type="body" sz="quarter" idx="41"/>
          </p:nvPr>
        </p:nvSpPr>
        <p:spPr>
          <a:xfrm>
            <a:off x="36356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43" name="Bild 42" descr="Bohne_Manageme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678055"/>
            <a:ext cx="202264" cy="199374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995532"/>
            <a:ext cx="202264" cy="184927"/>
          </a:xfrm>
          <a:prstGeom prst="rect">
            <a:avLst/>
          </a:prstGeom>
        </p:spPr>
      </p:pic>
      <p:pic>
        <p:nvPicPr>
          <p:cNvPr id="45" name="Bild 4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77" y="2298562"/>
            <a:ext cx="181249" cy="199374"/>
          </a:xfrm>
          <a:prstGeom prst="rect">
            <a:avLst/>
          </a:prstGeom>
        </p:spPr>
      </p:pic>
      <p:sp>
        <p:nvSpPr>
          <p:cNvPr id="47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30" name="Grafik 8">
            <a:extLst>
              <a:ext uri="{FF2B5EF4-FFF2-40B4-BE49-F238E27FC236}">
                <a16:creationId xmlns:a16="http://schemas.microsoft.com/office/drawing/2014/main" id="{C0159CB2-D629-DD4F-826C-86DE6B1674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6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Referenzen - bra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2"/>
            <a:ext cx="12192000" cy="1484783"/>
          </a:xfrm>
          <a:prstGeom prst="rect">
            <a:avLst/>
          </a:prstGeom>
          <a:solidFill>
            <a:srgbClr val="7D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7367" y="468000"/>
            <a:ext cx="11517268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bg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Referenzen</a:t>
            </a:r>
          </a:p>
          <a:p>
            <a:pPr lvl="1"/>
            <a:r>
              <a:rPr lang="de-DE" noProof="0" dirty="0">
                <a:latin typeface="+mj-lt"/>
              </a:rPr>
              <a:t>Titel Projekt</a:t>
            </a:r>
            <a:endParaRPr lang="de-DE" noProof="0" dirty="0"/>
          </a:p>
        </p:txBody>
      </p:sp>
      <p:sp>
        <p:nvSpPr>
          <p:cNvPr id="67" name="Textplatzhalter 52"/>
          <p:cNvSpPr>
            <a:spLocks noGrp="1"/>
          </p:cNvSpPr>
          <p:nvPr>
            <p:ph type="body" sz="quarter" idx="32" hasCustomPrompt="1"/>
          </p:nvPr>
        </p:nvSpPr>
        <p:spPr>
          <a:xfrm>
            <a:off x="11146103" y="164465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68" name="Textplatzhalter 50"/>
          <p:cNvSpPr>
            <a:spLocks noGrp="1"/>
          </p:cNvSpPr>
          <p:nvPr>
            <p:ph type="body" sz="quarter" idx="31" hasCustomPrompt="1"/>
          </p:nvPr>
        </p:nvSpPr>
        <p:spPr>
          <a:xfrm>
            <a:off x="9164425" y="3231161"/>
            <a:ext cx="2692215" cy="1431925"/>
          </a:xfrm>
        </p:spPr>
        <p:txBody>
          <a:bodyPr/>
          <a:lstStyle>
            <a:lvl1pPr marL="0" indent="0">
              <a:buNone/>
              <a:defRPr>
                <a:solidFill>
                  <a:srgbClr val="8FA5B1"/>
                </a:solidFill>
              </a:defRPr>
            </a:lvl1pPr>
          </a:lstStyle>
          <a:p>
            <a:pPr lvl="0"/>
            <a:r>
              <a:rPr lang="en-GB" noProof="0" dirty="0"/>
              <a:t>Keywords,</a:t>
            </a:r>
          </a:p>
          <a:p>
            <a:pPr lvl="0"/>
            <a:r>
              <a:rPr lang="en-GB" noProof="0" dirty="0"/>
              <a:t>Hash tags, </a:t>
            </a:r>
            <a:r>
              <a:rPr lang="de-DE" noProof="0" dirty="0"/>
              <a:t>etc.</a:t>
            </a:r>
          </a:p>
        </p:txBody>
      </p:sp>
      <p:sp>
        <p:nvSpPr>
          <p:cNvPr id="69" name="Textplatzhalt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9148410" y="5680332"/>
            <a:ext cx="2706224" cy="72681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Name Nachname</a:t>
            </a:r>
          </a:p>
          <a:p>
            <a:pPr lvl="0"/>
            <a:r>
              <a:rPr lang="de-DE" noProof="0" dirty="0"/>
              <a:t>name@it-economics.de</a:t>
            </a:r>
          </a:p>
          <a:p>
            <a:pPr lvl="0"/>
            <a:r>
              <a:rPr lang="de-DE" noProof="0" dirty="0"/>
              <a:t>Mobil +49 XX-XXX XX XX</a:t>
            </a:r>
          </a:p>
        </p:txBody>
      </p:sp>
      <p:sp>
        <p:nvSpPr>
          <p:cNvPr id="70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35362" y="1710000"/>
            <a:ext cx="8324851" cy="1408884"/>
          </a:xfrm>
        </p:spPr>
        <p:txBody>
          <a:bodyPr bIns="36000">
            <a:normAutofit/>
          </a:bodyPr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Projektbeschreibung:</a:t>
            </a:r>
          </a:p>
          <a:p>
            <a:pPr lvl="0"/>
            <a:r>
              <a:rPr lang="de-DE" dirty="0"/>
              <a:t>Am Anfang bitte nicht umständlich den Kunden umschreiben.</a:t>
            </a:r>
          </a:p>
          <a:p>
            <a:pPr lvl="0"/>
            <a:r>
              <a:rPr lang="de-DE" dirty="0"/>
              <a:t>Direkt auf die Problemstellung eingehen, sowie Fokus auf das Lösungsdesign des Projekts legen (wirkt lebendiger).</a:t>
            </a:r>
          </a:p>
          <a:p>
            <a:pPr lvl="0"/>
            <a:r>
              <a:rPr lang="de-DE" dirty="0"/>
              <a:t>Kunde für Marketing zur Einordnung nennen (Marketing überprüft was extern genannt werden kann).</a:t>
            </a:r>
          </a:p>
        </p:txBody>
      </p:sp>
      <p:sp>
        <p:nvSpPr>
          <p:cNvPr id="71" name="Textfeld 70"/>
          <p:cNvSpPr txBox="1"/>
          <p:nvPr userDrawn="1"/>
        </p:nvSpPr>
        <p:spPr>
          <a:xfrm>
            <a:off x="9148411" y="5486400"/>
            <a:ext cx="2706641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Ansprechpartner</a:t>
            </a:r>
          </a:p>
        </p:txBody>
      </p:sp>
      <p:sp>
        <p:nvSpPr>
          <p:cNvPr id="72" name="Textfeld 71"/>
          <p:cNvSpPr txBox="1"/>
          <p:nvPr userDrawn="1"/>
        </p:nvSpPr>
        <p:spPr>
          <a:xfrm>
            <a:off x="9536127" y="1716256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Management</a:t>
            </a:r>
          </a:p>
        </p:txBody>
      </p:sp>
      <p:sp>
        <p:nvSpPr>
          <p:cNvPr id="73" name="Textfeld 72"/>
          <p:cNvSpPr txBox="1"/>
          <p:nvPr userDrawn="1"/>
        </p:nvSpPr>
        <p:spPr>
          <a:xfrm>
            <a:off x="9536127" y="2026510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Technologie</a:t>
            </a:r>
          </a:p>
        </p:txBody>
      </p:sp>
      <p:sp>
        <p:nvSpPr>
          <p:cNvPr id="74" name="Textfeld 73"/>
          <p:cNvSpPr txBox="1"/>
          <p:nvPr userDrawn="1"/>
        </p:nvSpPr>
        <p:spPr>
          <a:xfrm>
            <a:off x="9536127" y="2336763"/>
            <a:ext cx="1534819" cy="19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chemeClr val="tx1"/>
                </a:solidFill>
                <a:latin typeface="+mn-lt"/>
              </a:rPr>
              <a:t>Fachwissen</a:t>
            </a:r>
          </a:p>
        </p:txBody>
      </p:sp>
      <p:cxnSp>
        <p:nvCxnSpPr>
          <p:cNvPr id="75" name="Gerade Verbindung 74"/>
          <p:cNvCxnSpPr/>
          <p:nvPr userDrawn="1"/>
        </p:nvCxnSpPr>
        <p:spPr>
          <a:xfrm>
            <a:off x="335362" y="323116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 userDrawn="1"/>
        </p:nvCxnSpPr>
        <p:spPr>
          <a:xfrm flipV="1">
            <a:off x="8904312" y="1645297"/>
            <a:ext cx="0" cy="4834657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 userDrawn="1"/>
        </p:nvSpPr>
        <p:spPr>
          <a:xfrm>
            <a:off x="335361" y="3290230"/>
            <a:ext cx="2686084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Projektkennzahlen</a:t>
            </a:r>
          </a:p>
        </p:txBody>
      </p:sp>
      <p:cxnSp>
        <p:nvCxnSpPr>
          <p:cNvPr id="78" name="Gerade Verbindung 77"/>
          <p:cNvCxnSpPr/>
          <p:nvPr userDrawn="1"/>
        </p:nvCxnSpPr>
        <p:spPr>
          <a:xfrm>
            <a:off x="335362" y="4811390"/>
            <a:ext cx="8308837" cy="0"/>
          </a:xfrm>
          <a:prstGeom prst="line">
            <a:avLst/>
          </a:prstGeom>
          <a:ln w="9525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 userDrawn="1"/>
        </p:nvSpPr>
        <p:spPr>
          <a:xfrm>
            <a:off x="335361" y="4880879"/>
            <a:ext cx="4074107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Aufgaben</a:t>
            </a:r>
          </a:p>
        </p:txBody>
      </p:sp>
      <p:sp>
        <p:nvSpPr>
          <p:cNvPr id="80" name="Textplatzhalter 52"/>
          <p:cNvSpPr>
            <a:spLocks noGrp="1"/>
          </p:cNvSpPr>
          <p:nvPr>
            <p:ph type="body" sz="quarter" idx="33" hasCustomPrompt="1"/>
          </p:nvPr>
        </p:nvSpPr>
        <p:spPr>
          <a:xfrm>
            <a:off x="11146103" y="1947681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81" name="Textplatzhalt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11146103" y="2265158"/>
            <a:ext cx="710537" cy="232779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 typeface="Arial"/>
              <a:buNone/>
              <a:defRPr baseline="0"/>
            </a:lvl1pPr>
          </a:lstStyle>
          <a:p>
            <a:pPr lvl="0"/>
            <a:r>
              <a:rPr lang="de-DE" dirty="0"/>
              <a:t>XX %</a:t>
            </a:r>
          </a:p>
        </p:txBody>
      </p:sp>
      <p:sp>
        <p:nvSpPr>
          <p:cNvPr id="82" name="Textfeld 81"/>
          <p:cNvSpPr txBox="1"/>
          <p:nvPr userDrawn="1"/>
        </p:nvSpPr>
        <p:spPr>
          <a:xfrm>
            <a:off x="3177715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Unsere Rollen</a:t>
            </a:r>
          </a:p>
        </p:txBody>
      </p:sp>
      <p:sp>
        <p:nvSpPr>
          <p:cNvPr id="83" name="Textfeld 82"/>
          <p:cNvSpPr txBox="1"/>
          <p:nvPr userDrawn="1"/>
        </p:nvSpPr>
        <p:spPr>
          <a:xfrm>
            <a:off x="5991870" y="3290230"/>
            <a:ext cx="2657885" cy="193932"/>
          </a:xfrm>
          <a:prstGeom prst="rect">
            <a:avLst/>
          </a:prstGeom>
          <a:noFill/>
        </p:spPr>
        <p:txBody>
          <a:bodyPr wrap="square" lIns="36000" tIns="0" rIns="0" bIns="0" rtlCol="0" anchor="b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2"/>
                </a:solidFill>
                <a:latin typeface="+mj-lt"/>
              </a:rPr>
              <a:t>IT-Umfeld</a:t>
            </a:r>
          </a:p>
        </p:txBody>
      </p:sp>
      <p:sp>
        <p:nvSpPr>
          <p:cNvPr id="84" name="Textplatzhalter 40"/>
          <p:cNvSpPr>
            <a:spLocks noGrp="1"/>
          </p:cNvSpPr>
          <p:nvPr>
            <p:ph type="body" sz="quarter" idx="38"/>
          </p:nvPr>
        </p:nvSpPr>
        <p:spPr>
          <a:xfrm>
            <a:off x="335362" y="5048309"/>
            <a:ext cx="8308837" cy="1358841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5" name="Textplatzhalter 40"/>
          <p:cNvSpPr>
            <a:spLocks noGrp="1"/>
          </p:cNvSpPr>
          <p:nvPr>
            <p:ph type="body" sz="quarter" idx="39"/>
          </p:nvPr>
        </p:nvSpPr>
        <p:spPr>
          <a:xfrm>
            <a:off x="599187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6" name="Textplatzhalter 40"/>
          <p:cNvSpPr>
            <a:spLocks noGrp="1"/>
          </p:cNvSpPr>
          <p:nvPr>
            <p:ph type="body" sz="quarter" idx="40"/>
          </p:nvPr>
        </p:nvSpPr>
        <p:spPr>
          <a:xfrm>
            <a:off x="3177715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7" name="Textplatzhalter 40"/>
          <p:cNvSpPr>
            <a:spLocks noGrp="1"/>
          </p:cNvSpPr>
          <p:nvPr>
            <p:ph type="body" sz="quarter" idx="41"/>
          </p:nvPr>
        </p:nvSpPr>
        <p:spPr>
          <a:xfrm>
            <a:off x="363560" y="3452286"/>
            <a:ext cx="2657885" cy="1246714"/>
          </a:xfrm>
        </p:spPr>
        <p:txBody>
          <a:bodyPr>
            <a:normAutofit/>
          </a:bodyPr>
          <a:lstStyle>
            <a:lvl1pPr marL="104400" indent="-104400">
              <a:defRPr sz="1200"/>
            </a:lvl1pPr>
            <a:lvl2pPr marL="212400" indent="-104400">
              <a:spcBef>
                <a:spcPts val="0"/>
              </a:spcBef>
              <a:defRPr sz="1200"/>
            </a:lvl2pPr>
            <a:lvl3pPr marL="320400" indent="-104400">
              <a:spcBef>
                <a:spcPts val="0"/>
              </a:spcBef>
              <a:defRPr sz="1200"/>
            </a:lvl3pPr>
            <a:lvl4pPr marL="428400" indent="-104400">
              <a:spcBef>
                <a:spcPts val="0"/>
              </a:spcBef>
              <a:defRPr sz="1200"/>
            </a:lvl4pPr>
            <a:lvl5pPr marL="536400" indent="-104400"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88" name="Bild 87" descr="Bohne_Managemen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678055"/>
            <a:ext cx="202264" cy="199374"/>
          </a:xfrm>
          <a:prstGeom prst="rect">
            <a:avLst/>
          </a:prstGeom>
        </p:spPr>
      </p:pic>
      <p:pic>
        <p:nvPicPr>
          <p:cNvPr id="89" name="Bild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70" y="1995532"/>
            <a:ext cx="202264" cy="184927"/>
          </a:xfrm>
          <a:prstGeom prst="rect">
            <a:avLst/>
          </a:prstGeom>
        </p:spPr>
      </p:pic>
      <p:pic>
        <p:nvPicPr>
          <p:cNvPr id="90" name="Bild 8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77" y="2298562"/>
            <a:ext cx="181249" cy="199374"/>
          </a:xfrm>
          <a:prstGeom prst="rect">
            <a:avLst/>
          </a:prstGeom>
        </p:spPr>
      </p:pic>
      <p:sp>
        <p:nvSpPr>
          <p:cNvPr id="91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30" name="Grafik 8">
            <a:extLst>
              <a:ext uri="{FF2B5EF4-FFF2-40B4-BE49-F238E27FC236}">
                <a16:creationId xmlns:a16="http://schemas.microsoft.com/office/drawing/2014/main" id="{6EC1CB3F-4D42-F04E-AFE2-8D6FA98DC6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10" y="217737"/>
            <a:ext cx="1755978" cy="5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8566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think-cell Folie" r:id="rId4" imgW="282" imgH="282" progId="TCLayout.ActiveDocument.1">
                  <p:embed/>
                </p:oleObj>
              </mc:Choice>
              <mc:Fallback>
                <p:oleObj name="think-cell Folie" r:id="rId4" imgW="282" imgH="282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360" y="3824288"/>
            <a:ext cx="5568619" cy="27421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SzPct val="100000"/>
              <a:buFontTx/>
              <a:buNone/>
              <a:defRPr lang="nb-NO" sz="1600" b="1" i="0" u="none" strike="noStrike" baseline="0" smtClean="0">
                <a:latin typeface="+mj-lt"/>
              </a:defRPr>
            </a:lvl1pPr>
            <a:lvl2pPr marL="320400" indent="-140400">
              <a:spcBef>
                <a:spcPts val="200"/>
              </a:spcBef>
              <a:buFont typeface="Arial"/>
              <a:buChar char="•"/>
              <a:defRPr sz="1400">
                <a:latin typeface="+mn-lt"/>
              </a:defRPr>
            </a:lvl2pPr>
            <a:lvl3pPr marL="492125" indent="-133350">
              <a:spcBef>
                <a:spcPts val="200"/>
              </a:spcBef>
              <a:defRPr sz="1400">
                <a:latin typeface="+mn-lt"/>
              </a:defRPr>
            </a:lvl3pPr>
            <a:lvl4pPr marL="682625" indent="-144463">
              <a:spcBef>
                <a:spcPts val="200"/>
              </a:spcBef>
              <a:defRPr sz="1400">
                <a:latin typeface="+mn-lt"/>
              </a:defRPr>
            </a:lvl4pPr>
            <a:lvl5pPr marL="854075" indent="-134938">
              <a:spcBef>
                <a:spcPts val="200"/>
              </a:spcBef>
              <a:defRPr sz="1400">
                <a:latin typeface="+mn-lt"/>
              </a:defRPr>
            </a:lvl5pPr>
          </a:lstStyle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Cn" panose="020B0506020202050204" pitchFamily="34" charset="0"/>
              </a:rPr>
              <a:t>Kontakt</a:t>
            </a:r>
          </a:p>
          <a:p>
            <a:endParaRPr lang="de-DE" sz="1400" b="0" i="0" u="none" strike="noStrike" baseline="0" noProof="0" dirty="0">
              <a:solidFill>
                <a:srgbClr val="44697D"/>
              </a:solidFill>
              <a:latin typeface="UniversLTStd-Cn" panose="020B0506020202050204" pitchFamily="34" charset="0"/>
            </a:endParaRP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Name Nachname</a:t>
            </a:r>
          </a:p>
          <a:p>
            <a:endParaRPr lang="de-DE" sz="1400" b="0" i="0" u="none" strike="noStrike" baseline="0" noProof="0" dirty="0">
              <a:solidFill>
                <a:srgbClr val="44697D"/>
              </a:solidFill>
              <a:latin typeface="UniversLTStd-LightCn" panose="020B0406020202040204" pitchFamily="34" charset="0"/>
            </a:endParaRP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it-economics GmbH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Steinstr. 52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81667 München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www.it-economics.de</a:t>
            </a:r>
          </a:p>
          <a:p>
            <a:endParaRPr lang="de-DE" sz="1400" b="0" i="0" u="none" strike="noStrike" baseline="0" noProof="0" dirty="0">
              <a:solidFill>
                <a:srgbClr val="44697D"/>
              </a:solidFill>
              <a:latin typeface="UniversLTStd-LightCn" panose="020B0406020202040204" pitchFamily="34" charset="0"/>
            </a:endParaRP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xxxxx@it-economics.de</a:t>
            </a:r>
          </a:p>
          <a:p>
            <a:r>
              <a:rPr lang="de-DE" sz="1400" b="0" i="0" u="none" strike="noStrike" baseline="0" noProof="0" dirty="0">
                <a:solidFill>
                  <a:srgbClr val="44697D"/>
                </a:solidFill>
                <a:latin typeface="UniversLTStd-LightCn" panose="020B0406020202040204" pitchFamily="34" charset="0"/>
              </a:rPr>
              <a:t>Mobil +49 XXX XXX XX XXX</a:t>
            </a:r>
            <a:endParaRPr lang="de-DE" noProof="0" dirty="0"/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9369" b="35888"/>
          <a:stretch/>
        </p:blipFill>
        <p:spPr>
          <a:xfrm>
            <a:off x="0" y="-3016"/>
            <a:ext cx="12192000" cy="3456384"/>
          </a:xfrm>
          <a:prstGeom prst="rect">
            <a:avLst/>
          </a:prstGeom>
        </p:spPr>
      </p:pic>
      <p:sp>
        <p:nvSpPr>
          <p:cNvPr id="11" name="Textfeld 16">
            <a:extLst>
              <a:ext uri="{FF2B5EF4-FFF2-40B4-BE49-F238E27FC236}">
                <a16:creationId xmlns:a16="http://schemas.microsoft.com/office/drawing/2014/main" id="{E9798466-933B-EE48-8F3C-A2E2F3206598}"/>
              </a:ext>
            </a:extLst>
          </p:cNvPr>
          <p:cNvSpPr txBox="1"/>
          <p:nvPr userDrawn="1"/>
        </p:nvSpPr>
        <p:spPr>
          <a:xfrm>
            <a:off x="6727727" y="4869160"/>
            <a:ext cx="5271550" cy="15961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l"/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5x ausgezeichnet als Beste Berater im Branchenreport von brand eins Wissen</a:t>
            </a:r>
            <a:r>
              <a:rPr lang="de-DE" sz="1100" b="0" i="0" kern="1200" baseline="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 </a:t>
            </a:r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und Statista.</a:t>
            </a:r>
            <a:b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</a:br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Kategorie: IT-Strategie &amp;</a:t>
            </a:r>
            <a:r>
              <a:rPr lang="de-DE" sz="1100" b="0" i="0" kern="1200" baseline="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 </a:t>
            </a:r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IT-Implementierung</a:t>
            </a:r>
          </a:p>
          <a:p>
            <a:pPr algn="l"/>
            <a:endParaRPr lang="de-DE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  <a:p>
            <a:pPr algn="l"/>
            <a:r>
              <a:rPr lang="de-DE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2019 von Great Place to Work® als «Attraktiver Arbeitgeber» zertifiziert</a:t>
            </a:r>
            <a:br>
              <a:rPr lang="en-US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</a:br>
            <a:r>
              <a:rPr lang="en-US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Great Place to Work 2016 &amp; 2019 – Deutschland, ITK und Bayern</a:t>
            </a:r>
          </a:p>
          <a:p>
            <a:pPr algn="l"/>
            <a:endParaRPr lang="en-US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  <a:p>
            <a:pPr algn="l"/>
            <a:r>
              <a:rPr lang="en-US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Top Arbeitgeber Mittelstand 2019 – Focus Business</a:t>
            </a:r>
          </a:p>
          <a:p>
            <a:pPr algn="l"/>
            <a:endParaRPr lang="en-US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  <a:p>
            <a:pPr algn="l"/>
            <a:r>
              <a:rPr lang="en" sz="1100" b="0" i="0" kern="1200" noProof="1">
                <a:solidFill>
                  <a:schemeClr val="tx1"/>
                </a:solidFill>
                <a:latin typeface="Univers LT Std 47 Cn Lt" pitchFamily="2" charset="0"/>
                <a:ea typeface="+mn-ea"/>
                <a:cs typeface="Univers LT Std 47 Cn Lt"/>
              </a:rPr>
              <a:t>Kununu Open Company und Fair Company 2017 </a:t>
            </a:r>
            <a:endParaRPr lang="de-DE" sz="1100" b="0" i="0" kern="1200" noProof="1">
              <a:solidFill>
                <a:schemeClr val="tx1"/>
              </a:solidFill>
              <a:latin typeface="Univers LT Std 47 Cn Lt" pitchFamily="2" charset="0"/>
              <a:ea typeface="+mn-ea"/>
              <a:cs typeface="Univers LT Std 47 Cn 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BD0E61-11F2-CB4B-83B7-74B0F9E7C3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32" y="3659784"/>
            <a:ext cx="3707452" cy="10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39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 userDrawn="1"/>
        </p:nvSpPr>
        <p:spPr>
          <a:xfrm>
            <a:off x="335362" y="3428999"/>
            <a:ext cx="2712119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9936427" y="1700806"/>
            <a:ext cx="1920213" cy="1248139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6768075" y="1700806"/>
            <a:ext cx="2880320" cy="1536171"/>
          </a:xfrm>
          <a:prstGeom prst="rect">
            <a:avLst/>
          </a:prstGeom>
          <a:solidFill>
            <a:srgbClr val="D2D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3311691" y="1700806"/>
            <a:ext cx="3168352" cy="1536171"/>
          </a:xfrm>
          <a:prstGeom prst="rect">
            <a:avLst/>
          </a:prstGeom>
          <a:solidFill>
            <a:srgbClr val="446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335361" y="1700809"/>
            <a:ext cx="2712119" cy="1536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700809"/>
            <a:ext cx="2712000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2756925"/>
            <a:ext cx="2712000" cy="48005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11691" y="1700809"/>
            <a:ext cx="3168352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11691" y="2756925"/>
            <a:ext cx="3168352" cy="48005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768075" y="1700809"/>
            <a:ext cx="2880320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768075" y="2756925"/>
            <a:ext cx="2880320" cy="48005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25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936427" y="1700807"/>
            <a:ext cx="1920213" cy="864096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26" name="Textplatzhalt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936427" y="2564904"/>
            <a:ext cx="1920213" cy="38404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27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335360" y="3428999"/>
            <a:ext cx="2712000" cy="192021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  <a:p>
            <a:pPr lvl="0"/>
            <a:r>
              <a:rPr lang="de-DE" dirty="0"/>
              <a:t>Groß</a:t>
            </a:r>
          </a:p>
        </p:txBody>
      </p:sp>
      <p:sp>
        <p:nvSpPr>
          <p:cNvPr id="29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35360" y="5349211"/>
            <a:ext cx="2712000" cy="11521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30" name="Rechteck 29"/>
          <p:cNvSpPr/>
          <p:nvPr userDrawn="1"/>
        </p:nvSpPr>
        <p:spPr>
          <a:xfrm>
            <a:off x="3311694" y="3428999"/>
            <a:ext cx="2112233" cy="1632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3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3428999"/>
            <a:ext cx="2112235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32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3311691" y="4485118"/>
            <a:ext cx="2112235" cy="57606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33" name="Rechteck 32"/>
          <p:cNvSpPr/>
          <p:nvPr userDrawn="1"/>
        </p:nvSpPr>
        <p:spPr>
          <a:xfrm>
            <a:off x="5711958" y="3428999"/>
            <a:ext cx="3936437" cy="1632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34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711957" y="3428999"/>
            <a:ext cx="2112235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35" name="Textplatzhalt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711957" y="4485118"/>
            <a:ext cx="2112235" cy="576063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mittel</a:t>
            </a:r>
          </a:p>
        </p:txBody>
      </p:sp>
      <p:sp>
        <p:nvSpPr>
          <p:cNvPr id="37" name="Textplatzhalt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7824192" y="3428999"/>
            <a:ext cx="1824203" cy="163218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38" name="Rechteck 37"/>
          <p:cNvSpPr/>
          <p:nvPr userDrawn="1"/>
        </p:nvSpPr>
        <p:spPr>
          <a:xfrm>
            <a:off x="9936427" y="3140967"/>
            <a:ext cx="1920213" cy="19202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39" name="Textplatzhalt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9936427" y="3140968"/>
            <a:ext cx="1920213" cy="105621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40" name="Textplatzhalt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9936427" y="4197086"/>
            <a:ext cx="1920213" cy="864095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41" name="Rechteck 40"/>
          <p:cNvSpPr/>
          <p:nvPr userDrawn="1"/>
        </p:nvSpPr>
        <p:spPr>
          <a:xfrm>
            <a:off x="3311691" y="5253201"/>
            <a:ext cx="3168352" cy="12481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42" name="Textplatzhalt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3311691" y="5253203"/>
            <a:ext cx="3168352" cy="86409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43" name="Textplatzhalter 15"/>
          <p:cNvSpPr>
            <a:spLocks noGrp="1"/>
          </p:cNvSpPr>
          <p:nvPr>
            <p:ph type="body" sz="quarter" idx="28" hasCustomPrompt="1"/>
          </p:nvPr>
        </p:nvSpPr>
        <p:spPr>
          <a:xfrm>
            <a:off x="3311691" y="6117298"/>
            <a:ext cx="3168352" cy="38404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2000">
                <a:solidFill>
                  <a:srgbClr val="124768"/>
                </a:solidFill>
              </a:defRPr>
            </a:lvl1pPr>
          </a:lstStyle>
          <a:p>
            <a:pPr lvl="0"/>
            <a:r>
              <a:rPr lang="de-DE" dirty="0"/>
              <a:t>mittel</a:t>
            </a:r>
          </a:p>
        </p:txBody>
      </p:sp>
      <p:sp>
        <p:nvSpPr>
          <p:cNvPr id="44" name="Rechteck 43"/>
          <p:cNvSpPr/>
          <p:nvPr userDrawn="1"/>
        </p:nvSpPr>
        <p:spPr>
          <a:xfrm>
            <a:off x="6768075" y="5253201"/>
            <a:ext cx="5088565" cy="1248139"/>
          </a:xfrm>
          <a:prstGeom prst="rect">
            <a:avLst/>
          </a:prstGeom>
          <a:solidFill>
            <a:srgbClr val="7D7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51" dirty="0">
              <a:solidFill>
                <a:srgbClr val="F5F3E8">
                  <a:lumMod val="25000"/>
                </a:srgbClr>
              </a:solidFill>
            </a:endParaRPr>
          </a:p>
        </p:txBody>
      </p:sp>
      <p:sp>
        <p:nvSpPr>
          <p:cNvPr id="45" name="Textplatzhalt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6768075" y="5253201"/>
            <a:ext cx="1728192" cy="1248139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Groß</a:t>
            </a:r>
          </a:p>
        </p:txBody>
      </p:sp>
      <p:sp>
        <p:nvSpPr>
          <p:cNvPr id="47" name="Textplatzhalt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8496267" y="5253201"/>
            <a:ext cx="3360373" cy="384043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mittel</a:t>
            </a:r>
          </a:p>
        </p:txBody>
      </p:sp>
      <p:sp>
        <p:nvSpPr>
          <p:cNvPr id="48" name="Textplatzhalt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8496267" y="5637243"/>
            <a:ext cx="3360373" cy="864096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dirty="0"/>
              <a:t>klein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35361" y="468000"/>
            <a:ext cx="11521280" cy="873064"/>
          </a:xfrm>
        </p:spPr>
        <p:txBody>
          <a:bodyPr lIns="36000" tIns="36000" rIns="36000" bIns="36000"/>
          <a:lstStyle>
            <a:lvl1pPr marL="0" indent="0" algn="l" defTabSz="914400" rtl="0" eaLnBrk="1" latinLnBrk="0" hangingPunct="1">
              <a:lnSpc>
                <a:spcPct val="100000"/>
              </a:lnSpc>
              <a:buNone/>
              <a:defRPr lang="en-US" sz="3200" kern="1200" baseline="0" dirty="0" smtClean="0">
                <a:solidFill>
                  <a:schemeClr val="tx1"/>
                </a:solidFill>
                <a:latin typeface="Univers LT Std 57 Cn" panose="020B050602020205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lang="en-US" sz="2400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E8000"/>
              </a:buClr>
              <a:buFont typeface="Univers LT Std 47 Cn Lt" panose="020B0406020202040204" pitchFamily="34" charset="0"/>
              <a:buNone/>
            </a:pPr>
            <a:r>
              <a:rPr lang="de-DE" noProof="0" dirty="0"/>
              <a:t>Folientitel</a:t>
            </a:r>
          </a:p>
          <a:p>
            <a:pPr lvl="1"/>
            <a:r>
              <a:rPr lang="de-DE" noProof="0" dirty="0">
                <a:latin typeface="+mj-lt"/>
              </a:rPr>
              <a:t>Hier steht eine </a:t>
            </a:r>
            <a:r>
              <a:rPr lang="en-GB" noProof="0" dirty="0">
                <a:latin typeface="+mj-lt"/>
              </a:rPr>
              <a:t>Subline</a:t>
            </a:r>
            <a:endParaRPr lang="en-GB" noProof="0" dirty="0"/>
          </a:p>
        </p:txBody>
      </p:sp>
      <p:sp>
        <p:nvSpPr>
          <p:cNvPr id="50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9" name="Grafik 8">
            <a:extLst>
              <a:ext uri="{FF2B5EF4-FFF2-40B4-BE49-F238E27FC236}">
                <a16:creationId xmlns:a16="http://schemas.microsoft.com/office/drawing/2014/main" id="{C2364B67-7E32-5448-A557-EB4AA90F13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1" grpId="0" animBg="1"/>
      <p:bldP spid="18" grpId="0" animBg="1"/>
      <p:bldP spid="7" grpId="0" animBg="1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19569879-A1DD-7543-8D9F-E6915A6469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6100845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92E343-E355-324C-852D-E370D0BAE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D982975E-1203-394A-8D25-6CCE744AC7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B687022-DEF8-5D4C-92D6-8339F7C0F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/>
          <a:stretch/>
        </p:blipFill>
        <p:spPr>
          <a:xfrm>
            <a:off x="0" y="0"/>
            <a:ext cx="12192000" cy="686008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92E343-E355-324C-852D-E370D0BAE0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2AFE0F1A-AFDD-9841-85CC-4B5DFA4D633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">
            <a:extLst>
              <a:ext uri="{FF2B5EF4-FFF2-40B4-BE49-F238E27FC236}">
                <a16:creationId xmlns:a16="http://schemas.microsoft.com/office/drawing/2014/main" id="{97F281DE-76F7-DA45-95B1-CEDD57576D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628F13F2-59DD-7C46-905A-4F15430514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el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694CD-DDA7-C34E-B446-B161B45C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1"/>
            <a:ext cx="12189598" cy="6860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7AEFB0C-B6FF-D449-A433-9483E4A17AA2}"/>
              </a:ext>
            </a:extLst>
          </p:cNvPr>
          <p:cNvSpPr/>
          <p:nvPr userDrawn="1"/>
        </p:nvSpPr>
        <p:spPr>
          <a:xfrm>
            <a:off x="0" y="5868423"/>
            <a:ext cx="12192000" cy="98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D9F1564-D5E7-5145-BAC9-D793849E5B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360" y="6004255"/>
            <a:ext cx="8640960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>
            <a:lvl1pPr marL="0" indent="0" algn="l">
              <a:spcBef>
                <a:spcPts val="300"/>
              </a:spcBef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Bef>
                <a:spcPts val="300"/>
              </a:spcBef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800" baseline="0"/>
            </a:lvl3pPr>
            <a:lvl4pPr marL="0" indent="0" algn="l">
              <a:buNone/>
              <a:defRPr sz="1600" baseline="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/>
              <a:t>Titel der Präsentation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8249F8-F1EF-6D44-8AE3-38E793274B2F}"/>
              </a:ext>
            </a:extLst>
          </p:cNvPr>
          <p:cNvSpPr txBox="1"/>
          <p:nvPr userDrawn="1"/>
        </p:nvSpPr>
        <p:spPr>
          <a:xfrm>
            <a:off x="335360" y="6525344"/>
            <a:ext cx="1296144" cy="2160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indent="0">
              <a:buFontTx/>
              <a:buNone/>
            </a:pPr>
            <a:r>
              <a:rPr lang="de-DE" sz="1200" dirty="0">
                <a:solidFill>
                  <a:schemeClr val="tx1"/>
                </a:solidFill>
              </a:rPr>
              <a:t>© it-economics 2018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D055A6-8A29-F546-B44E-42C00490A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0091" y="6524625"/>
            <a:ext cx="5040313" cy="217488"/>
          </a:xfrm>
        </p:spPr>
        <p:txBody>
          <a:bodyPr lIns="0" tIns="18000" rIns="0" bIns="0">
            <a:noAutofit/>
          </a:bodyPr>
          <a:lstStyle>
            <a:lvl1pPr marL="177750" indent="-177750">
              <a:buClrTx/>
              <a:buFont typeface="PingFangSC-Regular" panose="020B0400000000000000" pitchFamily="34" charset="-122"/>
              <a:buChar char="￨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6215D8-421E-DC4F-88EC-96135DAA879E}"/>
              </a:ext>
            </a:extLst>
          </p:cNvPr>
          <p:cNvSpPr/>
          <p:nvPr userDrawn="1"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">
            <a:extLst>
              <a:ext uri="{FF2B5EF4-FFF2-40B4-BE49-F238E27FC236}">
                <a16:creationId xmlns:a16="http://schemas.microsoft.com/office/drawing/2014/main" id="{2925FB78-4912-544D-A016-8B2EB5F4D5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7949" y="5980249"/>
            <a:ext cx="1528048" cy="75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8">
            <a:extLst>
              <a:ext uri="{FF2B5EF4-FFF2-40B4-BE49-F238E27FC236}">
                <a16:creationId xmlns:a16="http://schemas.microsoft.com/office/drawing/2014/main" id="{01AD4075-D4B2-E34E-8BF4-464D2C446F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59" y="132978"/>
            <a:ext cx="1337205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Agenda -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4224" cy="6858000"/>
          </a:xfrm>
          <a:prstGeom prst="rect">
            <a:avLst/>
          </a:prstGeom>
        </p:spPr>
      </p:pic>
      <p:sp>
        <p:nvSpPr>
          <p:cNvPr id="36" name="Content Placeholder 35"/>
          <p:cNvSpPr>
            <a:spLocks noGrp="1"/>
          </p:cNvSpPr>
          <p:nvPr>
            <p:ph sz="quarter" idx="10" hasCustomPrompt="1"/>
          </p:nvPr>
        </p:nvSpPr>
        <p:spPr>
          <a:xfrm>
            <a:off x="3369637" y="1903678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2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551384" y="5621250"/>
            <a:ext cx="43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TextBox 65"/>
          <p:cNvSpPr txBox="1"/>
          <p:nvPr userDrawn="1"/>
        </p:nvSpPr>
        <p:spPr>
          <a:xfrm>
            <a:off x="551384" y="4437112"/>
            <a:ext cx="1536171" cy="109193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0" indent="0">
              <a:buFontTx/>
              <a:buNone/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17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3369637" y="2768635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3</a:t>
            </a:r>
            <a:endParaRPr lang="en-US" dirty="0"/>
          </a:p>
        </p:txBody>
      </p:sp>
      <p:sp>
        <p:nvSpPr>
          <p:cNvPr id="20" name="Content Placeholder 35"/>
          <p:cNvSpPr>
            <a:spLocks noGrp="1"/>
          </p:cNvSpPr>
          <p:nvPr>
            <p:ph sz="quarter" idx="12" hasCustomPrompt="1"/>
          </p:nvPr>
        </p:nvSpPr>
        <p:spPr>
          <a:xfrm>
            <a:off x="3369637" y="3633048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baseline="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</a:t>
            </a:r>
            <a:endParaRPr lang="en-US" dirty="0"/>
          </a:p>
        </p:txBody>
      </p:sp>
      <p:sp>
        <p:nvSpPr>
          <p:cNvPr id="21" name="Content Placeholder 35"/>
          <p:cNvSpPr>
            <a:spLocks noGrp="1"/>
          </p:cNvSpPr>
          <p:nvPr>
            <p:ph sz="quarter" idx="13" hasCustomPrompt="1"/>
          </p:nvPr>
        </p:nvSpPr>
        <p:spPr>
          <a:xfrm>
            <a:off x="3369637" y="4491553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… </a:t>
            </a:r>
            <a:endParaRPr lang="en-US" dirty="0"/>
          </a:p>
        </p:txBody>
      </p:sp>
      <p:sp>
        <p:nvSpPr>
          <p:cNvPr id="9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3369637" y="1038721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Inhalt 1</a:t>
            </a:r>
            <a:endParaRPr lang="en-US" dirty="0"/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5" hasCustomPrompt="1"/>
          </p:nvPr>
        </p:nvSpPr>
        <p:spPr>
          <a:xfrm>
            <a:off x="3369637" y="5350058"/>
            <a:ext cx="8822363" cy="599222"/>
          </a:xfrm>
          <a:prstGeom prst="rect">
            <a:avLst/>
          </a:prstGeom>
          <a:solidFill>
            <a:srgbClr val="DAE1E5"/>
          </a:solidFill>
        </p:spPr>
        <p:txBody>
          <a:bodyPr lIns="90000" anchor="ctr" anchorCtr="0"/>
          <a:lstStyle>
            <a:lvl1pPr marL="0" indent="0">
              <a:buNone/>
              <a:defRPr lang="en-US" sz="2800" kern="1200" dirty="0">
                <a:solidFill>
                  <a:srgbClr val="124768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…</a:t>
            </a:r>
            <a:endParaRPr lang="en-US" dirty="0"/>
          </a:p>
        </p:txBody>
      </p:sp>
      <p:sp>
        <p:nvSpPr>
          <p:cNvPr id="13" name="Rectangle 32"/>
          <p:cNvSpPr txBox="1">
            <a:spLocks noChangeArrowheads="1"/>
          </p:cNvSpPr>
          <p:nvPr userDrawn="1"/>
        </p:nvSpPr>
        <p:spPr>
          <a:xfrm>
            <a:off x="11408392" y="6603180"/>
            <a:ext cx="598541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kern="1200" smtClean="0">
                <a:solidFill>
                  <a:srgbClr val="AFA89B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>
                <a:tab pos="4122738" algn="ctr"/>
                <a:tab pos="8161338" algn="r"/>
              </a:tabLst>
              <a:defRPr/>
            </a:pPr>
            <a:fld id="{FA1A5CA6-F4D8-40C2-B025-1BB3C929C755}" type="slidenum">
              <a:rPr lang="de-DE" sz="1000" noProof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r">
                <a:tabLst>
                  <a:tab pos="4122738" algn="ctr"/>
                  <a:tab pos="8161338" algn="r"/>
                </a:tabLst>
                <a:defRPr/>
              </a:pPr>
              <a:t>‹Nr.›</a:t>
            </a:fld>
            <a:endParaRPr lang="de-DE" sz="1100" noProof="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4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535" y="216657"/>
            <a:ext cx="1762929" cy="5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vmlDrawing" Target="../drawings/vmlDrawing1.v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398614127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Folie" r:id="rId39" imgW="473" imgH="476" progId="TCLayout.ActiveDocument.1">
                  <p:embed/>
                </p:oleObj>
              </mc:Choice>
              <mc:Fallback>
                <p:oleObj name="think-cell Folie" r:id="rId39" imgW="473" imgH="47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368" y="468000"/>
            <a:ext cx="8521049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noProof="0" dirty="0"/>
              <a:t>Univers LT Std 57 Cn (</a:t>
            </a:r>
            <a:r>
              <a:rPr lang="en-GB" noProof="0" dirty="0"/>
              <a:t>Headings</a:t>
            </a:r>
            <a:r>
              <a:rPr lang="de-DE" noProof="0" dirty="0"/>
              <a:t>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07369" y="1556792"/>
            <a:ext cx="11370266" cy="50054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7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723" r:id="rId9"/>
    <p:sldLayoutId id="2147483720" r:id="rId10"/>
    <p:sldLayoutId id="2147483687" r:id="rId11"/>
    <p:sldLayoutId id="2147483735" r:id="rId12"/>
    <p:sldLayoutId id="2147483798" r:id="rId13"/>
    <p:sldLayoutId id="2147483787" r:id="rId14"/>
    <p:sldLayoutId id="2147483739" r:id="rId15"/>
    <p:sldLayoutId id="2147483740" r:id="rId16"/>
    <p:sldLayoutId id="2147483719" r:id="rId17"/>
    <p:sldLayoutId id="2147483790" r:id="rId18"/>
    <p:sldLayoutId id="2147483736" r:id="rId19"/>
    <p:sldLayoutId id="2147483709" r:id="rId20"/>
    <p:sldLayoutId id="2147483714" r:id="rId21"/>
    <p:sldLayoutId id="2147483713" r:id="rId22"/>
    <p:sldLayoutId id="2147483700" r:id="rId23"/>
    <p:sldLayoutId id="2147483696" r:id="rId24"/>
    <p:sldLayoutId id="2147483788" r:id="rId25"/>
    <p:sldLayoutId id="2147483738" r:id="rId26"/>
    <p:sldLayoutId id="2147483707" r:id="rId27"/>
    <p:sldLayoutId id="2147483789" r:id="rId28"/>
    <p:sldLayoutId id="2147483791" r:id="rId29"/>
    <p:sldLayoutId id="2147483717" r:id="rId30"/>
    <p:sldLayoutId id="2147483799" r:id="rId31"/>
    <p:sldLayoutId id="2147483796" r:id="rId32"/>
    <p:sldLayoutId id="2147483797" r:id="rId33"/>
    <p:sldLayoutId id="2147483794" r:id="rId34"/>
    <p:sldLayoutId id="2147483792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300"/>
        </a:spcBef>
        <a:buClr>
          <a:srgbClr val="DE8000"/>
        </a:buClr>
        <a:buFont typeface="Univers LT Std 47 Cn Lt" panose="020B0406020202040204" pitchFamily="34" charset="0"/>
        <a:buChar char="»"/>
        <a:defRPr sz="18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1pPr>
      <a:lvl2pPr marL="360363" indent="-18415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2pPr>
      <a:lvl3pPr marL="536575" indent="-176213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3pPr>
      <a:lvl4pPr marL="719138" indent="-182563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4pPr>
      <a:lvl5pPr marL="895350" indent="-176213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 LT Std 47 Cn Lt" panose="020B04060202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93" userDrawn="1">
          <p15:clr>
            <a:srgbClr val="F26B43"/>
          </p15:clr>
        </p15:guide>
        <p15:guide id="4" orient="horz" pos="1072" userDrawn="1">
          <p15:clr>
            <a:srgbClr val="F26B43"/>
          </p15:clr>
        </p15:guide>
        <p15:guide id="5" orient="horz" pos="4031" userDrawn="1">
          <p15:clr>
            <a:srgbClr val="F26B43"/>
          </p15:clr>
        </p15:guide>
        <p15:guide id="6" pos="3991" userDrawn="1">
          <p15:clr>
            <a:srgbClr val="F26B43"/>
          </p15:clr>
        </p15:guide>
        <p15:guide id="7" orient="horz" pos="2319" userDrawn="1">
          <p15:clr>
            <a:srgbClr val="F26B43"/>
          </p15:clr>
        </p15:guide>
        <p15:guide id="8" orient="horz" pos="2409" userDrawn="1">
          <p15:clr>
            <a:srgbClr val="F26B43"/>
          </p15:clr>
        </p15:guide>
        <p15:guide id="13" orient="horz" pos="300" userDrawn="1">
          <p15:clr>
            <a:srgbClr val="F26B43"/>
          </p15:clr>
        </p15:guide>
        <p15:guide id="14" orient="horz" pos="4178" userDrawn="1">
          <p15:clr>
            <a:srgbClr val="F26B43"/>
          </p15:clr>
        </p15:guide>
        <p15:guide id="15" orient="horz" pos="142" userDrawn="1">
          <p15:clr>
            <a:srgbClr val="F26B43"/>
          </p15:clr>
        </p15:guide>
        <p15:guide id="17" orient="horz" pos="459" userDrawn="1">
          <p15:clr>
            <a:srgbClr val="F26B43"/>
          </p15:clr>
        </p15:guide>
        <p15:guide id="18" pos="3689" userDrawn="1">
          <p15:clr>
            <a:srgbClr val="F26B43"/>
          </p15:clr>
        </p15:guide>
        <p15:guide id="19" orient="horz" pos="2160" userDrawn="1">
          <p15:clr>
            <a:srgbClr val="F26B43"/>
          </p15:clr>
        </p15:guide>
        <p15:guide id="20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11" Type="http://schemas.openxmlformats.org/officeDocument/2006/relationships/image" Target="../media/image26.gif"/><Relationship Id="rId24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e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spring-framework-reference/languages.html" TargetMode="External"/><Relationship Id="rId3" Type="http://schemas.openxmlformats.org/officeDocument/2006/relationships/hyperlink" Target="https://docs.spring.io/spring-framework/docs/current/spring-framework-reference/testing.html" TargetMode="External"/><Relationship Id="rId7" Type="http://schemas.openxmlformats.org/officeDocument/2006/relationships/hyperlink" Target="https://docs.spring.io/spring-framework/docs/current/spring-framework-reference/integration.html" TargetMode="External"/><Relationship Id="rId2" Type="http://schemas.openxmlformats.org/officeDocument/2006/relationships/hyperlink" Target="https://docs.spring.io/spring-framework/docs/current/spring-framework-reference/core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spring.io/spring/docs/current/spring-framework-reference/web-reactive.html" TargetMode="External"/><Relationship Id="rId5" Type="http://schemas.openxmlformats.org/officeDocument/2006/relationships/hyperlink" Target="https://docs.spring.io/spring/docs/current/spring-framework-reference/web.html" TargetMode="External"/><Relationship Id="rId4" Type="http://schemas.openxmlformats.org/officeDocument/2006/relationships/hyperlink" Target="https://docs.spring.io/spring-framework/docs/current/spring-framework-reference/data-access.html" TargetMode="External"/><Relationship Id="rId9" Type="http://schemas.openxmlformats.org/officeDocument/2006/relationships/image" Target="../media/image4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de" TargetMode="External"/><Relationship Id="rId2" Type="http://schemas.openxmlformats.org/officeDocument/2006/relationships/hyperlink" Target="https://www.reactivemanifesto.org/de/glossary#Asynchronou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k2107/coding-dojo-imperative-to-reactiv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tertitel 12">
            <a:extLst>
              <a:ext uri="{FF2B5EF4-FFF2-40B4-BE49-F238E27FC236}">
                <a16:creationId xmlns:a16="http://schemas.microsoft.com/office/drawing/2014/main" id="{EDC30115-2CEA-9043-8083-FB27E409C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Imperative </a:t>
            </a:r>
            <a:r>
              <a:rPr lang="de-DE" dirty="0" err="1"/>
              <a:t>to</a:t>
            </a:r>
            <a:r>
              <a:rPr lang="de-DE" dirty="0"/>
              <a:t> Reactive </a:t>
            </a:r>
            <a:r>
              <a:rPr lang="de-DE" dirty="0" err="1"/>
              <a:t>with</a:t>
            </a:r>
            <a:r>
              <a:rPr lang="de-DE" dirty="0"/>
              <a:t> Spring Reactor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F57E2B-1945-124D-9D7B-AA2E954BE2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Patrick Funke</a:t>
            </a:r>
          </a:p>
        </p:txBody>
      </p:sp>
    </p:spTree>
    <p:extLst>
      <p:ext uri="{BB962C8B-B14F-4D97-AF65-F5344CB8AC3E}">
        <p14:creationId xmlns:p14="http://schemas.microsoft.com/office/powerpoint/2010/main" val="40061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1400" b="0" dirty="0">
                <a:solidFill>
                  <a:srgbClr val="44697D"/>
                </a:solidFill>
              </a:rPr>
              <a:t>Kontakt</a:t>
            </a:r>
          </a:p>
          <a:p>
            <a:pPr lvl="0"/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Patrick Funke</a:t>
            </a:r>
          </a:p>
          <a:p>
            <a:pPr lvl="0"/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it-economics</a:t>
            </a:r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 GmbH</a:t>
            </a:r>
          </a:p>
          <a:p>
            <a:pPr lvl="0"/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Grevenerstraße</a:t>
            </a:r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 105</a:t>
            </a:r>
          </a:p>
          <a:p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48159 Münster</a:t>
            </a:r>
          </a:p>
          <a:p>
            <a:pPr lvl="0"/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www.it-economics.de</a:t>
            </a:r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>
                <a:solidFill>
                  <a:srgbClr val="44697D"/>
                </a:solidFill>
                <a:latin typeface="Univers LT Std 47 Cn Lt"/>
              </a:rPr>
              <a:t>pfunke@</a:t>
            </a:r>
            <a:r>
              <a:rPr lang="de-DE" sz="1400" b="0" dirty="0" err="1">
                <a:solidFill>
                  <a:srgbClr val="44697D"/>
                </a:solidFill>
                <a:latin typeface="Univers LT Std 47 Cn Lt"/>
              </a:rPr>
              <a:t>it-economics.de</a:t>
            </a:r>
            <a:endParaRPr lang="de-DE" sz="1400" b="0" dirty="0">
              <a:solidFill>
                <a:srgbClr val="44697D"/>
              </a:solidFill>
              <a:latin typeface="Univers LT Std 47 Cn Lt"/>
            </a:endParaRPr>
          </a:p>
          <a:p>
            <a:pPr lvl="0"/>
            <a:r>
              <a:rPr lang="de-DE" sz="1400" b="0" dirty="0">
                <a:solidFill>
                  <a:srgbClr val="44697D"/>
                </a:solidFill>
                <a:latin typeface="Univers LT Std 47 Cn Lt"/>
              </a:rPr>
              <a:t>Mobil +49 151 402 018 01</a:t>
            </a:r>
            <a:endParaRPr lang="de-DE" sz="1400" dirty="0">
              <a:solidFill>
                <a:srgbClr val="DE8000"/>
              </a:solidFill>
              <a:latin typeface="Univers LT Std 47 Cn 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CEDED7-02EF-C348-843A-99DDA18EE500}"/>
              </a:ext>
            </a:extLst>
          </p:cNvPr>
          <p:cNvSpPr txBox="1"/>
          <p:nvPr/>
        </p:nvSpPr>
        <p:spPr>
          <a:xfrm>
            <a:off x="8581292" y="64409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1200" indent="-151200">
              <a:buFontTx/>
              <a:buBlip>
                <a:blip r:embed="rId2"/>
              </a:buBlip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252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E0AF8-03F8-4647-8389-C4F317DD9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it-economics</a:t>
            </a:r>
            <a:r>
              <a:rPr lang="de-DE" dirty="0"/>
              <a:t> in a </a:t>
            </a:r>
            <a:r>
              <a:rPr lang="de-DE" dirty="0" err="1"/>
              <a:t>Nutshell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/>
              <a:t>Erfolgreiche IT-Beratung in der Finanz- und Energiebranche</a:t>
            </a:r>
            <a:endParaRPr lang="en-US" dirty="0"/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5EF1E66E-536D-2B40-AC33-37D79F7D84B6}"/>
              </a:ext>
            </a:extLst>
          </p:cNvPr>
          <p:cNvSpPr txBox="1">
            <a:spLocks/>
          </p:cNvSpPr>
          <p:nvPr/>
        </p:nvSpPr>
        <p:spPr>
          <a:xfrm>
            <a:off x="335466" y="1593703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Portfolio</a:t>
            </a:r>
            <a:endParaRPr lang="en-US" b="1" dirty="0"/>
          </a:p>
        </p:txBody>
      </p:sp>
      <p:sp>
        <p:nvSpPr>
          <p:cNvPr id="86" name="Content Placeholder 5">
            <a:extLst>
              <a:ext uri="{FF2B5EF4-FFF2-40B4-BE49-F238E27FC236}">
                <a16:creationId xmlns:a16="http://schemas.microsoft.com/office/drawing/2014/main" id="{29DF228F-97DE-2F4C-ADC7-F30EC6B55CC1}"/>
              </a:ext>
            </a:extLst>
          </p:cNvPr>
          <p:cNvSpPr txBox="1">
            <a:spLocks/>
          </p:cNvSpPr>
          <p:nvPr/>
        </p:nvSpPr>
        <p:spPr>
          <a:xfrm>
            <a:off x="6288023" y="1593703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Fakten</a:t>
            </a:r>
            <a:endParaRPr lang="en-US" b="1" dirty="0"/>
          </a:p>
        </p:txBody>
      </p:sp>
      <p:sp>
        <p:nvSpPr>
          <p:cNvPr id="87" name="Content Placeholder 8">
            <a:extLst>
              <a:ext uri="{FF2B5EF4-FFF2-40B4-BE49-F238E27FC236}">
                <a16:creationId xmlns:a16="http://schemas.microsoft.com/office/drawing/2014/main" id="{E17C4E17-D3DF-B543-B91A-F714EF6A0C18}"/>
              </a:ext>
            </a:extLst>
          </p:cNvPr>
          <p:cNvSpPr txBox="1">
            <a:spLocks/>
          </p:cNvSpPr>
          <p:nvPr/>
        </p:nvSpPr>
        <p:spPr>
          <a:xfrm>
            <a:off x="337976" y="4188121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Umsatzentwicklung</a:t>
            </a:r>
            <a:endParaRPr lang="en-US" b="1" baseline="30000" dirty="0"/>
          </a:p>
        </p:txBody>
      </p:sp>
      <p:sp>
        <p:nvSpPr>
          <p:cNvPr id="88" name="Content Placeholder 9">
            <a:extLst>
              <a:ext uri="{FF2B5EF4-FFF2-40B4-BE49-F238E27FC236}">
                <a16:creationId xmlns:a16="http://schemas.microsoft.com/office/drawing/2014/main" id="{1573FFED-2BCC-D04E-A0BC-7D82F4836E45}"/>
              </a:ext>
            </a:extLst>
          </p:cNvPr>
          <p:cNvSpPr txBox="1">
            <a:spLocks/>
          </p:cNvSpPr>
          <p:nvPr/>
        </p:nvSpPr>
        <p:spPr>
          <a:xfrm>
            <a:off x="6290533" y="4188121"/>
            <a:ext cx="5568513" cy="395138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DE8000"/>
              </a:buClr>
              <a:buFont typeface="Univers LT Std 47 Cn Lt" panose="020B0406020202040204" pitchFamily="34" charset="0"/>
              <a:buChar char="»"/>
              <a:defRPr sz="18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3pPr>
            <a:lvl4pPr marL="719138" indent="-1825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4pPr>
            <a:lvl5pPr marL="895350" indent="-1762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Univers LT Std 47 Cn Lt" panose="020B0406020202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Kunden und Referenzen</a:t>
            </a:r>
            <a:endParaRPr lang="en-US" b="1" dirty="0"/>
          </a:p>
        </p:txBody>
      </p:sp>
      <p:grpSp>
        <p:nvGrpSpPr>
          <p:cNvPr id="89" name="Group 7">
            <a:extLst>
              <a:ext uri="{FF2B5EF4-FFF2-40B4-BE49-F238E27FC236}">
                <a16:creationId xmlns:a16="http://schemas.microsoft.com/office/drawing/2014/main" id="{4AE51885-EBBC-9848-9D81-7BC0660F7BAC}"/>
              </a:ext>
            </a:extLst>
          </p:cNvPr>
          <p:cNvGrpSpPr/>
          <p:nvPr/>
        </p:nvGrpSpPr>
        <p:grpSpPr>
          <a:xfrm>
            <a:off x="6403310" y="2177421"/>
            <a:ext cx="678920" cy="678920"/>
            <a:chOff x="7430588" y="1981286"/>
            <a:chExt cx="822960" cy="822960"/>
          </a:xfrm>
          <a:solidFill>
            <a:schemeClr val="accent2"/>
          </a:solidFill>
        </p:grpSpPr>
        <p:sp>
          <p:nvSpPr>
            <p:cNvPr id="90" name="Oval 14">
              <a:extLst>
                <a:ext uri="{FF2B5EF4-FFF2-40B4-BE49-F238E27FC236}">
                  <a16:creationId xmlns:a16="http://schemas.microsoft.com/office/drawing/2014/main" id="{379B05E0-AF4D-7341-96AD-42789527D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588" y="1981286"/>
              <a:ext cx="822960" cy="8229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13">
              <a:extLst>
                <a:ext uri="{FF2B5EF4-FFF2-40B4-BE49-F238E27FC236}">
                  <a16:creationId xmlns:a16="http://schemas.microsoft.com/office/drawing/2014/main" id="{5B58CE87-B6A8-344C-A48F-49F82927B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768" y="2172329"/>
              <a:ext cx="450381" cy="440007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92" name="Group 13">
            <a:extLst>
              <a:ext uri="{FF2B5EF4-FFF2-40B4-BE49-F238E27FC236}">
                <a16:creationId xmlns:a16="http://schemas.microsoft.com/office/drawing/2014/main" id="{C3B3F917-228D-F44A-9248-CCDCFE1DFE56}"/>
              </a:ext>
            </a:extLst>
          </p:cNvPr>
          <p:cNvGrpSpPr/>
          <p:nvPr/>
        </p:nvGrpSpPr>
        <p:grpSpPr>
          <a:xfrm>
            <a:off x="6403310" y="3113722"/>
            <a:ext cx="678920" cy="678920"/>
            <a:chOff x="2259614" y="4321997"/>
            <a:chExt cx="822960" cy="822960"/>
          </a:xfrm>
          <a:solidFill>
            <a:schemeClr val="accent2"/>
          </a:solidFill>
        </p:grpSpPr>
        <p:sp>
          <p:nvSpPr>
            <p:cNvPr id="93" name="Oval 18">
              <a:extLst>
                <a:ext uri="{FF2B5EF4-FFF2-40B4-BE49-F238E27FC236}">
                  <a16:creationId xmlns:a16="http://schemas.microsoft.com/office/drawing/2014/main" id="{32840D77-55F9-084B-88C0-B9AD5C1C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614" y="4321997"/>
              <a:ext cx="822960" cy="8229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F3E013CE-415B-2A42-8500-40C084962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9191" y="4450035"/>
              <a:ext cx="483807" cy="566885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95" name="Rectangle 96">
            <a:extLst>
              <a:ext uri="{FF2B5EF4-FFF2-40B4-BE49-F238E27FC236}">
                <a16:creationId xmlns:a16="http://schemas.microsoft.com/office/drawing/2014/main" id="{82CF196F-E7CB-3C48-AD0B-8A5D4197CF5D}"/>
              </a:ext>
            </a:extLst>
          </p:cNvPr>
          <p:cNvSpPr/>
          <p:nvPr/>
        </p:nvSpPr>
        <p:spPr>
          <a:xfrm>
            <a:off x="7176120" y="2349271"/>
            <a:ext cx="827026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kern="0" dirty="0">
                <a:solidFill>
                  <a:schemeClr val="tx1"/>
                </a:solidFill>
              </a:rPr>
              <a:t>gegründet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b="1" kern="0" dirty="0">
                <a:solidFill>
                  <a:schemeClr val="tx1"/>
                </a:solidFill>
              </a:rPr>
              <a:t>2003</a:t>
            </a:r>
            <a:endParaRPr lang="de-DE" sz="1200" kern="0" dirty="0">
              <a:solidFill>
                <a:schemeClr val="tx1"/>
              </a:solidFill>
            </a:endParaRPr>
          </a:p>
          <a:p>
            <a:pPr algn="ctr"/>
            <a:r>
              <a:rPr lang="de-DE" sz="1200" kern="0" dirty="0">
                <a:solidFill>
                  <a:schemeClr val="tx1"/>
                </a:solidFill>
              </a:rPr>
              <a:t>Zentrale in München</a:t>
            </a:r>
          </a:p>
        </p:txBody>
      </p:sp>
      <p:sp>
        <p:nvSpPr>
          <p:cNvPr id="96" name="Rectangle 98">
            <a:extLst>
              <a:ext uri="{FF2B5EF4-FFF2-40B4-BE49-F238E27FC236}">
                <a16:creationId xmlns:a16="http://schemas.microsoft.com/office/drawing/2014/main" id="{5D3157F0-16E7-A04E-A6C7-FCB82553B784}"/>
              </a:ext>
            </a:extLst>
          </p:cNvPr>
          <p:cNvSpPr/>
          <p:nvPr/>
        </p:nvSpPr>
        <p:spPr>
          <a:xfrm>
            <a:off x="7173577" y="3285572"/>
            <a:ext cx="997285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kern="0" dirty="0">
                <a:solidFill>
                  <a:schemeClr val="tx1"/>
                </a:solidFill>
              </a:rPr>
              <a:t>mehrmals ausgezeichnet als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b="1" kern="0" dirty="0">
                <a:solidFill>
                  <a:schemeClr val="tx1"/>
                </a:solidFill>
              </a:rPr>
              <a:t>top Arbeitgeber &amp; IT-Beratung</a:t>
            </a:r>
          </a:p>
        </p:txBody>
      </p:sp>
      <p:grpSp>
        <p:nvGrpSpPr>
          <p:cNvPr id="97" name="Group 2">
            <a:extLst>
              <a:ext uri="{FF2B5EF4-FFF2-40B4-BE49-F238E27FC236}">
                <a16:creationId xmlns:a16="http://schemas.microsoft.com/office/drawing/2014/main" id="{623D9E15-4C16-914C-ACED-81F0F4CB61AA}"/>
              </a:ext>
            </a:extLst>
          </p:cNvPr>
          <p:cNvGrpSpPr/>
          <p:nvPr/>
        </p:nvGrpSpPr>
        <p:grpSpPr>
          <a:xfrm>
            <a:off x="8227656" y="2178553"/>
            <a:ext cx="676656" cy="676656"/>
            <a:chOff x="7430588" y="3151641"/>
            <a:chExt cx="822960" cy="822960"/>
          </a:xfrm>
          <a:solidFill>
            <a:schemeClr val="accent2"/>
          </a:solidFill>
        </p:grpSpPr>
        <p:sp>
          <p:nvSpPr>
            <p:cNvPr id="98" name="Oval 52">
              <a:extLst>
                <a:ext uri="{FF2B5EF4-FFF2-40B4-BE49-F238E27FC236}">
                  <a16:creationId xmlns:a16="http://schemas.microsoft.com/office/drawing/2014/main" id="{0D7F55E3-130B-514B-A30D-2544A78C6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588" y="3151641"/>
              <a:ext cx="822960" cy="82296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21529945-6ADF-AC44-8FE0-3E048C6C6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3392" y="3360959"/>
              <a:ext cx="497354" cy="405219"/>
            </a:xfrm>
            <a:custGeom>
              <a:avLst/>
              <a:gdLst>
                <a:gd name="T0" fmla="*/ 588 w 643"/>
                <a:gd name="T1" fmla="*/ 88 h 523"/>
                <a:gd name="T2" fmla="*/ 418 w 643"/>
                <a:gd name="T3" fmla="*/ 88 h 523"/>
                <a:gd name="T4" fmla="*/ 418 w 643"/>
                <a:gd name="T5" fmla="*/ 29 h 523"/>
                <a:gd name="T6" fmla="*/ 390 w 643"/>
                <a:gd name="T7" fmla="*/ 0 h 523"/>
                <a:gd name="T8" fmla="*/ 252 w 643"/>
                <a:gd name="T9" fmla="*/ 0 h 523"/>
                <a:gd name="T10" fmla="*/ 224 w 643"/>
                <a:gd name="T11" fmla="*/ 29 h 523"/>
                <a:gd name="T12" fmla="*/ 224 w 643"/>
                <a:gd name="T13" fmla="*/ 88 h 523"/>
                <a:gd name="T14" fmla="*/ 55 w 643"/>
                <a:gd name="T15" fmla="*/ 88 h 523"/>
                <a:gd name="T16" fmla="*/ 0 w 643"/>
                <a:gd name="T17" fmla="*/ 143 h 523"/>
                <a:gd name="T18" fmla="*/ 0 w 643"/>
                <a:gd name="T19" fmla="*/ 467 h 523"/>
                <a:gd name="T20" fmla="*/ 55 w 643"/>
                <a:gd name="T21" fmla="*/ 523 h 523"/>
                <a:gd name="T22" fmla="*/ 588 w 643"/>
                <a:gd name="T23" fmla="*/ 523 h 523"/>
                <a:gd name="T24" fmla="*/ 643 w 643"/>
                <a:gd name="T25" fmla="*/ 467 h 523"/>
                <a:gd name="T26" fmla="*/ 643 w 643"/>
                <a:gd name="T27" fmla="*/ 143 h 523"/>
                <a:gd name="T28" fmla="*/ 588 w 643"/>
                <a:gd name="T29" fmla="*/ 88 h 523"/>
                <a:gd name="T30" fmla="*/ 238 w 643"/>
                <a:gd name="T31" fmla="*/ 29 h 523"/>
                <a:gd name="T32" fmla="*/ 252 w 643"/>
                <a:gd name="T33" fmla="*/ 14 h 523"/>
                <a:gd name="T34" fmla="*/ 390 w 643"/>
                <a:gd name="T35" fmla="*/ 14 h 523"/>
                <a:gd name="T36" fmla="*/ 404 w 643"/>
                <a:gd name="T37" fmla="*/ 29 h 523"/>
                <a:gd name="T38" fmla="*/ 404 w 643"/>
                <a:gd name="T39" fmla="*/ 88 h 523"/>
                <a:gd name="T40" fmla="*/ 238 w 643"/>
                <a:gd name="T41" fmla="*/ 88 h 523"/>
                <a:gd name="T42" fmla="*/ 238 w 643"/>
                <a:gd name="T43" fmla="*/ 29 h 523"/>
                <a:gd name="T44" fmla="*/ 55 w 643"/>
                <a:gd name="T45" fmla="*/ 102 h 523"/>
                <a:gd name="T46" fmla="*/ 588 w 643"/>
                <a:gd name="T47" fmla="*/ 102 h 523"/>
                <a:gd name="T48" fmla="*/ 629 w 643"/>
                <a:gd name="T49" fmla="*/ 143 h 523"/>
                <a:gd name="T50" fmla="*/ 629 w 643"/>
                <a:gd name="T51" fmla="*/ 231 h 523"/>
                <a:gd name="T52" fmla="*/ 361 w 643"/>
                <a:gd name="T53" fmla="*/ 231 h 523"/>
                <a:gd name="T54" fmla="*/ 361 w 643"/>
                <a:gd name="T55" fmla="*/ 204 h 523"/>
                <a:gd name="T56" fmla="*/ 354 w 643"/>
                <a:gd name="T57" fmla="*/ 197 h 523"/>
                <a:gd name="T58" fmla="*/ 288 w 643"/>
                <a:gd name="T59" fmla="*/ 197 h 523"/>
                <a:gd name="T60" fmla="*/ 281 w 643"/>
                <a:gd name="T61" fmla="*/ 204 h 523"/>
                <a:gd name="T62" fmla="*/ 281 w 643"/>
                <a:gd name="T63" fmla="*/ 231 h 523"/>
                <a:gd name="T64" fmla="*/ 14 w 643"/>
                <a:gd name="T65" fmla="*/ 231 h 523"/>
                <a:gd name="T66" fmla="*/ 14 w 643"/>
                <a:gd name="T67" fmla="*/ 143 h 523"/>
                <a:gd name="T68" fmla="*/ 55 w 643"/>
                <a:gd name="T69" fmla="*/ 102 h 523"/>
                <a:gd name="T70" fmla="*/ 295 w 643"/>
                <a:gd name="T71" fmla="*/ 211 h 523"/>
                <a:gd name="T72" fmla="*/ 347 w 643"/>
                <a:gd name="T73" fmla="*/ 211 h 523"/>
                <a:gd name="T74" fmla="*/ 347 w 643"/>
                <a:gd name="T75" fmla="*/ 265 h 523"/>
                <a:gd name="T76" fmla="*/ 295 w 643"/>
                <a:gd name="T77" fmla="*/ 265 h 523"/>
                <a:gd name="T78" fmla="*/ 295 w 643"/>
                <a:gd name="T79" fmla="*/ 211 h 523"/>
                <a:gd name="T80" fmla="*/ 588 w 643"/>
                <a:gd name="T81" fmla="*/ 509 h 523"/>
                <a:gd name="T82" fmla="*/ 55 w 643"/>
                <a:gd name="T83" fmla="*/ 509 h 523"/>
                <a:gd name="T84" fmla="*/ 14 w 643"/>
                <a:gd name="T85" fmla="*/ 467 h 523"/>
                <a:gd name="T86" fmla="*/ 14 w 643"/>
                <a:gd name="T87" fmla="*/ 245 h 523"/>
                <a:gd name="T88" fmla="*/ 281 w 643"/>
                <a:gd name="T89" fmla="*/ 245 h 523"/>
                <a:gd name="T90" fmla="*/ 281 w 643"/>
                <a:gd name="T91" fmla="*/ 272 h 523"/>
                <a:gd name="T92" fmla="*/ 288 w 643"/>
                <a:gd name="T93" fmla="*/ 279 h 523"/>
                <a:gd name="T94" fmla="*/ 354 w 643"/>
                <a:gd name="T95" fmla="*/ 279 h 523"/>
                <a:gd name="T96" fmla="*/ 361 w 643"/>
                <a:gd name="T97" fmla="*/ 272 h 523"/>
                <a:gd name="T98" fmla="*/ 361 w 643"/>
                <a:gd name="T99" fmla="*/ 245 h 523"/>
                <a:gd name="T100" fmla="*/ 629 w 643"/>
                <a:gd name="T101" fmla="*/ 245 h 523"/>
                <a:gd name="T102" fmla="*/ 629 w 643"/>
                <a:gd name="T103" fmla="*/ 467 h 523"/>
                <a:gd name="T104" fmla="*/ 588 w 643"/>
                <a:gd name="T105" fmla="*/ 509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3" h="523">
                  <a:moveTo>
                    <a:pt x="588" y="88"/>
                  </a:moveTo>
                  <a:cubicBezTo>
                    <a:pt x="418" y="88"/>
                    <a:pt x="418" y="88"/>
                    <a:pt x="418" y="88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418" y="13"/>
                    <a:pt x="406" y="0"/>
                    <a:pt x="3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37" y="0"/>
                    <a:pt x="224" y="13"/>
                    <a:pt x="224" y="29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25" y="88"/>
                    <a:pt x="0" y="112"/>
                    <a:pt x="0" y="143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98"/>
                    <a:pt x="25" y="523"/>
                    <a:pt x="55" y="523"/>
                  </a:cubicBezTo>
                  <a:cubicBezTo>
                    <a:pt x="588" y="523"/>
                    <a:pt x="588" y="523"/>
                    <a:pt x="588" y="523"/>
                  </a:cubicBezTo>
                  <a:cubicBezTo>
                    <a:pt x="618" y="523"/>
                    <a:pt x="643" y="498"/>
                    <a:pt x="643" y="467"/>
                  </a:cubicBezTo>
                  <a:cubicBezTo>
                    <a:pt x="643" y="143"/>
                    <a:pt x="643" y="143"/>
                    <a:pt x="643" y="143"/>
                  </a:cubicBezTo>
                  <a:cubicBezTo>
                    <a:pt x="643" y="112"/>
                    <a:pt x="618" y="88"/>
                    <a:pt x="588" y="88"/>
                  </a:cubicBezTo>
                  <a:close/>
                  <a:moveTo>
                    <a:pt x="238" y="29"/>
                  </a:moveTo>
                  <a:cubicBezTo>
                    <a:pt x="238" y="21"/>
                    <a:pt x="245" y="14"/>
                    <a:pt x="252" y="14"/>
                  </a:cubicBezTo>
                  <a:cubicBezTo>
                    <a:pt x="390" y="14"/>
                    <a:pt x="390" y="14"/>
                    <a:pt x="390" y="14"/>
                  </a:cubicBezTo>
                  <a:cubicBezTo>
                    <a:pt x="398" y="14"/>
                    <a:pt x="404" y="21"/>
                    <a:pt x="404" y="29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238" y="88"/>
                    <a:pt x="238" y="88"/>
                    <a:pt x="238" y="88"/>
                  </a:cubicBezTo>
                  <a:lnTo>
                    <a:pt x="238" y="29"/>
                  </a:lnTo>
                  <a:close/>
                  <a:moveTo>
                    <a:pt x="55" y="102"/>
                  </a:moveTo>
                  <a:cubicBezTo>
                    <a:pt x="588" y="102"/>
                    <a:pt x="588" y="102"/>
                    <a:pt x="588" y="102"/>
                  </a:cubicBezTo>
                  <a:cubicBezTo>
                    <a:pt x="610" y="102"/>
                    <a:pt x="629" y="120"/>
                    <a:pt x="629" y="143"/>
                  </a:cubicBezTo>
                  <a:cubicBezTo>
                    <a:pt x="629" y="231"/>
                    <a:pt x="629" y="231"/>
                    <a:pt x="629" y="231"/>
                  </a:cubicBezTo>
                  <a:cubicBezTo>
                    <a:pt x="361" y="231"/>
                    <a:pt x="361" y="231"/>
                    <a:pt x="361" y="231"/>
                  </a:cubicBezTo>
                  <a:cubicBezTo>
                    <a:pt x="361" y="204"/>
                    <a:pt x="361" y="204"/>
                    <a:pt x="361" y="204"/>
                  </a:cubicBezTo>
                  <a:cubicBezTo>
                    <a:pt x="361" y="200"/>
                    <a:pt x="358" y="197"/>
                    <a:pt x="354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4" y="197"/>
                    <a:pt x="281" y="200"/>
                    <a:pt x="281" y="204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14" y="231"/>
                    <a:pt x="14" y="231"/>
                    <a:pt x="14" y="231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20"/>
                    <a:pt x="32" y="102"/>
                    <a:pt x="55" y="102"/>
                  </a:cubicBezTo>
                  <a:close/>
                  <a:moveTo>
                    <a:pt x="295" y="211"/>
                  </a:moveTo>
                  <a:cubicBezTo>
                    <a:pt x="347" y="211"/>
                    <a:pt x="347" y="211"/>
                    <a:pt x="347" y="211"/>
                  </a:cubicBezTo>
                  <a:cubicBezTo>
                    <a:pt x="347" y="265"/>
                    <a:pt x="347" y="265"/>
                    <a:pt x="347" y="265"/>
                  </a:cubicBezTo>
                  <a:cubicBezTo>
                    <a:pt x="295" y="265"/>
                    <a:pt x="295" y="265"/>
                    <a:pt x="295" y="265"/>
                  </a:cubicBezTo>
                  <a:lnTo>
                    <a:pt x="295" y="211"/>
                  </a:lnTo>
                  <a:close/>
                  <a:moveTo>
                    <a:pt x="588" y="509"/>
                  </a:moveTo>
                  <a:cubicBezTo>
                    <a:pt x="55" y="509"/>
                    <a:pt x="55" y="509"/>
                    <a:pt x="55" y="509"/>
                  </a:cubicBezTo>
                  <a:cubicBezTo>
                    <a:pt x="32" y="509"/>
                    <a:pt x="14" y="490"/>
                    <a:pt x="14" y="46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281" y="245"/>
                    <a:pt x="281" y="245"/>
                    <a:pt x="281" y="245"/>
                  </a:cubicBezTo>
                  <a:cubicBezTo>
                    <a:pt x="281" y="272"/>
                    <a:pt x="281" y="272"/>
                    <a:pt x="281" y="272"/>
                  </a:cubicBezTo>
                  <a:cubicBezTo>
                    <a:pt x="281" y="276"/>
                    <a:pt x="284" y="279"/>
                    <a:pt x="288" y="279"/>
                  </a:cubicBezTo>
                  <a:cubicBezTo>
                    <a:pt x="354" y="279"/>
                    <a:pt x="354" y="279"/>
                    <a:pt x="354" y="279"/>
                  </a:cubicBezTo>
                  <a:cubicBezTo>
                    <a:pt x="358" y="279"/>
                    <a:pt x="361" y="276"/>
                    <a:pt x="361" y="272"/>
                  </a:cubicBezTo>
                  <a:cubicBezTo>
                    <a:pt x="361" y="245"/>
                    <a:pt x="361" y="245"/>
                    <a:pt x="361" y="245"/>
                  </a:cubicBezTo>
                  <a:cubicBezTo>
                    <a:pt x="629" y="245"/>
                    <a:pt x="629" y="245"/>
                    <a:pt x="629" y="245"/>
                  </a:cubicBezTo>
                  <a:cubicBezTo>
                    <a:pt x="629" y="467"/>
                    <a:pt x="629" y="467"/>
                    <a:pt x="629" y="467"/>
                  </a:cubicBezTo>
                  <a:cubicBezTo>
                    <a:pt x="629" y="490"/>
                    <a:pt x="610" y="509"/>
                    <a:pt x="588" y="50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00" name="Group 17">
            <a:extLst>
              <a:ext uri="{FF2B5EF4-FFF2-40B4-BE49-F238E27FC236}">
                <a16:creationId xmlns:a16="http://schemas.microsoft.com/office/drawing/2014/main" id="{81E0DDD6-D59C-7645-9FA3-B39DD98FAB20}"/>
              </a:ext>
            </a:extLst>
          </p:cNvPr>
          <p:cNvGrpSpPr/>
          <p:nvPr/>
        </p:nvGrpSpPr>
        <p:grpSpPr>
          <a:xfrm>
            <a:off x="10083418" y="3114854"/>
            <a:ext cx="676656" cy="676656"/>
            <a:chOff x="7430588" y="4321997"/>
            <a:chExt cx="822960" cy="822960"/>
          </a:xfrm>
        </p:grpSpPr>
        <p:sp>
          <p:nvSpPr>
            <p:cNvPr id="101" name="Oval 76">
              <a:extLst>
                <a:ext uri="{FF2B5EF4-FFF2-40B4-BE49-F238E27FC236}">
                  <a16:creationId xmlns:a16="http://schemas.microsoft.com/office/drawing/2014/main" id="{C910FD62-CF0C-314F-8D8E-6730A722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0588" y="4321997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152">
              <a:extLst>
                <a:ext uri="{FF2B5EF4-FFF2-40B4-BE49-F238E27FC236}">
                  <a16:creationId xmlns:a16="http://schemas.microsoft.com/office/drawing/2014/main" id="{B55B055D-C563-8F4D-B85B-C4BD79430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801" y="4526844"/>
              <a:ext cx="402535" cy="394484"/>
            </a:xfrm>
            <a:custGeom>
              <a:avLst/>
              <a:gdLst>
                <a:gd name="T0" fmla="*/ 396 w 520"/>
                <a:gd name="T1" fmla="*/ 294 h 510"/>
                <a:gd name="T2" fmla="*/ 385 w 520"/>
                <a:gd name="T3" fmla="*/ 283 h 510"/>
                <a:gd name="T4" fmla="*/ 370 w 520"/>
                <a:gd name="T5" fmla="*/ 297 h 510"/>
                <a:gd name="T6" fmla="*/ 342 w 520"/>
                <a:gd name="T7" fmla="*/ 326 h 510"/>
                <a:gd name="T8" fmla="*/ 414 w 520"/>
                <a:gd name="T9" fmla="*/ 161 h 510"/>
                <a:gd name="T10" fmla="*/ 491 w 520"/>
                <a:gd name="T11" fmla="*/ 140 h 510"/>
                <a:gd name="T12" fmla="*/ 506 w 520"/>
                <a:gd name="T13" fmla="*/ 52 h 510"/>
                <a:gd name="T14" fmla="*/ 465 w 520"/>
                <a:gd name="T15" fmla="*/ 88 h 510"/>
                <a:gd name="T16" fmla="*/ 428 w 520"/>
                <a:gd name="T17" fmla="*/ 50 h 510"/>
                <a:gd name="T18" fmla="*/ 463 w 520"/>
                <a:gd name="T19" fmla="*/ 9 h 510"/>
                <a:gd name="T20" fmla="*/ 433 w 520"/>
                <a:gd name="T21" fmla="*/ 0 h 510"/>
                <a:gd name="T22" fmla="*/ 354 w 520"/>
                <a:gd name="T23" fmla="*/ 101 h 510"/>
                <a:gd name="T24" fmla="*/ 123 w 520"/>
                <a:gd name="T25" fmla="*/ 107 h 510"/>
                <a:gd name="T26" fmla="*/ 133 w 520"/>
                <a:gd name="T27" fmla="*/ 85 h 510"/>
                <a:gd name="T28" fmla="*/ 45 w 520"/>
                <a:gd name="T29" fmla="*/ 8 h 510"/>
                <a:gd name="T30" fmla="*/ 11 w 520"/>
                <a:gd name="T31" fmla="*/ 45 h 510"/>
                <a:gd name="T32" fmla="*/ 90 w 520"/>
                <a:gd name="T33" fmla="*/ 128 h 510"/>
                <a:gd name="T34" fmla="*/ 102 w 520"/>
                <a:gd name="T35" fmla="*/ 128 h 510"/>
                <a:gd name="T36" fmla="*/ 224 w 520"/>
                <a:gd name="T37" fmla="*/ 230 h 510"/>
                <a:gd name="T38" fmla="*/ 87 w 520"/>
                <a:gd name="T39" fmla="*/ 346 h 510"/>
                <a:gd name="T40" fmla="*/ 9 w 520"/>
                <a:gd name="T41" fmla="*/ 452 h 510"/>
                <a:gd name="T42" fmla="*/ 22 w 520"/>
                <a:gd name="T43" fmla="*/ 455 h 510"/>
                <a:gd name="T44" fmla="*/ 85 w 520"/>
                <a:gd name="T45" fmla="*/ 430 h 510"/>
                <a:gd name="T46" fmla="*/ 60 w 520"/>
                <a:gd name="T47" fmla="*/ 493 h 510"/>
                <a:gd name="T48" fmla="*/ 63 w 520"/>
                <a:gd name="T49" fmla="*/ 506 h 510"/>
                <a:gd name="T50" fmla="*/ 145 w 520"/>
                <a:gd name="T51" fmla="*/ 486 h 510"/>
                <a:gd name="T52" fmla="*/ 285 w 520"/>
                <a:gd name="T53" fmla="*/ 291 h 510"/>
                <a:gd name="T54" fmla="*/ 288 w 520"/>
                <a:gd name="T55" fmla="*/ 380 h 510"/>
                <a:gd name="T56" fmla="*/ 293 w 520"/>
                <a:gd name="T57" fmla="*/ 394 h 510"/>
                <a:gd name="T58" fmla="*/ 308 w 520"/>
                <a:gd name="T59" fmla="*/ 382 h 510"/>
                <a:gd name="T60" fmla="*/ 452 w 520"/>
                <a:gd name="T61" fmla="*/ 502 h 510"/>
                <a:gd name="T62" fmla="*/ 508 w 520"/>
                <a:gd name="T63" fmla="*/ 447 h 510"/>
                <a:gd name="T64" fmla="*/ 387 w 520"/>
                <a:gd name="T65" fmla="*/ 303 h 510"/>
                <a:gd name="T66" fmla="*/ 30 w 520"/>
                <a:gd name="T67" fmla="*/ 45 h 510"/>
                <a:gd name="T68" fmla="*/ 116 w 520"/>
                <a:gd name="T69" fmla="*/ 91 h 510"/>
                <a:gd name="T70" fmla="*/ 150 w 520"/>
                <a:gd name="T71" fmla="*/ 409 h 510"/>
                <a:gd name="T72" fmla="*/ 87 w 520"/>
                <a:gd name="T73" fmla="*/ 494 h 510"/>
                <a:gd name="T74" fmla="*/ 107 w 520"/>
                <a:gd name="T75" fmla="*/ 468 h 510"/>
                <a:gd name="T76" fmla="*/ 99 w 520"/>
                <a:gd name="T77" fmla="*/ 421 h 510"/>
                <a:gd name="T78" fmla="*/ 54 w 520"/>
                <a:gd name="T79" fmla="*/ 406 h 510"/>
                <a:gd name="T80" fmla="*/ 21 w 520"/>
                <a:gd name="T81" fmla="*/ 433 h 510"/>
                <a:gd name="T82" fmla="*/ 87 w 520"/>
                <a:gd name="T83" fmla="*/ 362 h 510"/>
                <a:gd name="T84" fmla="*/ 114 w 520"/>
                <a:gd name="T85" fmla="*/ 363 h 510"/>
                <a:gd name="T86" fmla="*/ 370 w 520"/>
                <a:gd name="T87" fmla="*/ 101 h 510"/>
                <a:gd name="T88" fmla="*/ 433 w 520"/>
                <a:gd name="T89" fmla="*/ 16 h 510"/>
                <a:gd name="T90" fmla="*/ 413 w 520"/>
                <a:gd name="T91" fmla="*/ 42 h 510"/>
                <a:gd name="T92" fmla="*/ 421 w 520"/>
                <a:gd name="T93" fmla="*/ 88 h 510"/>
                <a:gd name="T94" fmla="*/ 466 w 520"/>
                <a:gd name="T95" fmla="*/ 104 h 510"/>
                <a:gd name="T96" fmla="*/ 499 w 520"/>
                <a:gd name="T97" fmla="*/ 76 h 510"/>
                <a:gd name="T98" fmla="*/ 433 w 520"/>
                <a:gd name="T99" fmla="*/ 147 h 510"/>
                <a:gd name="T100" fmla="*/ 406 w 520"/>
                <a:gd name="T101" fmla="*/ 147 h 510"/>
                <a:gd name="T102" fmla="*/ 150 w 520"/>
                <a:gd name="T103" fmla="*/ 409 h 510"/>
                <a:gd name="T104" fmla="*/ 424 w 520"/>
                <a:gd name="T105" fmla="*/ 475 h 510"/>
                <a:gd name="T106" fmla="*/ 376 w 520"/>
                <a:gd name="T107" fmla="*/ 314 h 510"/>
                <a:gd name="T108" fmla="*/ 492 w 520"/>
                <a:gd name="T109" fmla="*/ 44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0" h="510">
                  <a:moveTo>
                    <a:pt x="387" y="303"/>
                  </a:moveTo>
                  <a:cubicBezTo>
                    <a:pt x="396" y="294"/>
                    <a:pt x="396" y="294"/>
                    <a:pt x="396" y="294"/>
                  </a:cubicBezTo>
                  <a:cubicBezTo>
                    <a:pt x="399" y="291"/>
                    <a:pt x="399" y="286"/>
                    <a:pt x="396" y="283"/>
                  </a:cubicBezTo>
                  <a:cubicBezTo>
                    <a:pt x="393" y="279"/>
                    <a:pt x="388" y="279"/>
                    <a:pt x="385" y="283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42" y="326"/>
                    <a:pt x="342" y="326"/>
                    <a:pt x="342" y="326"/>
                  </a:cubicBezTo>
                  <a:cubicBezTo>
                    <a:pt x="296" y="280"/>
                    <a:pt x="296" y="280"/>
                    <a:pt x="296" y="280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21" y="163"/>
                    <a:pt x="427" y="163"/>
                    <a:pt x="433" y="163"/>
                  </a:cubicBezTo>
                  <a:cubicBezTo>
                    <a:pt x="455" y="163"/>
                    <a:pt x="476" y="155"/>
                    <a:pt x="491" y="140"/>
                  </a:cubicBezTo>
                  <a:cubicBezTo>
                    <a:pt x="513" y="118"/>
                    <a:pt x="520" y="87"/>
                    <a:pt x="512" y="58"/>
                  </a:cubicBezTo>
                  <a:cubicBezTo>
                    <a:pt x="511" y="55"/>
                    <a:pt x="509" y="53"/>
                    <a:pt x="506" y="52"/>
                  </a:cubicBezTo>
                  <a:cubicBezTo>
                    <a:pt x="503" y="52"/>
                    <a:pt x="500" y="53"/>
                    <a:pt x="498" y="55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28" y="50"/>
                    <a:pt x="428" y="50"/>
                    <a:pt x="428" y="50"/>
                  </a:cubicBezTo>
                  <a:cubicBezTo>
                    <a:pt x="461" y="17"/>
                    <a:pt x="461" y="17"/>
                    <a:pt x="461" y="17"/>
                  </a:cubicBezTo>
                  <a:cubicBezTo>
                    <a:pt x="463" y="15"/>
                    <a:pt x="463" y="12"/>
                    <a:pt x="463" y="9"/>
                  </a:cubicBezTo>
                  <a:cubicBezTo>
                    <a:pt x="462" y="6"/>
                    <a:pt x="460" y="4"/>
                    <a:pt x="457" y="3"/>
                  </a:cubicBezTo>
                  <a:cubicBezTo>
                    <a:pt x="449" y="1"/>
                    <a:pt x="441" y="0"/>
                    <a:pt x="433" y="0"/>
                  </a:cubicBezTo>
                  <a:cubicBezTo>
                    <a:pt x="411" y="0"/>
                    <a:pt x="391" y="8"/>
                    <a:pt x="376" y="24"/>
                  </a:cubicBezTo>
                  <a:cubicBezTo>
                    <a:pt x="355" y="44"/>
                    <a:pt x="347" y="73"/>
                    <a:pt x="354" y="101"/>
                  </a:cubicBezTo>
                  <a:cubicBezTo>
                    <a:pt x="236" y="219"/>
                    <a:pt x="236" y="219"/>
                    <a:pt x="236" y="219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37" y="88"/>
                    <a:pt x="133" y="85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3" y="5"/>
                    <a:pt x="48" y="5"/>
                    <a:pt x="45" y="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1"/>
                    <a:pt x="11" y="43"/>
                    <a:pt x="11" y="45"/>
                  </a:cubicBezTo>
                  <a:cubicBezTo>
                    <a:pt x="11" y="47"/>
                    <a:pt x="12" y="50"/>
                    <a:pt x="13" y="51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2" y="130"/>
                    <a:pt x="94" y="131"/>
                    <a:pt x="96" y="131"/>
                  </a:cubicBezTo>
                  <a:cubicBezTo>
                    <a:pt x="98" y="131"/>
                    <a:pt x="100" y="130"/>
                    <a:pt x="102" y="128"/>
                  </a:cubicBezTo>
                  <a:cubicBezTo>
                    <a:pt x="112" y="118"/>
                    <a:pt x="112" y="118"/>
                    <a:pt x="112" y="118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106" y="349"/>
                    <a:pt x="106" y="349"/>
                    <a:pt x="106" y="349"/>
                  </a:cubicBezTo>
                  <a:cubicBezTo>
                    <a:pt x="100" y="347"/>
                    <a:pt x="93" y="346"/>
                    <a:pt x="87" y="346"/>
                  </a:cubicBezTo>
                  <a:cubicBezTo>
                    <a:pt x="65" y="346"/>
                    <a:pt x="44" y="355"/>
                    <a:pt x="29" y="370"/>
                  </a:cubicBezTo>
                  <a:cubicBezTo>
                    <a:pt x="8" y="392"/>
                    <a:pt x="0" y="423"/>
                    <a:pt x="9" y="452"/>
                  </a:cubicBezTo>
                  <a:cubicBezTo>
                    <a:pt x="9" y="455"/>
                    <a:pt x="12" y="457"/>
                    <a:pt x="14" y="457"/>
                  </a:cubicBezTo>
                  <a:cubicBezTo>
                    <a:pt x="17" y="458"/>
                    <a:pt x="20" y="457"/>
                    <a:pt x="22" y="455"/>
                  </a:cubicBezTo>
                  <a:cubicBezTo>
                    <a:pt x="55" y="422"/>
                    <a:pt x="55" y="422"/>
                    <a:pt x="55" y="422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93" y="460"/>
                    <a:pt x="93" y="460"/>
                    <a:pt x="93" y="460"/>
                  </a:cubicBezTo>
                  <a:cubicBezTo>
                    <a:pt x="60" y="493"/>
                    <a:pt x="60" y="493"/>
                    <a:pt x="60" y="493"/>
                  </a:cubicBezTo>
                  <a:cubicBezTo>
                    <a:pt x="58" y="495"/>
                    <a:pt x="57" y="498"/>
                    <a:pt x="58" y="501"/>
                  </a:cubicBezTo>
                  <a:cubicBezTo>
                    <a:pt x="58" y="503"/>
                    <a:pt x="60" y="506"/>
                    <a:pt x="63" y="506"/>
                  </a:cubicBezTo>
                  <a:cubicBezTo>
                    <a:pt x="71" y="509"/>
                    <a:pt x="79" y="510"/>
                    <a:pt x="87" y="510"/>
                  </a:cubicBezTo>
                  <a:cubicBezTo>
                    <a:pt x="109" y="510"/>
                    <a:pt x="129" y="502"/>
                    <a:pt x="145" y="486"/>
                  </a:cubicBezTo>
                  <a:cubicBezTo>
                    <a:pt x="165" y="466"/>
                    <a:pt x="173" y="437"/>
                    <a:pt x="166" y="409"/>
                  </a:cubicBezTo>
                  <a:cubicBezTo>
                    <a:pt x="285" y="291"/>
                    <a:pt x="285" y="291"/>
                    <a:pt x="285" y="291"/>
                  </a:cubicBezTo>
                  <a:cubicBezTo>
                    <a:pt x="331" y="337"/>
                    <a:pt x="331" y="337"/>
                    <a:pt x="331" y="337"/>
                  </a:cubicBezTo>
                  <a:cubicBezTo>
                    <a:pt x="288" y="380"/>
                    <a:pt x="288" y="380"/>
                    <a:pt x="288" y="380"/>
                  </a:cubicBezTo>
                  <a:cubicBezTo>
                    <a:pt x="285" y="383"/>
                    <a:pt x="285" y="388"/>
                    <a:pt x="288" y="391"/>
                  </a:cubicBezTo>
                  <a:cubicBezTo>
                    <a:pt x="289" y="393"/>
                    <a:pt x="291" y="394"/>
                    <a:pt x="293" y="394"/>
                  </a:cubicBezTo>
                  <a:cubicBezTo>
                    <a:pt x="295" y="394"/>
                    <a:pt x="298" y="393"/>
                    <a:pt x="299" y="391"/>
                  </a:cubicBezTo>
                  <a:cubicBezTo>
                    <a:pt x="308" y="382"/>
                    <a:pt x="308" y="382"/>
                    <a:pt x="308" y="382"/>
                  </a:cubicBezTo>
                  <a:cubicBezTo>
                    <a:pt x="412" y="486"/>
                    <a:pt x="412" y="486"/>
                    <a:pt x="412" y="486"/>
                  </a:cubicBezTo>
                  <a:cubicBezTo>
                    <a:pt x="423" y="497"/>
                    <a:pt x="437" y="502"/>
                    <a:pt x="452" y="502"/>
                  </a:cubicBezTo>
                  <a:cubicBezTo>
                    <a:pt x="466" y="502"/>
                    <a:pt x="480" y="497"/>
                    <a:pt x="491" y="486"/>
                  </a:cubicBezTo>
                  <a:cubicBezTo>
                    <a:pt x="502" y="475"/>
                    <a:pt x="508" y="461"/>
                    <a:pt x="508" y="447"/>
                  </a:cubicBezTo>
                  <a:cubicBezTo>
                    <a:pt x="508" y="432"/>
                    <a:pt x="502" y="418"/>
                    <a:pt x="491" y="407"/>
                  </a:cubicBezTo>
                  <a:lnTo>
                    <a:pt x="387" y="303"/>
                  </a:lnTo>
                  <a:close/>
                  <a:moveTo>
                    <a:pt x="96" y="111"/>
                  </a:moveTo>
                  <a:cubicBezTo>
                    <a:pt x="30" y="45"/>
                    <a:pt x="30" y="45"/>
                    <a:pt x="30" y="4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116" y="91"/>
                    <a:pt x="116" y="91"/>
                    <a:pt x="116" y="91"/>
                  </a:cubicBezTo>
                  <a:lnTo>
                    <a:pt x="96" y="111"/>
                  </a:lnTo>
                  <a:close/>
                  <a:moveTo>
                    <a:pt x="150" y="409"/>
                  </a:moveTo>
                  <a:cubicBezTo>
                    <a:pt x="157" y="432"/>
                    <a:pt x="151" y="458"/>
                    <a:pt x="133" y="475"/>
                  </a:cubicBezTo>
                  <a:cubicBezTo>
                    <a:pt x="121" y="487"/>
                    <a:pt x="104" y="494"/>
                    <a:pt x="87" y="494"/>
                  </a:cubicBezTo>
                  <a:cubicBezTo>
                    <a:pt x="85" y="494"/>
                    <a:pt x="83" y="494"/>
                    <a:pt x="82" y="494"/>
                  </a:cubicBezTo>
                  <a:cubicBezTo>
                    <a:pt x="107" y="468"/>
                    <a:pt x="107" y="468"/>
                    <a:pt x="107" y="468"/>
                  </a:cubicBezTo>
                  <a:cubicBezTo>
                    <a:pt x="109" y="466"/>
                    <a:pt x="110" y="463"/>
                    <a:pt x="109" y="461"/>
                  </a:cubicBezTo>
                  <a:cubicBezTo>
                    <a:pt x="99" y="421"/>
                    <a:pt x="99" y="421"/>
                    <a:pt x="99" y="421"/>
                  </a:cubicBezTo>
                  <a:cubicBezTo>
                    <a:pt x="99" y="419"/>
                    <a:pt x="96" y="416"/>
                    <a:pt x="94" y="416"/>
                  </a:cubicBezTo>
                  <a:cubicBezTo>
                    <a:pt x="54" y="406"/>
                    <a:pt x="54" y="406"/>
                    <a:pt x="54" y="406"/>
                  </a:cubicBezTo>
                  <a:cubicBezTo>
                    <a:pt x="52" y="405"/>
                    <a:pt x="49" y="406"/>
                    <a:pt x="47" y="408"/>
                  </a:cubicBezTo>
                  <a:cubicBezTo>
                    <a:pt x="21" y="433"/>
                    <a:pt x="21" y="433"/>
                    <a:pt x="21" y="433"/>
                  </a:cubicBezTo>
                  <a:cubicBezTo>
                    <a:pt x="20" y="414"/>
                    <a:pt x="27" y="395"/>
                    <a:pt x="40" y="382"/>
                  </a:cubicBezTo>
                  <a:cubicBezTo>
                    <a:pt x="53" y="369"/>
                    <a:pt x="69" y="362"/>
                    <a:pt x="87" y="362"/>
                  </a:cubicBezTo>
                  <a:cubicBezTo>
                    <a:pt x="93" y="362"/>
                    <a:pt x="100" y="363"/>
                    <a:pt x="106" y="365"/>
                  </a:cubicBezTo>
                  <a:cubicBezTo>
                    <a:pt x="109" y="366"/>
                    <a:pt x="112" y="365"/>
                    <a:pt x="114" y="363"/>
                  </a:cubicBezTo>
                  <a:cubicBezTo>
                    <a:pt x="368" y="109"/>
                    <a:pt x="368" y="109"/>
                    <a:pt x="368" y="109"/>
                  </a:cubicBezTo>
                  <a:cubicBezTo>
                    <a:pt x="371" y="107"/>
                    <a:pt x="371" y="104"/>
                    <a:pt x="370" y="101"/>
                  </a:cubicBezTo>
                  <a:cubicBezTo>
                    <a:pt x="363" y="78"/>
                    <a:pt x="370" y="52"/>
                    <a:pt x="387" y="35"/>
                  </a:cubicBezTo>
                  <a:cubicBezTo>
                    <a:pt x="399" y="23"/>
                    <a:pt x="416" y="16"/>
                    <a:pt x="433" y="16"/>
                  </a:cubicBezTo>
                  <a:cubicBezTo>
                    <a:pt x="435" y="16"/>
                    <a:pt x="437" y="16"/>
                    <a:pt x="439" y="16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11" y="44"/>
                    <a:pt x="410" y="47"/>
                    <a:pt x="411" y="49"/>
                  </a:cubicBezTo>
                  <a:cubicBezTo>
                    <a:pt x="421" y="88"/>
                    <a:pt x="421" y="88"/>
                    <a:pt x="421" y="88"/>
                  </a:cubicBezTo>
                  <a:cubicBezTo>
                    <a:pt x="421" y="91"/>
                    <a:pt x="424" y="94"/>
                    <a:pt x="427" y="94"/>
                  </a:cubicBezTo>
                  <a:cubicBezTo>
                    <a:pt x="466" y="104"/>
                    <a:pt x="466" y="104"/>
                    <a:pt x="466" y="104"/>
                  </a:cubicBezTo>
                  <a:cubicBezTo>
                    <a:pt x="469" y="105"/>
                    <a:pt x="471" y="104"/>
                    <a:pt x="473" y="102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95"/>
                    <a:pt x="494" y="114"/>
                    <a:pt x="480" y="128"/>
                  </a:cubicBezTo>
                  <a:cubicBezTo>
                    <a:pt x="467" y="141"/>
                    <a:pt x="451" y="147"/>
                    <a:pt x="433" y="147"/>
                  </a:cubicBezTo>
                  <a:cubicBezTo>
                    <a:pt x="427" y="147"/>
                    <a:pt x="420" y="147"/>
                    <a:pt x="414" y="145"/>
                  </a:cubicBezTo>
                  <a:cubicBezTo>
                    <a:pt x="411" y="144"/>
                    <a:pt x="408" y="145"/>
                    <a:pt x="406" y="147"/>
                  </a:cubicBezTo>
                  <a:cubicBezTo>
                    <a:pt x="152" y="401"/>
                    <a:pt x="152" y="401"/>
                    <a:pt x="152" y="401"/>
                  </a:cubicBezTo>
                  <a:cubicBezTo>
                    <a:pt x="150" y="403"/>
                    <a:pt x="149" y="406"/>
                    <a:pt x="150" y="409"/>
                  </a:cubicBezTo>
                  <a:close/>
                  <a:moveTo>
                    <a:pt x="480" y="475"/>
                  </a:moveTo>
                  <a:cubicBezTo>
                    <a:pt x="464" y="490"/>
                    <a:pt x="439" y="490"/>
                    <a:pt x="424" y="475"/>
                  </a:cubicBezTo>
                  <a:cubicBezTo>
                    <a:pt x="320" y="371"/>
                    <a:pt x="320" y="371"/>
                    <a:pt x="320" y="371"/>
                  </a:cubicBezTo>
                  <a:cubicBezTo>
                    <a:pt x="376" y="314"/>
                    <a:pt x="376" y="314"/>
                    <a:pt x="376" y="314"/>
                  </a:cubicBezTo>
                  <a:cubicBezTo>
                    <a:pt x="480" y="418"/>
                    <a:pt x="480" y="418"/>
                    <a:pt x="480" y="418"/>
                  </a:cubicBezTo>
                  <a:cubicBezTo>
                    <a:pt x="487" y="426"/>
                    <a:pt x="492" y="436"/>
                    <a:pt x="492" y="447"/>
                  </a:cubicBezTo>
                  <a:cubicBezTo>
                    <a:pt x="492" y="457"/>
                    <a:pt x="487" y="467"/>
                    <a:pt x="480" y="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03" name="Group 19">
            <a:extLst>
              <a:ext uri="{FF2B5EF4-FFF2-40B4-BE49-F238E27FC236}">
                <a16:creationId xmlns:a16="http://schemas.microsoft.com/office/drawing/2014/main" id="{A564A790-A9CF-D242-92C9-24D0E9CBFA44}"/>
              </a:ext>
            </a:extLst>
          </p:cNvPr>
          <p:cNvGrpSpPr/>
          <p:nvPr/>
        </p:nvGrpSpPr>
        <p:grpSpPr>
          <a:xfrm>
            <a:off x="10083418" y="2178553"/>
            <a:ext cx="676656" cy="676656"/>
            <a:chOff x="966871" y="3151641"/>
            <a:chExt cx="822960" cy="822960"/>
          </a:xfrm>
        </p:grpSpPr>
        <p:sp>
          <p:nvSpPr>
            <p:cNvPr id="104" name="Oval 21">
              <a:extLst>
                <a:ext uri="{FF2B5EF4-FFF2-40B4-BE49-F238E27FC236}">
                  <a16:creationId xmlns:a16="http://schemas.microsoft.com/office/drawing/2014/main" id="{937A5188-A108-4749-BFED-8C596B6F7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871" y="3151641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115">
              <a:extLst>
                <a:ext uri="{FF2B5EF4-FFF2-40B4-BE49-F238E27FC236}">
                  <a16:creationId xmlns:a16="http://schemas.microsoft.com/office/drawing/2014/main" id="{48DFC76F-9B43-9144-A064-3B4107C99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118" y="3322803"/>
              <a:ext cx="495332" cy="480636"/>
            </a:xfrm>
            <a:custGeom>
              <a:avLst/>
              <a:gdLst>
                <a:gd name="T0" fmla="*/ 492 w 640"/>
                <a:gd name="T1" fmla="*/ 256 h 621"/>
                <a:gd name="T2" fmla="*/ 421 w 640"/>
                <a:gd name="T3" fmla="*/ 285 h 621"/>
                <a:gd name="T4" fmla="*/ 334 w 640"/>
                <a:gd name="T5" fmla="*/ 147 h 621"/>
                <a:gd name="T6" fmla="*/ 327 w 640"/>
                <a:gd name="T7" fmla="*/ 0 h 621"/>
                <a:gd name="T8" fmla="*/ 320 w 640"/>
                <a:gd name="T9" fmla="*/ 147 h 621"/>
                <a:gd name="T10" fmla="*/ 234 w 640"/>
                <a:gd name="T11" fmla="*/ 286 h 621"/>
                <a:gd name="T12" fmla="*/ 147 w 640"/>
                <a:gd name="T13" fmla="*/ 256 h 621"/>
                <a:gd name="T14" fmla="*/ 0 w 640"/>
                <a:gd name="T15" fmla="*/ 256 h 621"/>
                <a:gd name="T16" fmla="*/ 143 w 640"/>
                <a:gd name="T17" fmla="*/ 281 h 621"/>
                <a:gd name="T18" fmla="*/ 229 w 640"/>
                <a:gd name="T19" fmla="*/ 316 h 621"/>
                <a:gd name="T20" fmla="*/ 206 w 640"/>
                <a:gd name="T21" fmla="*/ 483 h 621"/>
                <a:gd name="T22" fmla="*/ 97 w 640"/>
                <a:gd name="T23" fmla="*/ 548 h 621"/>
                <a:gd name="T24" fmla="*/ 245 w 640"/>
                <a:gd name="T25" fmla="*/ 548 h 621"/>
                <a:gd name="T26" fmla="*/ 278 w 640"/>
                <a:gd name="T27" fmla="*/ 401 h 621"/>
                <a:gd name="T28" fmla="*/ 372 w 640"/>
                <a:gd name="T29" fmla="*/ 404 h 621"/>
                <a:gd name="T30" fmla="*/ 394 w 640"/>
                <a:gd name="T31" fmla="*/ 548 h 621"/>
                <a:gd name="T32" fmla="*/ 542 w 640"/>
                <a:gd name="T33" fmla="*/ 548 h 621"/>
                <a:gd name="T34" fmla="*/ 436 w 640"/>
                <a:gd name="T35" fmla="*/ 481 h 621"/>
                <a:gd name="T36" fmla="*/ 426 w 640"/>
                <a:gd name="T37" fmla="*/ 316 h 621"/>
                <a:gd name="T38" fmla="*/ 496 w 640"/>
                <a:gd name="T39" fmla="*/ 281 h 621"/>
                <a:gd name="T40" fmla="*/ 640 w 640"/>
                <a:gd name="T41" fmla="*/ 256 h 621"/>
                <a:gd name="T42" fmla="*/ 73 w 640"/>
                <a:gd name="T43" fmla="*/ 316 h 621"/>
                <a:gd name="T44" fmla="*/ 73 w 640"/>
                <a:gd name="T45" fmla="*/ 196 h 621"/>
                <a:gd name="T46" fmla="*/ 73 w 640"/>
                <a:gd name="T47" fmla="*/ 316 h 621"/>
                <a:gd name="T48" fmla="*/ 171 w 640"/>
                <a:gd name="T49" fmla="*/ 607 h 621"/>
                <a:gd name="T50" fmla="*/ 171 w 640"/>
                <a:gd name="T51" fmla="*/ 488 h 621"/>
                <a:gd name="T52" fmla="*/ 528 w 640"/>
                <a:gd name="T53" fmla="*/ 548 h 621"/>
                <a:gd name="T54" fmla="*/ 408 w 640"/>
                <a:gd name="T55" fmla="*/ 548 h 621"/>
                <a:gd name="T56" fmla="*/ 528 w 640"/>
                <a:gd name="T57" fmla="*/ 548 h 621"/>
                <a:gd name="T58" fmla="*/ 327 w 640"/>
                <a:gd name="T59" fmla="*/ 14 h 621"/>
                <a:gd name="T60" fmla="*/ 327 w 640"/>
                <a:gd name="T61" fmla="*/ 134 h 621"/>
                <a:gd name="T62" fmla="*/ 327 w 640"/>
                <a:gd name="T63" fmla="*/ 400 h 621"/>
                <a:gd name="T64" fmla="*/ 327 w 640"/>
                <a:gd name="T65" fmla="*/ 232 h 621"/>
                <a:gd name="T66" fmla="*/ 327 w 640"/>
                <a:gd name="T67" fmla="*/ 400 h 621"/>
                <a:gd name="T68" fmla="*/ 508 w 640"/>
                <a:gd name="T69" fmla="*/ 271 h 621"/>
                <a:gd name="T70" fmla="*/ 508 w 640"/>
                <a:gd name="T71" fmla="*/ 271 h 621"/>
                <a:gd name="T72" fmla="*/ 566 w 640"/>
                <a:gd name="T73" fmla="*/ 196 h 621"/>
                <a:gd name="T74" fmla="*/ 566 w 640"/>
                <a:gd name="T75" fmla="*/ 31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0" h="621">
                  <a:moveTo>
                    <a:pt x="566" y="182"/>
                  </a:moveTo>
                  <a:cubicBezTo>
                    <a:pt x="525" y="182"/>
                    <a:pt x="492" y="215"/>
                    <a:pt x="492" y="256"/>
                  </a:cubicBezTo>
                  <a:cubicBezTo>
                    <a:pt x="492" y="260"/>
                    <a:pt x="492" y="264"/>
                    <a:pt x="493" y="267"/>
                  </a:cubicBezTo>
                  <a:cubicBezTo>
                    <a:pt x="421" y="285"/>
                    <a:pt x="421" y="285"/>
                    <a:pt x="421" y="285"/>
                  </a:cubicBezTo>
                  <a:cubicBezTo>
                    <a:pt x="408" y="248"/>
                    <a:pt x="375" y="221"/>
                    <a:pt x="334" y="218"/>
                  </a:cubicBezTo>
                  <a:cubicBezTo>
                    <a:pt x="334" y="147"/>
                    <a:pt x="334" y="147"/>
                    <a:pt x="334" y="147"/>
                  </a:cubicBezTo>
                  <a:cubicBezTo>
                    <a:pt x="372" y="144"/>
                    <a:pt x="401" y="112"/>
                    <a:pt x="401" y="74"/>
                  </a:cubicBezTo>
                  <a:cubicBezTo>
                    <a:pt x="401" y="33"/>
                    <a:pt x="368" y="0"/>
                    <a:pt x="327" y="0"/>
                  </a:cubicBezTo>
                  <a:cubicBezTo>
                    <a:pt x="287" y="0"/>
                    <a:pt x="254" y="33"/>
                    <a:pt x="254" y="74"/>
                  </a:cubicBezTo>
                  <a:cubicBezTo>
                    <a:pt x="254" y="112"/>
                    <a:pt x="283" y="144"/>
                    <a:pt x="320" y="147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280" y="221"/>
                    <a:pt x="246" y="249"/>
                    <a:pt x="234" y="286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7" y="263"/>
                    <a:pt x="147" y="260"/>
                    <a:pt x="147" y="256"/>
                  </a:cubicBezTo>
                  <a:cubicBezTo>
                    <a:pt x="147" y="215"/>
                    <a:pt x="114" y="182"/>
                    <a:pt x="73" y="182"/>
                  </a:cubicBezTo>
                  <a:cubicBezTo>
                    <a:pt x="33" y="182"/>
                    <a:pt x="0" y="215"/>
                    <a:pt x="0" y="256"/>
                  </a:cubicBezTo>
                  <a:cubicBezTo>
                    <a:pt x="0" y="297"/>
                    <a:pt x="33" y="330"/>
                    <a:pt x="73" y="330"/>
                  </a:cubicBezTo>
                  <a:cubicBezTo>
                    <a:pt x="105" y="330"/>
                    <a:pt x="133" y="309"/>
                    <a:pt x="143" y="281"/>
                  </a:cubicBezTo>
                  <a:cubicBezTo>
                    <a:pt x="230" y="300"/>
                    <a:pt x="230" y="300"/>
                    <a:pt x="230" y="300"/>
                  </a:cubicBezTo>
                  <a:cubicBezTo>
                    <a:pt x="229" y="305"/>
                    <a:pt x="229" y="311"/>
                    <a:pt x="229" y="316"/>
                  </a:cubicBezTo>
                  <a:cubicBezTo>
                    <a:pt x="229" y="348"/>
                    <a:pt x="244" y="375"/>
                    <a:pt x="267" y="394"/>
                  </a:cubicBezTo>
                  <a:cubicBezTo>
                    <a:pt x="206" y="483"/>
                    <a:pt x="206" y="483"/>
                    <a:pt x="206" y="483"/>
                  </a:cubicBezTo>
                  <a:cubicBezTo>
                    <a:pt x="196" y="477"/>
                    <a:pt x="184" y="474"/>
                    <a:pt x="171" y="474"/>
                  </a:cubicBezTo>
                  <a:cubicBezTo>
                    <a:pt x="130" y="474"/>
                    <a:pt x="97" y="507"/>
                    <a:pt x="97" y="548"/>
                  </a:cubicBezTo>
                  <a:cubicBezTo>
                    <a:pt x="97" y="588"/>
                    <a:pt x="130" y="621"/>
                    <a:pt x="171" y="621"/>
                  </a:cubicBezTo>
                  <a:cubicBezTo>
                    <a:pt x="212" y="621"/>
                    <a:pt x="245" y="588"/>
                    <a:pt x="245" y="548"/>
                  </a:cubicBezTo>
                  <a:cubicBezTo>
                    <a:pt x="245" y="525"/>
                    <a:pt x="234" y="504"/>
                    <a:pt x="218" y="491"/>
                  </a:cubicBezTo>
                  <a:cubicBezTo>
                    <a:pt x="278" y="401"/>
                    <a:pt x="278" y="401"/>
                    <a:pt x="278" y="401"/>
                  </a:cubicBezTo>
                  <a:cubicBezTo>
                    <a:pt x="293" y="410"/>
                    <a:pt x="309" y="414"/>
                    <a:pt x="327" y="414"/>
                  </a:cubicBezTo>
                  <a:cubicBezTo>
                    <a:pt x="343" y="414"/>
                    <a:pt x="359" y="411"/>
                    <a:pt x="372" y="404"/>
                  </a:cubicBezTo>
                  <a:cubicBezTo>
                    <a:pt x="424" y="489"/>
                    <a:pt x="424" y="489"/>
                    <a:pt x="424" y="489"/>
                  </a:cubicBezTo>
                  <a:cubicBezTo>
                    <a:pt x="406" y="502"/>
                    <a:pt x="394" y="523"/>
                    <a:pt x="394" y="548"/>
                  </a:cubicBezTo>
                  <a:cubicBezTo>
                    <a:pt x="394" y="588"/>
                    <a:pt x="427" y="621"/>
                    <a:pt x="468" y="621"/>
                  </a:cubicBezTo>
                  <a:cubicBezTo>
                    <a:pt x="509" y="621"/>
                    <a:pt x="542" y="588"/>
                    <a:pt x="542" y="548"/>
                  </a:cubicBezTo>
                  <a:cubicBezTo>
                    <a:pt x="542" y="507"/>
                    <a:pt x="509" y="474"/>
                    <a:pt x="468" y="474"/>
                  </a:cubicBezTo>
                  <a:cubicBezTo>
                    <a:pt x="456" y="474"/>
                    <a:pt x="446" y="477"/>
                    <a:pt x="436" y="481"/>
                  </a:cubicBezTo>
                  <a:cubicBezTo>
                    <a:pt x="384" y="396"/>
                    <a:pt x="384" y="396"/>
                    <a:pt x="384" y="396"/>
                  </a:cubicBezTo>
                  <a:cubicBezTo>
                    <a:pt x="409" y="378"/>
                    <a:pt x="426" y="349"/>
                    <a:pt x="426" y="316"/>
                  </a:cubicBezTo>
                  <a:cubicBezTo>
                    <a:pt x="426" y="310"/>
                    <a:pt x="425" y="305"/>
                    <a:pt x="424" y="299"/>
                  </a:cubicBezTo>
                  <a:cubicBezTo>
                    <a:pt x="496" y="281"/>
                    <a:pt x="496" y="281"/>
                    <a:pt x="496" y="281"/>
                  </a:cubicBezTo>
                  <a:cubicBezTo>
                    <a:pt x="507" y="309"/>
                    <a:pt x="534" y="330"/>
                    <a:pt x="566" y="330"/>
                  </a:cubicBezTo>
                  <a:cubicBezTo>
                    <a:pt x="606" y="330"/>
                    <a:pt x="640" y="297"/>
                    <a:pt x="640" y="256"/>
                  </a:cubicBezTo>
                  <a:cubicBezTo>
                    <a:pt x="640" y="215"/>
                    <a:pt x="606" y="182"/>
                    <a:pt x="566" y="182"/>
                  </a:cubicBezTo>
                  <a:close/>
                  <a:moveTo>
                    <a:pt x="73" y="316"/>
                  </a:moveTo>
                  <a:cubicBezTo>
                    <a:pt x="40" y="316"/>
                    <a:pt x="14" y="289"/>
                    <a:pt x="14" y="256"/>
                  </a:cubicBezTo>
                  <a:cubicBezTo>
                    <a:pt x="14" y="223"/>
                    <a:pt x="40" y="196"/>
                    <a:pt x="73" y="196"/>
                  </a:cubicBezTo>
                  <a:cubicBezTo>
                    <a:pt x="106" y="196"/>
                    <a:pt x="133" y="223"/>
                    <a:pt x="133" y="256"/>
                  </a:cubicBezTo>
                  <a:cubicBezTo>
                    <a:pt x="133" y="289"/>
                    <a:pt x="106" y="316"/>
                    <a:pt x="73" y="316"/>
                  </a:cubicBezTo>
                  <a:close/>
                  <a:moveTo>
                    <a:pt x="231" y="548"/>
                  </a:moveTo>
                  <a:cubicBezTo>
                    <a:pt x="231" y="581"/>
                    <a:pt x="204" y="607"/>
                    <a:pt x="171" y="607"/>
                  </a:cubicBezTo>
                  <a:cubicBezTo>
                    <a:pt x="138" y="607"/>
                    <a:pt x="111" y="581"/>
                    <a:pt x="111" y="548"/>
                  </a:cubicBezTo>
                  <a:cubicBezTo>
                    <a:pt x="111" y="515"/>
                    <a:pt x="138" y="488"/>
                    <a:pt x="171" y="488"/>
                  </a:cubicBezTo>
                  <a:cubicBezTo>
                    <a:pt x="204" y="488"/>
                    <a:pt x="231" y="515"/>
                    <a:pt x="231" y="548"/>
                  </a:cubicBezTo>
                  <a:close/>
                  <a:moveTo>
                    <a:pt x="528" y="548"/>
                  </a:moveTo>
                  <a:cubicBezTo>
                    <a:pt x="528" y="581"/>
                    <a:pt x="501" y="607"/>
                    <a:pt x="468" y="607"/>
                  </a:cubicBezTo>
                  <a:cubicBezTo>
                    <a:pt x="435" y="607"/>
                    <a:pt x="408" y="581"/>
                    <a:pt x="408" y="548"/>
                  </a:cubicBezTo>
                  <a:cubicBezTo>
                    <a:pt x="408" y="515"/>
                    <a:pt x="435" y="488"/>
                    <a:pt x="468" y="488"/>
                  </a:cubicBezTo>
                  <a:cubicBezTo>
                    <a:pt x="501" y="488"/>
                    <a:pt x="528" y="515"/>
                    <a:pt x="528" y="548"/>
                  </a:cubicBezTo>
                  <a:close/>
                  <a:moveTo>
                    <a:pt x="268" y="74"/>
                  </a:moveTo>
                  <a:cubicBezTo>
                    <a:pt x="268" y="41"/>
                    <a:pt x="294" y="14"/>
                    <a:pt x="327" y="14"/>
                  </a:cubicBezTo>
                  <a:cubicBezTo>
                    <a:pt x="360" y="14"/>
                    <a:pt x="387" y="41"/>
                    <a:pt x="387" y="74"/>
                  </a:cubicBezTo>
                  <a:cubicBezTo>
                    <a:pt x="387" y="107"/>
                    <a:pt x="360" y="134"/>
                    <a:pt x="327" y="134"/>
                  </a:cubicBezTo>
                  <a:cubicBezTo>
                    <a:pt x="294" y="134"/>
                    <a:pt x="268" y="107"/>
                    <a:pt x="268" y="74"/>
                  </a:cubicBezTo>
                  <a:close/>
                  <a:moveTo>
                    <a:pt x="327" y="400"/>
                  </a:moveTo>
                  <a:cubicBezTo>
                    <a:pt x="281" y="400"/>
                    <a:pt x="243" y="363"/>
                    <a:pt x="243" y="316"/>
                  </a:cubicBezTo>
                  <a:cubicBezTo>
                    <a:pt x="243" y="270"/>
                    <a:pt x="281" y="232"/>
                    <a:pt x="327" y="232"/>
                  </a:cubicBezTo>
                  <a:cubicBezTo>
                    <a:pt x="374" y="232"/>
                    <a:pt x="412" y="270"/>
                    <a:pt x="412" y="316"/>
                  </a:cubicBezTo>
                  <a:cubicBezTo>
                    <a:pt x="412" y="363"/>
                    <a:pt x="374" y="400"/>
                    <a:pt x="327" y="400"/>
                  </a:cubicBezTo>
                  <a:close/>
                  <a:moveTo>
                    <a:pt x="566" y="316"/>
                  </a:moveTo>
                  <a:cubicBezTo>
                    <a:pt x="538" y="316"/>
                    <a:pt x="514" y="297"/>
                    <a:pt x="508" y="271"/>
                  </a:cubicBezTo>
                  <a:cubicBezTo>
                    <a:pt x="508" y="271"/>
                    <a:pt x="508" y="271"/>
                    <a:pt x="508" y="271"/>
                  </a:cubicBezTo>
                  <a:cubicBezTo>
                    <a:pt x="508" y="271"/>
                    <a:pt x="508" y="271"/>
                    <a:pt x="508" y="271"/>
                  </a:cubicBezTo>
                  <a:cubicBezTo>
                    <a:pt x="507" y="266"/>
                    <a:pt x="506" y="261"/>
                    <a:pt x="506" y="256"/>
                  </a:cubicBezTo>
                  <a:cubicBezTo>
                    <a:pt x="506" y="223"/>
                    <a:pt x="533" y="196"/>
                    <a:pt x="566" y="196"/>
                  </a:cubicBezTo>
                  <a:cubicBezTo>
                    <a:pt x="599" y="196"/>
                    <a:pt x="626" y="223"/>
                    <a:pt x="626" y="256"/>
                  </a:cubicBezTo>
                  <a:cubicBezTo>
                    <a:pt x="626" y="289"/>
                    <a:pt x="599" y="316"/>
                    <a:pt x="566" y="3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06" name="Rectangle 111">
            <a:extLst>
              <a:ext uri="{FF2B5EF4-FFF2-40B4-BE49-F238E27FC236}">
                <a16:creationId xmlns:a16="http://schemas.microsoft.com/office/drawing/2014/main" id="{7E6A4859-5571-9F48-B825-46CC54354E56}"/>
              </a:ext>
            </a:extLst>
          </p:cNvPr>
          <p:cNvSpPr/>
          <p:nvPr/>
        </p:nvSpPr>
        <p:spPr>
          <a:xfrm>
            <a:off x="8907108" y="2349271"/>
            <a:ext cx="1135670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~190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Mitarbeiter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plus Netzwerk</a:t>
            </a:r>
          </a:p>
        </p:txBody>
      </p:sp>
      <p:sp>
        <p:nvSpPr>
          <p:cNvPr id="107" name="Rectangle 112">
            <a:extLst>
              <a:ext uri="{FF2B5EF4-FFF2-40B4-BE49-F238E27FC236}">
                <a16:creationId xmlns:a16="http://schemas.microsoft.com/office/drawing/2014/main" id="{93351334-7E59-DC41-9E44-639EB036DE07}"/>
              </a:ext>
            </a:extLst>
          </p:cNvPr>
          <p:cNvSpPr/>
          <p:nvPr/>
        </p:nvSpPr>
        <p:spPr>
          <a:xfrm>
            <a:off x="8907108" y="3285572"/>
            <a:ext cx="1135670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2 </a:t>
            </a:r>
            <a:br>
              <a:rPr lang="de-DE" sz="1200" b="1" kern="0" dirty="0">
                <a:solidFill>
                  <a:schemeClr val="tx1"/>
                </a:solidFill>
                <a:latin typeface="+mj-lt"/>
              </a:rPr>
            </a:br>
            <a:r>
              <a:rPr lang="de-DE" sz="1200" kern="0" dirty="0">
                <a:solidFill>
                  <a:schemeClr val="tx1"/>
                </a:solidFill>
              </a:rPr>
              <a:t>Zertifizierungen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pro Mitarbeiter </a:t>
            </a:r>
          </a:p>
        </p:txBody>
      </p:sp>
      <p:sp>
        <p:nvSpPr>
          <p:cNvPr id="108" name="Rectangle 113">
            <a:extLst>
              <a:ext uri="{FF2B5EF4-FFF2-40B4-BE49-F238E27FC236}">
                <a16:creationId xmlns:a16="http://schemas.microsoft.com/office/drawing/2014/main" id="{5C1AA76B-5A5B-504D-A19B-5E0C25499F46}"/>
              </a:ext>
            </a:extLst>
          </p:cNvPr>
          <p:cNvSpPr/>
          <p:nvPr/>
        </p:nvSpPr>
        <p:spPr>
          <a:xfrm>
            <a:off x="10819278" y="2349271"/>
            <a:ext cx="965354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7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Standorte deutschlandweit </a:t>
            </a:r>
          </a:p>
        </p:txBody>
      </p:sp>
      <p:sp>
        <p:nvSpPr>
          <p:cNvPr id="109" name="Rectangle 114">
            <a:extLst>
              <a:ext uri="{FF2B5EF4-FFF2-40B4-BE49-F238E27FC236}">
                <a16:creationId xmlns:a16="http://schemas.microsoft.com/office/drawing/2014/main" id="{3BC5B391-50B9-E542-BF62-112DB4EB11F7}"/>
              </a:ext>
            </a:extLst>
          </p:cNvPr>
          <p:cNvSpPr/>
          <p:nvPr/>
        </p:nvSpPr>
        <p:spPr>
          <a:xfrm>
            <a:off x="10819278" y="3285572"/>
            <a:ext cx="965354" cy="335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1200" b="1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 err="1">
                <a:solidFill>
                  <a:schemeClr val="tx1"/>
                </a:solidFill>
              </a:rPr>
              <a:t>Nearshore</a:t>
            </a:r>
            <a:r>
              <a:rPr lang="de-DE" sz="1200" kern="0" dirty="0">
                <a:solidFill>
                  <a:schemeClr val="tx1"/>
                </a:solidFill>
              </a:rPr>
              <a:t> Standort in Sofia, Bulgarien</a:t>
            </a:r>
          </a:p>
        </p:txBody>
      </p:sp>
      <p:sp>
        <p:nvSpPr>
          <p:cNvPr id="110" name="Rectangle 24">
            <a:extLst>
              <a:ext uri="{FF2B5EF4-FFF2-40B4-BE49-F238E27FC236}">
                <a16:creationId xmlns:a16="http://schemas.microsoft.com/office/drawing/2014/main" id="{1EDB2A45-D66B-CB48-B2BC-6CA45F7DC42F}"/>
              </a:ext>
            </a:extLst>
          </p:cNvPr>
          <p:cNvSpPr/>
          <p:nvPr/>
        </p:nvSpPr>
        <p:spPr>
          <a:xfrm>
            <a:off x="6290532" y="4792333"/>
            <a:ext cx="1691640" cy="127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32">
            <a:extLst>
              <a:ext uri="{FF2B5EF4-FFF2-40B4-BE49-F238E27FC236}">
                <a16:creationId xmlns:a16="http://schemas.microsoft.com/office/drawing/2014/main" id="{FA1555F8-DFD1-5743-BFAA-D5BB3ED740EE}"/>
              </a:ext>
            </a:extLst>
          </p:cNvPr>
          <p:cNvSpPr/>
          <p:nvPr/>
        </p:nvSpPr>
        <p:spPr>
          <a:xfrm>
            <a:off x="8228969" y="4792333"/>
            <a:ext cx="1691640" cy="127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33">
            <a:extLst>
              <a:ext uri="{FF2B5EF4-FFF2-40B4-BE49-F238E27FC236}">
                <a16:creationId xmlns:a16="http://schemas.microsoft.com/office/drawing/2014/main" id="{CCD7883A-8E7B-D045-9717-DC32B1EA92AB}"/>
              </a:ext>
            </a:extLst>
          </p:cNvPr>
          <p:cNvSpPr/>
          <p:nvPr/>
        </p:nvSpPr>
        <p:spPr>
          <a:xfrm>
            <a:off x="10167406" y="4792333"/>
            <a:ext cx="1691640" cy="127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Connector 134">
            <a:extLst>
              <a:ext uri="{FF2B5EF4-FFF2-40B4-BE49-F238E27FC236}">
                <a16:creationId xmlns:a16="http://schemas.microsoft.com/office/drawing/2014/main" id="{122B0F5E-7DA4-874E-A2BE-8843EBC9F868}"/>
              </a:ext>
            </a:extLst>
          </p:cNvPr>
          <p:cNvCxnSpPr/>
          <p:nvPr/>
        </p:nvCxnSpPr>
        <p:spPr>
          <a:xfrm>
            <a:off x="6295311" y="6072020"/>
            <a:ext cx="1686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35">
            <a:extLst>
              <a:ext uri="{FF2B5EF4-FFF2-40B4-BE49-F238E27FC236}">
                <a16:creationId xmlns:a16="http://schemas.microsoft.com/office/drawing/2014/main" id="{61A61BC3-C5C7-1049-820C-75822B2C81E6}"/>
              </a:ext>
            </a:extLst>
          </p:cNvPr>
          <p:cNvCxnSpPr/>
          <p:nvPr/>
        </p:nvCxnSpPr>
        <p:spPr>
          <a:xfrm>
            <a:off x="8233748" y="6072020"/>
            <a:ext cx="168686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36">
            <a:extLst>
              <a:ext uri="{FF2B5EF4-FFF2-40B4-BE49-F238E27FC236}">
                <a16:creationId xmlns:a16="http://schemas.microsoft.com/office/drawing/2014/main" id="{3AB0F5EE-888E-CD46-A9DA-2BB828CA9EDD}"/>
              </a:ext>
            </a:extLst>
          </p:cNvPr>
          <p:cNvCxnSpPr/>
          <p:nvPr/>
        </p:nvCxnSpPr>
        <p:spPr>
          <a:xfrm>
            <a:off x="10172185" y="6072020"/>
            <a:ext cx="168686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37">
            <a:extLst>
              <a:ext uri="{FF2B5EF4-FFF2-40B4-BE49-F238E27FC236}">
                <a16:creationId xmlns:a16="http://schemas.microsoft.com/office/drawing/2014/main" id="{EB401084-5C1B-E445-8FF7-CBABEC0F8651}"/>
              </a:ext>
            </a:extLst>
          </p:cNvPr>
          <p:cNvSpPr/>
          <p:nvPr/>
        </p:nvSpPr>
        <p:spPr>
          <a:xfrm>
            <a:off x="6517676" y="467479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Banken</a:t>
            </a:r>
          </a:p>
        </p:txBody>
      </p:sp>
      <p:sp>
        <p:nvSpPr>
          <p:cNvPr id="117" name="Rectangle 138">
            <a:extLst>
              <a:ext uri="{FF2B5EF4-FFF2-40B4-BE49-F238E27FC236}">
                <a16:creationId xmlns:a16="http://schemas.microsoft.com/office/drawing/2014/main" id="{34399C10-4760-C847-89DE-BBF17C40676D}"/>
              </a:ext>
            </a:extLst>
          </p:cNvPr>
          <p:cNvSpPr/>
          <p:nvPr/>
        </p:nvSpPr>
        <p:spPr>
          <a:xfrm>
            <a:off x="8456113" y="467479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Versicherungen</a:t>
            </a:r>
          </a:p>
        </p:txBody>
      </p:sp>
      <p:sp>
        <p:nvSpPr>
          <p:cNvPr id="118" name="Rectangle 139">
            <a:extLst>
              <a:ext uri="{FF2B5EF4-FFF2-40B4-BE49-F238E27FC236}">
                <a16:creationId xmlns:a16="http://schemas.microsoft.com/office/drawing/2014/main" id="{D241D20D-518C-1040-ABDC-EC0C65B91B6B}"/>
              </a:ext>
            </a:extLst>
          </p:cNvPr>
          <p:cNvSpPr/>
          <p:nvPr/>
        </p:nvSpPr>
        <p:spPr>
          <a:xfrm>
            <a:off x="10394549" y="4674798"/>
            <a:ext cx="1345529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  <a:latin typeface="+mj-lt"/>
              </a:rPr>
              <a:t>Energie &amp; Industrie</a:t>
            </a:r>
          </a:p>
        </p:txBody>
      </p:sp>
      <p:sp>
        <p:nvSpPr>
          <p:cNvPr id="119" name="Rectangle 140">
            <a:extLst>
              <a:ext uri="{FF2B5EF4-FFF2-40B4-BE49-F238E27FC236}">
                <a16:creationId xmlns:a16="http://schemas.microsoft.com/office/drawing/2014/main" id="{C18F2C48-1A00-A443-9310-44CA64F7D456}"/>
              </a:ext>
            </a:extLst>
          </p:cNvPr>
          <p:cNvSpPr/>
          <p:nvPr/>
        </p:nvSpPr>
        <p:spPr>
          <a:xfrm>
            <a:off x="6517676" y="621655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</a:rPr>
              <a:t>49%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2018/19</a:t>
            </a:r>
          </a:p>
        </p:txBody>
      </p:sp>
      <p:sp>
        <p:nvSpPr>
          <p:cNvPr id="120" name="Rectangle 141">
            <a:extLst>
              <a:ext uri="{FF2B5EF4-FFF2-40B4-BE49-F238E27FC236}">
                <a16:creationId xmlns:a16="http://schemas.microsoft.com/office/drawing/2014/main" id="{66ACA8A9-B43C-F440-8905-AE766738AF3F}"/>
              </a:ext>
            </a:extLst>
          </p:cNvPr>
          <p:cNvSpPr/>
          <p:nvPr/>
        </p:nvSpPr>
        <p:spPr>
          <a:xfrm>
            <a:off x="8456113" y="621655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</a:rPr>
              <a:t>31%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2018/19</a:t>
            </a:r>
          </a:p>
        </p:txBody>
      </p:sp>
      <p:sp>
        <p:nvSpPr>
          <p:cNvPr id="121" name="Rectangle 142">
            <a:extLst>
              <a:ext uri="{FF2B5EF4-FFF2-40B4-BE49-F238E27FC236}">
                <a16:creationId xmlns:a16="http://schemas.microsoft.com/office/drawing/2014/main" id="{D958C515-03F3-1448-BC9C-29EB3C6F3BA2}"/>
              </a:ext>
            </a:extLst>
          </p:cNvPr>
          <p:cNvSpPr/>
          <p:nvPr/>
        </p:nvSpPr>
        <p:spPr>
          <a:xfrm>
            <a:off x="10394550" y="6216558"/>
            <a:ext cx="1237352" cy="234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kern="0" dirty="0">
                <a:solidFill>
                  <a:schemeClr val="tx1"/>
                </a:solidFill>
              </a:rPr>
              <a:t>20%</a:t>
            </a:r>
            <a:r>
              <a:rPr lang="de-DE" sz="1200" kern="0" dirty="0">
                <a:solidFill>
                  <a:schemeClr val="tx1"/>
                </a:solidFill>
              </a:rPr>
              <a:t> </a:t>
            </a:r>
            <a:br>
              <a:rPr lang="de-DE" sz="1200" kern="0" dirty="0">
                <a:solidFill>
                  <a:schemeClr val="tx1"/>
                </a:solidFill>
              </a:rPr>
            </a:br>
            <a:r>
              <a:rPr lang="de-DE" sz="1200" kern="0" dirty="0">
                <a:solidFill>
                  <a:schemeClr val="tx1"/>
                </a:solidFill>
              </a:rPr>
              <a:t>2018/19</a:t>
            </a:r>
          </a:p>
        </p:txBody>
      </p:sp>
      <p:pic>
        <p:nvPicPr>
          <p:cNvPr id="122" name="Inhaltsplatzhalter 105">
            <a:extLst>
              <a:ext uri="{FF2B5EF4-FFF2-40B4-BE49-F238E27FC236}">
                <a16:creationId xmlns:a16="http://schemas.microsoft.com/office/drawing/2014/main" id="{48BAD8C5-735C-914F-9564-1F53BE57A3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42" y="4987988"/>
            <a:ext cx="663500" cy="292830"/>
          </a:xfrm>
          <a:prstGeom prst="rect">
            <a:avLst/>
          </a:prstGeom>
        </p:spPr>
      </p:pic>
      <p:pic>
        <p:nvPicPr>
          <p:cNvPr id="123" name="Inhaltsplatzhalter 111">
            <a:extLst>
              <a:ext uri="{FF2B5EF4-FFF2-40B4-BE49-F238E27FC236}">
                <a16:creationId xmlns:a16="http://schemas.microsoft.com/office/drawing/2014/main" id="{F678976F-158E-134E-ABEE-794D4C059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92" y="5178816"/>
            <a:ext cx="742363" cy="185590"/>
          </a:xfrm>
          <a:prstGeom prst="rect">
            <a:avLst/>
          </a:prstGeom>
        </p:spPr>
      </p:pic>
      <p:pic>
        <p:nvPicPr>
          <p:cNvPr id="124" name="Inhaltsplatzhalter 113">
            <a:extLst>
              <a:ext uri="{FF2B5EF4-FFF2-40B4-BE49-F238E27FC236}">
                <a16:creationId xmlns:a16="http://schemas.microsoft.com/office/drawing/2014/main" id="{DCE24A1A-3193-E441-B4A6-4F75C1B32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45" y="4856296"/>
            <a:ext cx="592243" cy="313390"/>
          </a:xfrm>
          <a:prstGeom prst="rect">
            <a:avLst/>
          </a:prstGeom>
        </p:spPr>
      </p:pic>
      <p:pic>
        <p:nvPicPr>
          <p:cNvPr id="125" name="Inhaltsplatzhalter 128">
            <a:extLst>
              <a:ext uri="{FF2B5EF4-FFF2-40B4-BE49-F238E27FC236}">
                <a16:creationId xmlns:a16="http://schemas.microsoft.com/office/drawing/2014/main" id="{92E62BA5-FE2A-594A-84D4-4909A21A31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99" y="5572652"/>
            <a:ext cx="641983" cy="395066"/>
          </a:xfrm>
          <a:prstGeom prst="rect">
            <a:avLst/>
          </a:prstGeom>
        </p:spPr>
      </p:pic>
      <p:pic>
        <p:nvPicPr>
          <p:cNvPr id="126" name="Inhaltsplatzhalter 110">
            <a:extLst>
              <a:ext uri="{FF2B5EF4-FFF2-40B4-BE49-F238E27FC236}">
                <a16:creationId xmlns:a16="http://schemas.microsoft.com/office/drawing/2014/main" id="{84587A8E-53AE-8D44-8BF7-385975B45E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6" y="5452867"/>
            <a:ext cx="915288" cy="135722"/>
          </a:xfrm>
          <a:prstGeom prst="rect">
            <a:avLst/>
          </a:prstGeom>
        </p:spPr>
      </p:pic>
      <p:pic>
        <p:nvPicPr>
          <p:cNvPr id="127" name="Inhaltsplatzhalter 120">
            <a:extLst>
              <a:ext uri="{FF2B5EF4-FFF2-40B4-BE49-F238E27FC236}">
                <a16:creationId xmlns:a16="http://schemas.microsoft.com/office/drawing/2014/main" id="{59A75D2C-5737-644C-813C-332410AE19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15" y="5660950"/>
            <a:ext cx="858830" cy="240471"/>
          </a:xfrm>
          <a:prstGeom prst="rect">
            <a:avLst/>
          </a:prstGeom>
        </p:spPr>
      </p:pic>
      <p:pic>
        <p:nvPicPr>
          <p:cNvPr id="128" name="Picture 517" descr="Bildergebnis für logo eon">
            <a:extLst>
              <a:ext uri="{FF2B5EF4-FFF2-40B4-BE49-F238E27FC236}">
                <a16:creationId xmlns:a16="http://schemas.microsoft.com/office/drawing/2014/main" id="{5492A94B-B26F-BA48-8BB7-8D4C3797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76" y="4949768"/>
            <a:ext cx="691627" cy="2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531" descr="Bildergebnis für societe general">
            <a:extLst>
              <a:ext uri="{FF2B5EF4-FFF2-40B4-BE49-F238E27FC236}">
                <a16:creationId xmlns:a16="http://schemas.microsoft.com/office/drawing/2014/main" id="{14B5850E-B285-AE4A-867B-32CAFED4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92" y="5467141"/>
            <a:ext cx="503040" cy="10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537" descr="Bildergebnis für syneco trading">
            <a:extLst>
              <a:ext uri="{FF2B5EF4-FFF2-40B4-BE49-F238E27FC236}">
                <a16:creationId xmlns:a16="http://schemas.microsoft.com/office/drawing/2014/main" id="{6A311E8E-FA83-E24D-A9DC-F6835438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61" y="5371641"/>
            <a:ext cx="813545" cy="1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539" descr="Bildergebnis für open grid europe">
            <a:extLst>
              <a:ext uri="{FF2B5EF4-FFF2-40B4-BE49-F238E27FC236}">
                <a16:creationId xmlns:a16="http://schemas.microsoft.com/office/drawing/2014/main" id="{F623FA2C-E399-384F-9245-33A606CD8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6" b="27714"/>
          <a:stretch/>
        </p:blipFill>
        <p:spPr bwMode="auto">
          <a:xfrm>
            <a:off x="10220976" y="5280627"/>
            <a:ext cx="749838" cy="1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963" descr="Bildergebnis für hyundai capital bank europe">
            <a:extLst>
              <a:ext uri="{FF2B5EF4-FFF2-40B4-BE49-F238E27FC236}">
                <a16:creationId xmlns:a16="http://schemas.microsoft.com/office/drawing/2014/main" id="{382C10EE-3534-1046-BD08-D7E89A724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5" b="36726"/>
          <a:stretch/>
        </p:blipFill>
        <p:spPr bwMode="auto">
          <a:xfrm>
            <a:off x="7055543" y="4889473"/>
            <a:ext cx="883874" cy="1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932" descr="Image result for generali group">
            <a:extLst>
              <a:ext uri="{FF2B5EF4-FFF2-40B4-BE49-F238E27FC236}">
                <a16:creationId xmlns:a16="http://schemas.microsoft.com/office/drawing/2014/main" id="{86046D9A-ED6E-D24C-A41C-670C36D1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53" y="5669699"/>
            <a:ext cx="376908" cy="2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89">
            <a:extLst>
              <a:ext uri="{FF2B5EF4-FFF2-40B4-BE49-F238E27FC236}">
                <a16:creationId xmlns:a16="http://schemas.microsoft.com/office/drawing/2014/main" id="{73A29FB2-2E57-1549-80C5-A96A7417A862}"/>
              </a:ext>
            </a:extLst>
          </p:cNvPr>
          <p:cNvGrpSpPr/>
          <p:nvPr/>
        </p:nvGrpSpPr>
        <p:grpSpPr>
          <a:xfrm>
            <a:off x="9178719" y="4975525"/>
            <a:ext cx="544000" cy="286561"/>
            <a:chOff x="4272923" y="3191317"/>
            <a:chExt cx="1557005" cy="820178"/>
          </a:xfrm>
        </p:grpSpPr>
        <p:pic>
          <p:nvPicPr>
            <p:cNvPr id="135" name="Picture 20" descr="Bildergebnis für it ergo">
              <a:extLst>
                <a:ext uri="{FF2B5EF4-FFF2-40B4-BE49-F238E27FC236}">
                  <a16:creationId xmlns:a16="http://schemas.microsoft.com/office/drawing/2014/main" id="{6D812CEE-20A2-8B42-8EA2-60FA63646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611" y="3651584"/>
              <a:ext cx="1499629" cy="359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2" descr="Bildergebnis für logo ergo">
              <a:extLst>
                <a:ext uri="{FF2B5EF4-FFF2-40B4-BE49-F238E27FC236}">
                  <a16:creationId xmlns:a16="http://schemas.microsoft.com/office/drawing/2014/main" id="{5BD1B56A-378F-7A4D-9255-C274319A3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923" y="3191317"/>
              <a:ext cx="1557005" cy="44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Picture 934" descr="Image result for uniper">
            <a:extLst>
              <a:ext uri="{FF2B5EF4-FFF2-40B4-BE49-F238E27FC236}">
                <a16:creationId xmlns:a16="http://schemas.microsoft.com/office/drawing/2014/main" id="{9FA913B6-BECA-A34F-BE5E-DEDD5252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985" y="4901326"/>
            <a:ext cx="411718" cy="36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091" descr="Image result for finanz informatik">
            <a:extLst>
              <a:ext uri="{FF2B5EF4-FFF2-40B4-BE49-F238E27FC236}">
                <a16:creationId xmlns:a16="http://schemas.microsoft.com/office/drawing/2014/main" id="{B57B6F4D-45A5-ED48-B7D8-7B7AE063E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20477" r="8341" b="34851"/>
          <a:stretch/>
        </p:blipFill>
        <p:spPr bwMode="auto">
          <a:xfrm>
            <a:off x="6645666" y="5854519"/>
            <a:ext cx="915288" cy="1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12" descr="Bildergebnis für logo volkswagen financial services">
            <a:extLst>
              <a:ext uri="{FF2B5EF4-FFF2-40B4-BE49-F238E27FC236}">
                <a16:creationId xmlns:a16="http://schemas.microsoft.com/office/drawing/2014/main" id="{D93EF59F-B59C-6549-AFB9-1CAE5AC0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69" y="5660950"/>
            <a:ext cx="627305" cy="1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33" descr="Bildergebnis für barclays">
            <a:extLst>
              <a:ext uri="{FF2B5EF4-FFF2-40B4-BE49-F238E27FC236}">
                <a16:creationId xmlns:a16="http://schemas.microsoft.com/office/drawing/2014/main" id="{4648A07F-7575-D04A-A0C1-71DA26A35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 t="34921" r="7079" b="34839"/>
          <a:stretch/>
        </p:blipFill>
        <p:spPr bwMode="auto">
          <a:xfrm>
            <a:off x="6358756" y="5681877"/>
            <a:ext cx="725265" cy="1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67">
            <a:extLst>
              <a:ext uri="{FF2B5EF4-FFF2-40B4-BE49-F238E27FC236}">
                <a16:creationId xmlns:a16="http://schemas.microsoft.com/office/drawing/2014/main" id="{7B48150F-0C7D-1C45-89E1-73E351CEDEE9}"/>
              </a:ext>
            </a:extLst>
          </p:cNvPr>
          <p:cNvGrpSpPr/>
          <p:nvPr/>
        </p:nvGrpSpPr>
        <p:grpSpPr>
          <a:xfrm rot="5400000">
            <a:off x="2101908" y="429042"/>
            <a:ext cx="1974831" cy="4573192"/>
            <a:chOff x="-210208" y="1480082"/>
            <a:chExt cx="2598993" cy="2999914"/>
          </a:xfrm>
        </p:grpSpPr>
        <p:sp>
          <p:nvSpPr>
            <p:cNvPr id="142" name="Gleichschenkliges Dreieck 53">
              <a:extLst>
                <a:ext uri="{FF2B5EF4-FFF2-40B4-BE49-F238E27FC236}">
                  <a16:creationId xmlns:a16="http://schemas.microsoft.com/office/drawing/2014/main" id="{7B4A3139-780D-F848-B5F9-DD88B4B241F0}"/>
                </a:ext>
              </a:extLst>
            </p:cNvPr>
            <p:cNvSpPr/>
            <p:nvPr/>
          </p:nvSpPr>
          <p:spPr>
            <a:xfrm rot="16200000">
              <a:off x="-290045" y="2476642"/>
              <a:ext cx="2999914" cy="1006793"/>
            </a:xfrm>
            <a:prstGeom prst="triangle">
              <a:avLst>
                <a:gd name="adj" fmla="val 47881"/>
              </a:avLst>
            </a:prstGeom>
            <a:gradFill>
              <a:gsLst>
                <a:gs pos="22000">
                  <a:schemeClr val="bg2">
                    <a:lumMod val="60000"/>
                    <a:lumOff val="40000"/>
                  </a:schemeClr>
                </a:gs>
                <a:gs pos="84000">
                  <a:schemeClr val="bg2">
                    <a:lumMod val="33000"/>
                    <a:lumOff val="67000"/>
                    <a:alpha val="30000"/>
                  </a:schemeClr>
                </a:gs>
              </a:gsLst>
              <a:lin ang="5400000" scaled="0"/>
            </a:gra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3" name="Trapezoid 36">
              <a:extLst>
                <a:ext uri="{FF2B5EF4-FFF2-40B4-BE49-F238E27FC236}">
                  <a16:creationId xmlns:a16="http://schemas.microsoft.com/office/drawing/2014/main" id="{A5452CE2-1E4B-7A45-8BC3-473C3BF5DB0F}"/>
                </a:ext>
              </a:extLst>
            </p:cNvPr>
            <p:cNvSpPr/>
            <p:nvPr/>
          </p:nvSpPr>
          <p:spPr>
            <a:xfrm rot="7749471" flipV="1">
              <a:off x="914120" y="2253261"/>
              <a:ext cx="244731" cy="1679847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305578 w 321199"/>
                <a:gd name="connsiteY3" fmla="*/ 184909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194703 w 260352"/>
                <a:gd name="connsiteY0" fmla="*/ 834126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194703 w 260352"/>
                <a:gd name="connsiteY5" fmla="*/ 834126 h 865123"/>
                <a:gd name="connsiteX0" fmla="*/ 38458 w 260352"/>
                <a:gd name="connsiteY0" fmla="*/ 671522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38458 w 260352"/>
                <a:gd name="connsiteY5" fmla="*/ 671522 h 865123"/>
                <a:gd name="connsiteX0" fmla="*/ 38458 w 244731"/>
                <a:gd name="connsiteY0" fmla="*/ 671522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8458 w 244731"/>
                <a:gd name="connsiteY5" fmla="*/ 671522 h 725803"/>
                <a:gd name="connsiteX0" fmla="*/ 34917 w 244731"/>
                <a:gd name="connsiteY0" fmla="*/ 700423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4917 w 244731"/>
                <a:gd name="connsiteY5" fmla="*/ 700423 h 725803"/>
                <a:gd name="connsiteX0" fmla="*/ 34917 w 244731"/>
                <a:gd name="connsiteY0" fmla="*/ 700423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34917 w 244731"/>
                <a:gd name="connsiteY5" fmla="*/ 700423 h 723336"/>
                <a:gd name="connsiteX0" fmla="*/ 21142 w 244731"/>
                <a:gd name="connsiteY0" fmla="*/ 697820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21142 w 244731"/>
                <a:gd name="connsiteY5" fmla="*/ 697820 h 723336"/>
                <a:gd name="connsiteX0" fmla="*/ 21142 w 244731"/>
                <a:gd name="connsiteY0" fmla="*/ 697820 h 727446"/>
                <a:gd name="connsiteX1" fmla="*/ 240589 w 244731"/>
                <a:gd name="connsiteY1" fmla="*/ 185688 h 727446"/>
                <a:gd name="connsiteX2" fmla="*/ 0 w 244731"/>
                <a:gd name="connsiteY2" fmla="*/ 0 h 727446"/>
                <a:gd name="connsiteX3" fmla="*/ 244731 w 244731"/>
                <a:gd name="connsiteY3" fmla="*/ 184909 h 727446"/>
                <a:gd name="connsiteX4" fmla="*/ 83271 w 244731"/>
                <a:gd name="connsiteY4" fmla="*/ 727446 h 727446"/>
                <a:gd name="connsiteX5" fmla="*/ 21142 w 244731"/>
                <a:gd name="connsiteY5" fmla="*/ 697820 h 727446"/>
                <a:gd name="connsiteX0" fmla="*/ 21142 w 244731"/>
                <a:gd name="connsiteY0" fmla="*/ 697820 h 720459"/>
                <a:gd name="connsiteX1" fmla="*/ 240589 w 244731"/>
                <a:gd name="connsiteY1" fmla="*/ 185688 h 720459"/>
                <a:gd name="connsiteX2" fmla="*/ 0 w 244731"/>
                <a:gd name="connsiteY2" fmla="*/ 0 h 720459"/>
                <a:gd name="connsiteX3" fmla="*/ 244731 w 244731"/>
                <a:gd name="connsiteY3" fmla="*/ 184909 h 720459"/>
                <a:gd name="connsiteX4" fmla="*/ 72381 w 244731"/>
                <a:gd name="connsiteY4" fmla="*/ 720459 h 720459"/>
                <a:gd name="connsiteX5" fmla="*/ 21142 w 244731"/>
                <a:gd name="connsiteY5" fmla="*/ 697820 h 720459"/>
                <a:gd name="connsiteX0" fmla="*/ 21142 w 244731"/>
                <a:gd name="connsiteY0" fmla="*/ 697820 h 731556"/>
                <a:gd name="connsiteX1" fmla="*/ 240589 w 244731"/>
                <a:gd name="connsiteY1" fmla="*/ 185688 h 731556"/>
                <a:gd name="connsiteX2" fmla="*/ 0 w 244731"/>
                <a:gd name="connsiteY2" fmla="*/ 0 h 731556"/>
                <a:gd name="connsiteX3" fmla="*/ 244731 w 244731"/>
                <a:gd name="connsiteY3" fmla="*/ 184909 h 731556"/>
                <a:gd name="connsiteX4" fmla="*/ 93840 w 244731"/>
                <a:gd name="connsiteY4" fmla="*/ 731556 h 731556"/>
                <a:gd name="connsiteX5" fmla="*/ 21142 w 244731"/>
                <a:gd name="connsiteY5" fmla="*/ 697820 h 731556"/>
                <a:gd name="connsiteX0" fmla="*/ 21142 w 244731"/>
                <a:gd name="connsiteY0" fmla="*/ 697820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1142 w 244731"/>
                <a:gd name="connsiteY5" fmla="*/ 697820 h 720050"/>
                <a:gd name="connsiteX0" fmla="*/ 24027 w 244731"/>
                <a:gd name="connsiteY0" fmla="*/ 693437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4027 w 244731"/>
                <a:gd name="connsiteY5" fmla="*/ 693437 h 72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31" h="720050">
                  <a:moveTo>
                    <a:pt x="24027" y="693437"/>
                  </a:moveTo>
                  <a:lnTo>
                    <a:pt x="240589" y="185688"/>
                  </a:lnTo>
                  <a:lnTo>
                    <a:pt x="0" y="0"/>
                  </a:lnTo>
                  <a:cubicBezTo>
                    <a:pt x="1311" y="1903"/>
                    <a:pt x="243420" y="183006"/>
                    <a:pt x="244731" y="184909"/>
                  </a:cubicBezTo>
                  <a:lnTo>
                    <a:pt x="92565" y="720050"/>
                  </a:lnTo>
                  <a:lnTo>
                    <a:pt x="24027" y="69343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4" name="Trapezoid 36">
              <a:extLst>
                <a:ext uri="{FF2B5EF4-FFF2-40B4-BE49-F238E27FC236}">
                  <a16:creationId xmlns:a16="http://schemas.microsoft.com/office/drawing/2014/main" id="{ADB7EBB1-D07A-3D46-BA99-C32393DA2E46}"/>
                </a:ext>
              </a:extLst>
            </p:cNvPr>
            <p:cNvSpPr/>
            <p:nvPr/>
          </p:nvSpPr>
          <p:spPr>
            <a:xfrm rot="7937248" flipV="1">
              <a:off x="903146" y="2385749"/>
              <a:ext cx="332262" cy="2239243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45300 w 321199"/>
                <a:gd name="connsiteY0" fmla="*/ 832892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45300 w 321199"/>
                <a:gd name="connsiteY5" fmla="*/ 832892 h 865123"/>
                <a:gd name="connsiteX0" fmla="*/ 245300 w 335292"/>
                <a:gd name="connsiteY0" fmla="*/ 83289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45300 w 335292"/>
                <a:gd name="connsiteY5" fmla="*/ 832892 h 870603"/>
                <a:gd name="connsiteX0" fmla="*/ 256826 w 335292"/>
                <a:gd name="connsiteY0" fmla="*/ 84563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56826 w 335292"/>
                <a:gd name="connsiteY5" fmla="*/ 845632 h 87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92" h="870603">
                  <a:moveTo>
                    <a:pt x="256826" y="845632"/>
                  </a:moveTo>
                  <a:lnTo>
                    <a:pt x="0" y="142784"/>
                  </a:lnTo>
                  <a:lnTo>
                    <a:pt x="60847" y="0"/>
                  </a:lnTo>
                  <a:cubicBezTo>
                    <a:pt x="62158" y="1903"/>
                    <a:pt x="2833" y="140102"/>
                    <a:pt x="4144" y="142005"/>
                  </a:cubicBezTo>
                  <a:lnTo>
                    <a:pt x="335292" y="870603"/>
                  </a:lnTo>
                  <a:lnTo>
                    <a:pt x="256826" y="845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5" name="Trapezoid 36">
              <a:extLst>
                <a:ext uri="{FF2B5EF4-FFF2-40B4-BE49-F238E27FC236}">
                  <a16:creationId xmlns:a16="http://schemas.microsoft.com/office/drawing/2014/main" id="{3BDE92F4-5F0D-0A41-8481-C02D0E1FAA76}"/>
                </a:ext>
              </a:extLst>
            </p:cNvPr>
            <p:cNvSpPr/>
            <p:nvPr/>
          </p:nvSpPr>
          <p:spPr>
            <a:xfrm rot="13662752">
              <a:off x="839405" y="1167601"/>
              <a:ext cx="499767" cy="2598993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45300 w 321199"/>
                <a:gd name="connsiteY0" fmla="*/ 832892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45300 w 321199"/>
                <a:gd name="connsiteY5" fmla="*/ 832892 h 865123"/>
                <a:gd name="connsiteX0" fmla="*/ 245300 w 335292"/>
                <a:gd name="connsiteY0" fmla="*/ 83289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45300 w 335292"/>
                <a:gd name="connsiteY5" fmla="*/ 832892 h 870603"/>
                <a:gd name="connsiteX0" fmla="*/ 256826 w 335292"/>
                <a:gd name="connsiteY0" fmla="*/ 845632 h 870603"/>
                <a:gd name="connsiteX1" fmla="*/ 0 w 335292"/>
                <a:gd name="connsiteY1" fmla="*/ 142784 h 870603"/>
                <a:gd name="connsiteX2" fmla="*/ 60847 w 335292"/>
                <a:gd name="connsiteY2" fmla="*/ 0 h 870603"/>
                <a:gd name="connsiteX3" fmla="*/ 4144 w 335292"/>
                <a:gd name="connsiteY3" fmla="*/ 142005 h 870603"/>
                <a:gd name="connsiteX4" fmla="*/ 335292 w 335292"/>
                <a:gd name="connsiteY4" fmla="*/ 870603 h 870603"/>
                <a:gd name="connsiteX5" fmla="*/ 256826 w 335292"/>
                <a:gd name="connsiteY5" fmla="*/ 845632 h 87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92" h="870603">
                  <a:moveTo>
                    <a:pt x="256826" y="845632"/>
                  </a:moveTo>
                  <a:lnTo>
                    <a:pt x="0" y="142784"/>
                  </a:lnTo>
                  <a:lnTo>
                    <a:pt x="60847" y="0"/>
                  </a:lnTo>
                  <a:cubicBezTo>
                    <a:pt x="62158" y="1903"/>
                    <a:pt x="2833" y="140102"/>
                    <a:pt x="4144" y="142005"/>
                  </a:cubicBezTo>
                  <a:lnTo>
                    <a:pt x="335292" y="870603"/>
                  </a:lnTo>
                  <a:lnTo>
                    <a:pt x="256826" y="845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  <p:sp>
          <p:nvSpPr>
            <p:cNvPr id="146" name="Trapezoid 36">
              <a:extLst>
                <a:ext uri="{FF2B5EF4-FFF2-40B4-BE49-F238E27FC236}">
                  <a16:creationId xmlns:a16="http://schemas.microsoft.com/office/drawing/2014/main" id="{AE78148F-4791-0149-8DE0-A8381660E0BB}"/>
                </a:ext>
              </a:extLst>
            </p:cNvPr>
            <p:cNvSpPr/>
            <p:nvPr/>
          </p:nvSpPr>
          <p:spPr>
            <a:xfrm rot="12881075">
              <a:off x="835819" y="2524780"/>
              <a:ext cx="562685" cy="818758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450333 w 914400"/>
                <a:gd name="connsiteY1" fmla="*/ 0 h 1216152"/>
                <a:gd name="connsiteX2" fmla="*/ 464067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" fmla="*/ 0 w 668009"/>
                <a:gd name="connsiteY0" fmla="*/ 1212983 h 1216152"/>
                <a:gd name="connsiteX1" fmla="*/ 203942 w 668009"/>
                <a:gd name="connsiteY1" fmla="*/ 0 h 1216152"/>
                <a:gd name="connsiteX2" fmla="*/ 217676 w 668009"/>
                <a:gd name="connsiteY2" fmla="*/ 0 h 1216152"/>
                <a:gd name="connsiteX3" fmla="*/ 668009 w 668009"/>
                <a:gd name="connsiteY3" fmla="*/ 1216152 h 1216152"/>
                <a:gd name="connsiteX4" fmla="*/ 0 w 668009"/>
                <a:gd name="connsiteY4" fmla="*/ 1212983 h 1216152"/>
                <a:gd name="connsiteX0" fmla="*/ 0 w 249949"/>
                <a:gd name="connsiteY0" fmla="*/ 1212983 h 1213149"/>
                <a:gd name="connsiteX1" fmla="*/ 203942 w 249949"/>
                <a:gd name="connsiteY1" fmla="*/ 0 h 1213149"/>
                <a:gd name="connsiteX2" fmla="*/ 217676 w 249949"/>
                <a:gd name="connsiteY2" fmla="*/ 0 h 1213149"/>
                <a:gd name="connsiteX3" fmla="*/ 249949 w 249949"/>
                <a:gd name="connsiteY3" fmla="*/ 1213149 h 1213149"/>
                <a:gd name="connsiteX4" fmla="*/ 0 w 249949"/>
                <a:gd name="connsiteY4" fmla="*/ 1212983 h 1213149"/>
                <a:gd name="connsiteX0" fmla="*/ 0 w 663553"/>
                <a:gd name="connsiteY0" fmla="*/ 1212983 h 1212983"/>
                <a:gd name="connsiteX1" fmla="*/ 203942 w 663553"/>
                <a:gd name="connsiteY1" fmla="*/ 0 h 1212983"/>
                <a:gd name="connsiteX2" fmla="*/ 217676 w 663553"/>
                <a:gd name="connsiteY2" fmla="*/ 0 h 1212983"/>
                <a:gd name="connsiteX3" fmla="*/ 663553 w 663553"/>
                <a:gd name="connsiteY3" fmla="*/ 833618 h 1212983"/>
                <a:gd name="connsiteX4" fmla="*/ 0 w 663553"/>
                <a:gd name="connsiteY4" fmla="*/ 1212983 h 1212983"/>
                <a:gd name="connsiteX0" fmla="*/ 448575 w 459611"/>
                <a:gd name="connsiteY0" fmla="*/ 889602 h 889602"/>
                <a:gd name="connsiteX1" fmla="*/ 0 w 459611"/>
                <a:gd name="connsiteY1" fmla="*/ 0 h 889602"/>
                <a:gd name="connsiteX2" fmla="*/ 13734 w 459611"/>
                <a:gd name="connsiteY2" fmla="*/ 0 h 889602"/>
                <a:gd name="connsiteX3" fmla="*/ 459611 w 459611"/>
                <a:gd name="connsiteY3" fmla="*/ 833618 h 889602"/>
                <a:gd name="connsiteX4" fmla="*/ 448575 w 459611"/>
                <a:gd name="connsiteY4" fmla="*/ 889602 h 889602"/>
                <a:gd name="connsiteX0" fmla="*/ 455440 w 466476"/>
                <a:gd name="connsiteY0" fmla="*/ 889602 h 889602"/>
                <a:gd name="connsiteX1" fmla="*/ 0 w 466476"/>
                <a:gd name="connsiteY1" fmla="*/ 1323 h 889602"/>
                <a:gd name="connsiteX2" fmla="*/ 20599 w 466476"/>
                <a:gd name="connsiteY2" fmla="*/ 0 h 889602"/>
                <a:gd name="connsiteX3" fmla="*/ 466476 w 466476"/>
                <a:gd name="connsiteY3" fmla="*/ 833618 h 889602"/>
                <a:gd name="connsiteX4" fmla="*/ 455440 w 466476"/>
                <a:gd name="connsiteY4" fmla="*/ 889602 h 889602"/>
                <a:gd name="connsiteX0" fmla="*/ 465670 w 476706"/>
                <a:gd name="connsiteY0" fmla="*/ 889602 h 889602"/>
                <a:gd name="connsiteX1" fmla="*/ 0 w 476706"/>
                <a:gd name="connsiteY1" fmla="*/ 2588 h 889602"/>
                <a:gd name="connsiteX2" fmla="*/ 30829 w 476706"/>
                <a:gd name="connsiteY2" fmla="*/ 0 h 889602"/>
                <a:gd name="connsiteX3" fmla="*/ 476706 w 476706"/>
                <a:gd name="connsiteY3" fmla="*/ 833618 h 889602"/>
                <a:gd name="connsiteX4" fmla="*/ 465670 w 476706"/>
                <a:gd name="connsiteY4" fmla="*/ 889602 h 889602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1216 w 447093"/>
                <a:gd name="connsiteY2" fmla="*/ 1706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47093"/>
                <a:gd name="connsiteY0" fmla="*/ 891308 h 891308"/>
                <a:gd name="connsiteX1" fmla="*/ 0 w 447093"/>
                <a:gd name="connsiteY1" fmla="*/ 0 h 891308"/>
                <a:gd name="connsiteX2" fmla="*/ 7946 w 447093"/>
                <a:gd name="connsiteY2" fmla="*/ 1821 h 891308"/>
                <a:gd name="connsiteX3" fmla="*/ 447093 w 447093"/>
                <a:gd name="connsiteY3" fmla="*/ 835324 h 891308"/>
                <a:gd name="connsiteX4" fmla="*/ 436057 w 447093"/>
                <a:gd name="connsiteY4" fmla="*/ 891308 h 891308"/>
                <a:gd name="connsiteX0" fmla="*/ 436057 w 452290"/>
                <a:gd name="connsiteY0" fmla="*/ 891308 h 891308"/>
                <a:gd name="connsiteX1" fmla="*/ 0 w 452290"/>
                <a:gd name="connsiteY1" fmla="*/ 0 h 891308"/>
                <a:gd name="connsiteX2" fmla="*/ 7946 w 452290"/>
                <a:gd name="connsiteY2" fmla="*/ 1821 h 891308"/>
                <a:gd name="connsiteX3" fmla="*/ 452290 w 452290"/>
                <a:gd name="connsiteY3" fmla="*/ 851744 h 891308"/>
                <a:gd name="connsiteX4" fmla="*/ 436057 w 452290"/>
                <a:gd name="connsiteY4" fmla="*/ 891308 h 891308"/>
                <a:gd name="connsiteX0" fmla="*/ 430151 w 452290"/>
                <a:gd name="connsiteY0" fmla="*/ 858543 h 858543"/>
                <a:gd name="connsiteX1" fmla="*/ 0 w 452290"/>
                <a:gd name="connsiteY1" fmla="*/ 0 h 858543"/>
                <a:gd name="connsiteX2" fmla="*/ 7946 w 452290"/>
                <a:gd name="connsiteY2" fmla="*/ 1821 h 858543"/>
                <a:gd name="connsiteX3" fmla="*/ 452290 w 452290"/>
                <a:gd name="connsiteY3" fmla="*/ 851744 h 858543"/>
                <a:gd name="connsiteX4" fmla="*/ 430151 w 452290"/>
                <a:gd name="connsiteY4" fmla="*/ 858543 h 858543"/>
                <a:gd name="connsiteX0" fmla="*/ 430151 w 468973"/>
                <a:gd name="connsiteY0" fmla="*/ 858543 h 865480"/>
                <a:gd name="connsiteX1" fmla="*/ 0 w 468973"/>
                <a:gd name="connsiteY1" fmla="*/ 0 h 865480"/>
                <a:gd name="connsiteX2" fmla="*/ 7946 w 468973"/>
                <a:gd name="connsiteY2" fmla="*/ 1821 h 865480"/>
                <a:gd name="connsiteX3" fmla="*/ 468973 w 468973"/>
                <a:gd name="connsiteY3" fmla="*/ 865480 h 865480"/>
                <a:gd name="connsiteX4" fmla="*/ 430151 w 468973"/>
                <a:gd name="connsiteY4" fmla="*/ 858543 h 865480"/>
                <a:gd name="connsiteX0" fmla="*/ 430151 w 500017"/>
                <a:gd name="connsiteY0" fmla="*/ 858543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30151 w 500017"/>
                <a:gd name="connsiteY4" fmla="*/ 858543 h 869857"/>
                <a:gd name="connsiteX0" fmla="*/ 450250 w 500017"/>
                <a:gd name="connsiteY0" fmla="*/ 859849 h 869857"/>
                <a:gd name="connsiteX1" fmla="*/ 0 w 500017"/>
                <a:gd name="connsiteY1" fmla="*/ 0 h 869857"/>
                <a:gd name="connsiteX2" fmla="*/ 7946 w 500017"/>
                <a:gd name="connsiteY2" fmla="*/ 1821 h 869857"/>
                <a:gd name="connsiteX3" fmla="*/ 500017 w 500017"/>
                <a:gd name="connsiteY3" fmla="*/ 869857 h 869857"/>
                <a:gd name="connsiteX4" fmla="*/ 450250 w 500017"/>
                <a:gd name="connsiteY4" fmla="*/ 859849 h 869857"/>
                <a:gd name="connsiteX0" fmla="*/ 450250 w 495170"/>
                <a:gd name="connsiteY0" fmla="*/ 859849 h 873617"/>
                <a:gd name="connsiteX1" fmla="*/ 0 w 495170"/>
                <a:gd name="connsiteY1" fmla="*/ 0 h 873617"/>
                <a:gd name="connsiteX2" fmla="*/ 7946 w 495170"/>
                <a:gd name="connsiteY2" fmla="*/ 1821 h 873617"/>
                <a:gd name="connsiteX3" fmla="*/ 495170 w 495170"/>
                <a:gd name="connsiteY3" fmla="*/ 873617 h 873617"/>
                <a:gd name="connsiteX4" fmla="*/ 450250 w 495170"/>
                <a:gd name="connsiteY4" fmla="*/ 859849 h 873617"/>
                <a:gd name="connsiteX0" fmla="*/ 546613 w 591533"/>
                <a:gd name="connsiteY0" fmla="*/ 859849 h 873617"/>
                <a:gd name="connsiteX1" fmla="*/ 96363 w 591533"/>
                <a:gd name="connsiteY1" fmla="*/ 0 h 873617"/>
                <a:gd name="connsiteX2" fmla="*/ 0 w 591533"/>
                <a:gd name="connsiteY2" fmla="*/ 25978 h 873617"/>
                <a:gd name="connsiteX3" fmla="*/ 591533 w 591533"/>
                <a:gd name="connsiteY3" fmla="*/ 873617 h 873617"/>
                <a:gd name="connsiteX4" fmla="*/ 546613 w 591533"/>
                <a:gd name="connsiteY4" fmla="*/ 859849 h 873617"/>
                <a:gd name="connsiteX0" fmla="*/ 450250 w 495170"/>
                <a:gd name="connsiteY0" fmla="*/ 876433 h 890201"/>
                <a:gd name="connsiteX1" fmla="*/ 0 w 495170"/>
                <a:gd name="connsiteY1" fmla="*/ 16584 h 890201"/>
                <a:gd name="connsiteX2" fmla="*/ 235512 w 495170"/>
                <a:gd name="connsiteY2" fmla="*/ 0 h 890201"/>
                <a:gd name="connsiteX3" fmla="*/ 495170 w 495170"/>
                <a:gd name="connsiteY3" fmla="*/ 890201 h 890201"/>
                <a:gd name="connsiteX4" fmla="*/ 450250 w 495170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598183 w 598183"/>
                <a:gd name="connsiteY3" fmla="*/ 890201 h 890201"/>
                <a:gd name="connsiteX4" fmla="*/ 553263 w 598183"/>
                <a:gd name="connsiteY4" fmla="*/ 876433 h 890201"/>
                <a:gd name="connsiteX0" fmla="*/ 553263 w 598183"/>
                <a:gd name="connsiteY0" fmla="*/ 876433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53263 w 598183"/>
                <a:gd name="connsiteY5" fmla="*/ 876433 h 890201"/>
                <a:gd name="connsiteX0" fmla="*/ 537509 w 598183"/>
                <a:gd name="connsiteY0" fmla="*/ 877271 h 890201"/>
                <a:gd name="connsiteX1" fmla="*/ 0 w 598183"/>
                <a:gd name="connsiteY1" fmla="*/ 10028 h 890201"/>
                <a:gd name="connsiteX2" fmla="*/ 338525 w 598183"/>
                <a:gd name="connsiteY2" fmla="*/ 0 h 890201"/>
                <a:gd name="connsiteX3" fmla="*/ 940 w 598183"/>
                <a:gd name="connsiteY3" fmla="*/ 10755 h 890201"/>
                <a:gd name="connsiteX4" fmla="*/ 598183 w 598183"/>
                <a:gd name="connsiteY4" fmla="*/ 890201 h 890201"/>
                <a:gd name="connsiteX5" fmla="*/ 537509 w 598183"/>
                <a:gd name="connsiteY5" fmla="*/ 877271 h 890201"/>
                <a:gd name="connsiteX0" fmla="*/ 537509 w 584472"/>
                <a:gd name="connsiteY0" fmla="*/ 877271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37509 w 584472"/>
                <a:gd name="connsiteY5" fmla="*/ 877271 h 895855"/>
                <a:gd name="connsiteX0" fmla="*/ 555305 w 584472"/>
                <a:gd name="connsiteY0" fmla="*/ 881248 h 895855"/>
                <a:gd name="connsiteX1" fmla="*/ 0 w 584472"/>
                <a:gd name="connsiteY1" fmla="*/ 10028 h 895855"/>
                <a:gd name="connsiteX2" fmla="*/ 338525 w 584472"/>
                <a:gd name="connsiteY2" fmla="*/ 0 h 895855"/>
                <a:gd name="connsiteX3" fmla="*/ 940 w 584472"/>
                <a:gd name="connsiteY3" fmla="*/ 10755 h 895855"/>
                <a:gd name="connsiteX4" fmla="*/ 584472 w 584472"/>
                <a:gd name="connsiteY4" fmla="*/ 895855 h 895855"/>
                <a:gd name="connsiteX5" fmla="*/ 555305 w 584472"/>
                <a:gd name="connsiteY5" fmla="*/ 881248 h 895855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940 w 595656"/>
                <a:gd name="connsiteY3" fmla="*/ 1075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555305 w 595656"/>
                <a:gd name="connsiteY0" fmla="*/ 881248 h 896901"/>
                <a:gd name="connsiteX1" fmla="*/ 0 w 595656"/>
                <a:gd name="connsiteY1" fmla="*/ 10028 h 896901"/>
                <a:gd name="connsiteX2" fmla="*/ 338525 w 595656"/>
                <a:gd name="connsiteY2" fmla="*/ 0 h 896901"/>
                <a:gd name="connsiteX3" fmla="*/ 281822 w 595656"/>
                <a:gd name="connsiteY3" fmla="*/ 142005 h 896901"/>
                <a:gd name="connsiteX4" fmla="*/ 595656 w 595656"/>
                <a:gd name="connsiteY4" fmla="*/ 896901 h 896901"/>
                <a:gd name="connsiteX5" fmla="*/ 555305 w 595656"/>
                <a:gd name="connsiteY5" fmla="*/ 881248 h 896901"/>
                <a:gd name="connsiteX0" fmla="*/ 277627 w 317978"/>
                <a:gd name="connsiteY0" fmla="*/ 881248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77627 w 317978"/>
                <a:gd name="connsiteY5" fmla="*/ 881248 h 896901"/>
                <a:gd name="connsiteX0" fmla="*/ 233135 w 317978"/>
                <a:gd name="connsiteY0" fmla="*/ 814400 h 896901"/>
                <a:gd name="connsiteX1" fmla="*/ 0 w 317978"/>
                <a:gd name="connsiteY1" fmla="*/ 142784 h 896901"/>
                <a:gd name="connsiteX2" fmla="*/ 60847 w 317978"/>
                <a:gd name="connsiteY2" fmla="*/ 0 h 896901"/>
                <a:gd name="connsiteX3" fmla="*/ 4144 w 317978"/>
                <a:gd name="connsiteY3" fmla="*/ 142005 h 896901"/>
                <a:gd name="connsiteX4" fmla="*/ 317978 w 317978"/>
                <a:gd name="connsiteY4" fmla="*/ 896901 h 896901"/>
                <a:gd name="connsiteX5" fmla="*/ 233135 w 317978"/>
                <a:gd name="connsiteY5" fmla="*/ 814400 h 896901"/>
                <a:gd name="connsiteX0" fmla="*/ 233135 w 321199"/>
                <a:gd name="connsiteY0" fmla="*/ 814400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33135 w 321199"/>
                <a:gd name="connsiteY5" fmla="*/ 814400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4144 w 321199"/>
                <a:gd name="connsiteY3" fmla="*/ 142005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255550 w 321199"/>
                <a:gd name="connsiteY0" fmla="*/ 834126 h 865123"/>
                <a:gd name="connsiteX1" fmla="*/ 0 w 321199"/>
                <a:gd name="connsiteY1" fmla="*/ 142784 h 865123"/>
                <a:gd name="connsiteX2" fmla="*/ 60847 w 321199"/>
                <a:gd name="connsiteY2" fmla="*/ 0 h 865123"/>
                <a:gd name="connsiteX3" fmla="*/ 305578 w 321199"/>
                <a:gd name="connsiteY3" fmla="*/ 184909 h 865123"/>
                <a:gd name="connsiteX4" fmla="*/ 321199 w 321199"/>
                <a:gd name="connsiteY4" fmla="*/ 865123 h 865123"/>
                <a:gd name="connsiteX5" fmla="*/ 255550 w 321199"/>
                <a:gd name="connsiteY5" fmla="*/ 834126 h 865123"/>
                <a:gd name="connsiteX0" fmla="*/ 194703 w 260352"/>
                <a:gd name="connsiteY0" fmla="*/ 834126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194703 w 260352"/>
                <a:gd name="connsiteY5" fmla="*/ 834126 h 865123"/>
                <a:gd name="connsiteX0" fmla="*/ 38458 w 260352"/>
                <a:gd name="connsiteY0" fmla="*/ 671522 h 865123"/>
                <a:gd name="connsiteX1" fmla="*/ 240589 w 260352"/>
                <a:gd name="connsiteY1" fmla="*/ 185688 h 865123"/>
                <a:gd name="connsiteX2" fmla="*/ 0 w 260352"/>
                <a:gd name="connsiteY2" fmla="*/ 0 h 865123"/>
                <a:gd name="connsiteX3" fmla="*/ 244731 w 260352"/>
                <a:gd name="connsiteY3" fmla="*/ 184909 h 865123"/>
                <a:gd name="connsiteX4" fmla="*/ 260352 w 260352"/>
                <a:gd name="connsiteY4" fmla="*/ 865123 h 865123"/>
                <a:gd name="connsiteX5" fmla="*/ 38458 w 260352"/>
                <a:gd name="connsiteY5" fmla="*/ 671522 h 865123"/>
                <a:gd name="connsiteX0" fmla="*/ 38458 w 244731"/>
                <a:gd name="connsiteY0" fmla="*/ 671522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8458 w 244731"/>
                <a:gd name="connsiteY5" fmla="*/ 671522 h 725803"/>
                <a:gd name="connsiteX0" fmla="*/ 34917 w 244731"/>
                <a:gd name="connsiteY0" fmla="*/ 700423 h 725803"/>
                <a:gd name="connsiteX1" fmla="*/ 240589 w 244731"/>
                <a:gd name="connsiteY1" fmla="*/ 185688 h 725803"/>
                <a:gd name="connsiteX2" fmla="*/ 0 w 244731"/>
                <a:gd name="connsiteY2" fmla="*/ 0 h 725803"/>
                <a:gd name="connsiteX3" fmla="*/ 244731 w 244731"/>
                <a:gd name="connsiteY3" fmla="*/ 184909 h 725803"/>
                <a:gd name="connsiteX4" fmla="*/ 93203 w 244731"/>
                <a:gd name="connsiteY4" fmla="*/ 725803 h 725803"/>
                <a:gd name="connsiteX5" fmla="*/ 34917 w 244731"/>
                <a:gd name="connsiteY5" fmla="*/ 700423 h 725803"/>
                <a:gd name="connsiteX0" fmla="*/ 34917 w 244731"/>
                <a:gd name="connsiteY0" fmla="*/ 700423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34917 w 244731"/>
                <a:gd name="connsiteY5" fmla="*/ 700423 h 723336"/>
                <a:gd name="connsiteX0" fmla="*/ 21142 w 244731"/>
                <a:gd name="connsiteY0" fmla="*/ 697820 h 723336"/>
                <a:gd name="connsiteX1" fmla="*/ 240589 w 244731"/>
                <a:gd name="connsiteY1" fmla="*/ 185688 h 723336"/>
                <a:gd name="connsiteX2" fmla="*/ 0 w 244731"/>
                <a:gd name="connsiteY2" fmla="*/ 0 h 723336"/>
                <a:gd name="connsiteX3" fmla="*/ 244731 w 244731"/>
                <a:gd name="connsiteY3" fmla="*/ 184909 h 723336"/>
                <a:gd name="connsiteX4" fmla="*/ 72701 w 244731"/>
                <a:gd name="connsiteY4" fmla="*/ 723336 h 723336"/>
                <a:gd name="connsiteX5" fmla="*/ 21142 w 244731"/>
                <a:gd name="connsiteY5" fmla="*/ 697820 h 723336"/>
                <a:gd name="connsiteX0" fmla="*/ 21142 w 244731"/>
                <a:gd name="connsiteY0" fmla="*/ 697820 h 727446"/>
                <a:gd name="connsiteX1" fmla="*/ 240589 w 244731"/>
                <a:gd name="connsiteY1" fmla="*/ 185688 h 727446"/>
                <a:gd name="connsiteX2" fmla="*/ 0 w 244731"/>
                <a:gd name="connsiteY2" fmla="*/ 0 h 727446"/>
                <a:gd name="connsiteX3" fmla="*/ 244731 w 244731"/>
                <a:gd name="connsiteY3" fmla="*/ 184909 h 727446"/>
                <a:gd name="connsiteX4" fmla="*/ 83271 w 244731"/>
                <a:gd name="connsiteY4" fmla="*/ 727446 h 727446"/>
                <a:gd name="connsiteX5" fmla="*/ 21142 w 244731"/>
                <a:gd name="connsiteY5" fmla="*/ 697820 h 727446"/>
                <a:gd name="connsiteX0" fmla="*/ 21142 w 244731"/>
                <a:gd name="connsiteY0" fmla="*/ 697820 h 720459"/>
                <a:gd name="connsiteX1" fmla="*/ 240589 w 244731"/>
                <a:gd name="connsiteY1" fmla="*/ 185688 h 720459"/>
                <a:gd name="connsiteX2" fmla="*/ 0 w 244731"/>
                <a:gd name="connsiteY2" fmla="*/ 0 h 720459"/>
                <a:gd name="connsiteX3" fmla="*/ 244731 w 244731"/>
                <a:gd name="connsiteY3" fmla="*/ 184909 h 720459"/>
                <a:gd name="connsiteX4" fmla="*/ 72381 w 244731"/>
                <a:gd name="connsiteY4" fmla="*/ 720459 h 720459"/>
                <a:gd name="connsiteX5" fmla="*/ 21142 w 244731"/>
                <a:gd name="connsiteY5" fmla="*/ 697820 h 720459"/>
                <a:gd name="connsiteX0" fmla="*/ 21142 w 244731"/>
                <a:gd name="connsiteY0" fmla="*/ 697820 h 731556"/>
                <a:gd name="connsiteX1" fmla="*/ 240589 w 244731"/>
                <a:gd name="connsiteY1" fmla="*/ 185688 h 731556"/>
                <a:gd name="connsiteX2" fmla="*/ 0 w 244731"/>
                <a:gd name="connsiteY2" fmla="*/ 0 h 731556"/>
                <a:gd name="connsiteX3" fmla="*/ 244731 w 244731"/>
                <a:gd name="connsiteY3" fmla="*/ 184909 h 731556"/>
                <a:gd name="connsiteX4" fmla="*/ 93840 w 244731"/>
                <a:gd name="connsiteY4" fmla="*/ 731556 h 731556"/>
                <a:gd name="connsiteX5" fmla="*/ 21142 w 244731"/>
                <a:gd name="connsiteY5" fmla="*/ 697820 h 731556"/>
                <a:gd name="connsiteX0" fmla="*/ 21142 w 244731"/>
                <a:gd name="connsiteY0" fmla="*/ 697820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1142 w 244731"/>
                <a:gd name="connsiteY5" fmla="*/ 697820 h 720050"/>
                <a:gd name="connsiteX0" fmla="*/ 24027 w 244731"/>
                <a:gd name="connsiteY0" fmla="*/ 693437 h 720050"/>
                <a:gd name="connsiteX1" fmla="*/ 240589 w 244731"/>
                <a:gd name="connsiteY1" fmla="*/ 185688 h 720050"/>
                <a:gd name="connsiteX2" fmla="*/ 0 w 244731"/>
                <a:gd name="connsiteY2" fmla="*/ 0 h 720050"/>
                <a:gd name="connsiteX3" fmla="*/ 244731 w 244731"/>
                <a:gd name="connsiteY3" fmla="*/ 184909 h 720050"/>
                <a:gd name="connsiteX4" fmla="*/ 92565 w 244731"/>
                <a:gd name="connsiteY4" fmla="*/ 720050 h 720050"/>
                <a:gd name="connsiteX5" fmla="*/ 24027 w 244731"/>
                <a:gd name="connsiteY5" fmla="*/ 693437 h 72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31" h="720050">
                  <a:moveTo>
                    <a:pt x="24027" y="693437"/>
                  </a:moveTo>
                  <a:lnTo>
                    <a:pt x="240589" y="185688"/>
                  </a:lnTo>
                  <a:lnTo>
                    <a:pt x="0" y="0"/>
                  </a:lnTo>
                  <a:cubicBezTo>
                    <a:pt x="1311" y="1903"/>
                    <a:pt x="243420" y="183006"/>
                    <a:pt x="244731" y="184909"/>
                  </a:cubicBezTo>
                  <a:lnTo>
                    <a:pt x="92565" y="720050"/>
                  </a:lnTo>
                  <a:lnTo>
                    <a:pt x="24027" y="69343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80975" indent="-180975" algn="ctr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</p:grpSp>
      <p:grpSp>
        <p:nvGrpSpPr>
          <p:cNvPr id="147" name="Group 174">
            <a:extLst>
              <a:ext uri="{FF2B5EF4-FFF2-40B4-BE49-F238E27FC236}">
                <a16:creationId xmlns:a16="http://schemas.microsoft.com/office/drawing/2014/main" id="{16B83265-BF01-3F44-98CC-F26BF1A22F7E}"/>
              </a:ext>
            </a:extLst>
          </p:cNvPr>
          <p:cNvGrpSpPr/>
          <p:nvPr/>
        </p:nvGrpSpPr>
        <p:grpSpPr>
          <a:xfrm>
            <a:off x="979282" y="2809018"/>
            <a:ext cx="4449822" cy="880774"/>
            <a:chOff x="335465" y="2780928"/>
            <a:chExt cx="5544617" cy="1097280"/>
          </a:xfrm>
          <a:solidFill>
            <a:schemeClr val="tx2"/>
          </a:solidFill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7577C7-A095-664D-BC99-CE9387451C67}"/>
                </a:ext>
              </a:extLst>
            </p:cNvPr>
            <p:cNvSpPr/>
            <p:nvPr/>
          </p:nvSpPr>
          <p:spPr>
            <a:xfrm>
              <a:off x="335465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/>
                <a:t>Projekt-</a:t>
              </a:r>
              <a:br>
                <a:rPr lang="de-DE" sz="1100" b="1" dirty="0"/>
              </a:br>
              <a:r>
                <a:rPr lang="de-DE" sz="1100" b="1" dirty="0"/>
                <a:t> Management</a:t>
              </a:r>
              <a:br>
                <a:rPr lang="de-DE" sz="1100" b="1" dirty="0"/>
              </a:br>
              <a:r>
                <a:rPr lang="de-DE" sz="1100" b="1" dirty="0"/>
                <a:t>28%</a:t>
              </a:r>
              <a:endParaRPr lang="en-US" sz="1100" b="1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9E71B6-C137-D94D-9EDE-E637D4D7D811}"/>
                </a:ext>
              </a:extLst>
            </p:cNvPr>
            <p:cNvSpPr/>
            <p:nvPr/>
          </p:nvSpPr>
          <p:spPr>
            <a:xfrm>
              <a:off x="3300357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/>
                <a:t>Cloud</a:t>
              </a:r>
              <a:br>
                <a:rPr lang="de-DE" sz="1100" b="1" dirty="0"/>
              </a:br>
              <a:r>
                <a:rPr lang="de-DE" sz="1100" b="1" dirty="0"/>
                <a:t>10%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CB2FC74-67E9-4D43-B807-A72AACF76436}"/>
                </a:ext>
              </a:extLst>
            </p:cNvPr>
            <p:cNvSpPr/>
            <p:nvPr/>
          </p:nvSpPr>
          <p:spPr>
            <a:xfrm>
              <a:off x="4782802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</a:rPr>
                <a:t>Digitale 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Transformation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32%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94BB43B-CBDC-C545-A597-16BE46DFB578}"/>
                </a:ext>
              </a:extLst>
            </p:cNvPr>
            <p:cNvSpPr/>
            <p:nvPr/>
          </p:nvSpPr>
          <p:spPr>
            <a:xfrm>
              <a:off x="1817911" y="2780928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b="1" dirty="0">
                  <a:solidFill>
                    <a:schemeClr val="bg1"/>
                  </a:solidFill>
                </a:rPr>
                <a:t>Agile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Development</a:t>
              </a:r>
              <a:br>
                <a:rPr lang="de-DE" sz="1100" b="1" dirty="0">
                  <a:solidFill>
                    <a:schemeClr val="bg1"/>
                  </a:solidFill>
                </a:rPr>
              </a:br>
              <a:r>
                <a:rPr lang="de-DE" sz="1100" b="1" dirty="0">
                  <a:solidFill>
                    <a:schemeClr val="bg1"/>
                  </a:solidFill>
                </a:rPr>
                <a:t>30%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Rechteck 14">
            <a:extLst>
              <a:ext uri="{FF2B5EF4-FFF2-40B4-BE49-F238E27FC236}">
                <a16:creationId xmlns:a16="http://schemas.microsoft.com/office/drawing/2014/main" id="{D1D5F34C-A21B-8849-A4D7-48054B604503}"/>
              </a:ext>
            </a:extLst>
          </p:cNvPr>
          <p:cNvSpPr>
            <a:spLocks/>
          </p:cNvSpPr>
          <p:nvPr/>
        </p:nvSpPr>
        <p:spPr>
          <a:xfrm>
            <a:off x="623550" y="2273975"/>
            <a:ext cx="4968446" cy="148040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688A2C7-F171-6646-BA11-A689CECEFEDD}"/>
              </a:ext>
            </a:extLst>
          </p:cNvPr>
          <p:cNvSpPr/>
          <p:nvPr/>
        </p:nvSpPr>
        <p:spPr>
          <a:xfrm>
            <a:off x="5043389" y="2046478"/>
            <a:ext cx="836692" cy="836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100" b="1" dirty="0"/>
              <a:t>Software-</a:t>
            </a:r>
            <a:br>
              <a:rPr lang="de-DE" sz="1100" b="1" dirty="0"/>
            </a:br>
            <a:r>
              <a:rPr lang="de-DE" sz="1100" b="1" dirty="0"/>
              <a:t>entwicklung</a:t>
            </a:r>
          </a:p>
          <a:p>
            <a:pPr algn="ctr"/>
            <a:r>
              <a:rPr lang="de-DE" sz="1100" b="1" dirty="0"/>
              <a:t>60%</a:t>
            </a:r>
            <a:endParaRPr lang="en-US" sz="1100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195E5DA-ECFF-5D43-8F75-5B6C60C39E78}"/>
              </a:ext>
            </a:extLst>
          </p:cNvPr>
          <p:cNvSpPr/>
          <p:nvPr/>
        </p:nvSpPr>
        <p:spPr>
          <a:xfrm>
            <a:off x="335465" y="2046478"/>
            <a:ext cx="836692" cy="836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100" b="1" dirty="0"/>
              <a:t>IT- </a:t>
            </a:r>
            <a:br>
              <a:rPr lang="de-DE" sz="1100" b="1" dirty="0"/>
            </a:br>
            <a:r>
              <a:rPr lang="de-DE" sz="1100" b="1" dirty="0"/>
              <a:t>Beratung</a:t>
            </a:r>
          </a:p>
          <a:p>
            <a:pPr algn="ctr"/>
            <a:r>
              <a:rPr lang="de-DE" sz="1100" b="1" dirty="0"/>
              <a:t>40%</a:t>
            </a:r>
            <a:endParaRPr lang="en-US" sz="1100" b="1" dirty="0"/>
          </a:p>
        </p:txBody>
      </p:sp>
      <p:graphicFrame>
        <p:nvGraphicFramePr>
          <p:cNvPr id="155" name="Inhaltsplatzhalter 3">
            <a:extLst>
              <a:ext uri="{FF2B5EF4-FFF2-40B4-BE49-F238E27FC236}">
                <a16:creationId xmlns:a16="http://schemas.microsoft.com/office/drawing/2014/main" id="{D38038F6-5CD1-4049-A7A7-4A0F3BFD394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38336011"/>
              </p:ext>
            </p:extLst>
          </p:nvPr>
        </p:nvGraphicFramePr>
        <p:xfrm>
          <a:off x="388330" y="4653916"/>
          <a:ext cx="5648100" cy="141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pSp>
        <p:nvGrpSpPr>
          <p:cNvPr id="156" name="Gruppierung 25">
            <a:extLst>
              <a:ext uri="{FF2B5EF4-FFF2-40B4-BE49-F238E27FC236}">
                <a16:creationId xmlns:a16="http://schemas.microsoft.com/office/drawing/2014/main" id="{6D2F850C-02FF-5F48-91EB-B4D9D60A2F6A}"/>
              </a:ext>
            </a:extLst>
          </p:cNvPr>
          <p:cNvGrpSpPr/>
          <p:nvPr/>
        </p:nvGrpSpPr>
        <p:grpSpPr>
          <a:xfrm>
            <a:off x="5189766" y="6125052"/>
            <a:ext cx="801621" cy="169038"/>
            <a:chOff x="467543" y="3845320"/>
            <a:chExt cx="801621" cy="169038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960BD7C0-C43A-DB4D-B4B0-A0FC9455FBE4}"/>
                </a:ext>
              </a:extLst>
            </p:cNvPr>
            <p:cNvSpPr txBox="1"/>
            <p:nvPr/>
          </p:nvSpPr>
          <p:spPr>
            <a:xfrm>
              <a:off x="621092" y="3908295"/>
              <a:ext cx="648072" cy="106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800" dirty="0"/>
                <a:t>Umsatz [Mio.]</a:t>
              </a:r>
            </a:p>
          </p:txBody>
        </p:sp>
        <p:cxnSp>
          <p:nvCxnSpPr>
            <p:cNvPr id="158" name="Gerade Verbindung 27">
              <a:extLst>
                <a:ext uri="{FF2B5EF4-FFF2-40B4-BE49-F238E27FC236}">
                  <a16:creationId xmlns:a16="http://schemas.microsoft.com/office/drawing/2014/main" id="{A77AC79A-3CB8-FC45-AA82-E72E228DD6EF}"/>
                </a:ext>
              </a:extLst>
            </p:cNvPr>
            <p:cNvCxnSpPr/>
            <p:nvPr/>
          </p:nvCxnSpPr>
          <p:spPr>
            <a:xfrm flipH="1">
              <a:off x="467543" y="3845320"/>
              <a:ext cx="1080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9" name="Textfeld 158">
            <a:extLst>
              <a:ext uri="{FF2B5EF4-FFF2-40B4-BE49-F238E27FC236}">
                <a16:creationId xmlns:a16="http://schemas.microsoft.com/office/drawing/2014/main" id="{31E88C38-5392-6946-AFB0-1527D0407D79}"/>
              </a:ext>
            </a:extLst>
          </p:cNvPr>
          <p:cNvSpPr txBox="1"/>
          <p:nvPr/>
        </p:nvSpPr>
        <p:spPr>
          <a:xfrm>
            <a:off x="2191272" y="3690309"/>
            <a:ext cx="1519551" cy="20272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noAutofit/>
          </a:bodyPr>
          <a:lstStyle/>
          <a:p>
            <a:pPr algn="ctr"/>
            <a:r>
              <a:rPr lang="de-DE" sz="1200" b="1" dirty="0"/>
              <a:t>Coachings &amp; Trainings</a:t>
            </a: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D99C672F-15A6-574D-822E-AE4ABB03C7C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30" y="5214501"/>
            <a:ext cx="635666" cy="127806"/>
          </a:xfrm>
          <a:prstGeom prst="rect">
            <a:avLst/>
          </a:prstGeom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E1CCF6FB-200E-8947-9BE6-4307045581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2" y="5382243"/>
            <a:ext cx="841738" cy="198671"/>
          </a:xfrm>
          <a:prstGeom prst="rect">
            <a:avLst/>
          </a:prstGeom>
        </p:spPr>
      </p:pic>
      <p:pic>
        <p:nvPicPr>
          <p:cNvPr id="162" name="Grafik 161">
            <a:extLst>
              <a:ext uri="{FF2B5EF4-FFF2-40B4-BE49-F238E27FC236}">
                <a16:creationId xmlns:a16="http://schemas.microsoft.com/office/drawing/2014/main" id="{71F034A5-3FF9-DC4D-87EE-CA4BFC4A358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12" y="3123596"/>
            <a:ext cx="662400" cy="662400"/>
          </a:xfrm>
          <a:prstGeom prst="rect">
            <a:avLst/>
          </a:prstGeom>
        </p:spPr>
      </p:pic>
      <p:sp>
        <p:nvSpPr>
          <p:cNvPr id="163" name="Rechteck 162">
            <a:extLst>
              <a:ext uri="{FF2B5EF4-FFF2-40B4-BE49-F238E27FC236}">
                <a16:creationId xmlns:a16="http://schemas.microsoft.com/office/drawing/2014/main" id="{A6D2865B-1222-B147-86C7-27900B7ECA84}"/>
              </a:ext>
            </a:extLst>
          </p:cNvPr>
          <p:cNvSpPr/>
          <p:nvPr/>
        </p:nvSpPr>
        <p:spPr>
          <a:xfrm>
            <a:off x="2262249" y="2030746"/>
            <a:ext cx="1549730" cy="534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4" name="Grafik 8">
            <a:extLst>
              <a:ext uri="{FF2B5EF4-FFF2-40B4-BE49-F238E27FC236}">
                <a16:creationId xmlns:a16="http://schemas.microsoft.com/office/drawing/2014/main" id="{A9969CA0-D120-0245-A5A1-81933BB6B03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50" y="2095334"/>
            <a:ext cx="1280037" cy="3979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179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34233E-89EC-064D-9516-ECA536AAD0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b="1" dirty="0"/>
              <a:t>Coding Dojo</a:t>
            </a:r>
          </a:p>
          <a:p>
            <a:pPr lvl="1"/>
            <a:r>
              <a:rPr lang="de-DE" dirty="0"/>
              <a:t>Programmier-Session um Fertigkeiten/Techniken, abseits der täglichen Arbeit zu trainieren.</a:t>
            </a:r>
          </a:p>
          <a:p>
            <a:pPr lvl="1"/>
            <a:r>
              <a:rPr lang="de-DE" dirty="0"/>
              <a:t>Raum für einfache Coding Challenge (Kata).</a:t>
            </a:r>
          </a:p>
          <a:p>
            <a:pPr lvl="1"/>
            <a:r>
              <a:rPr lang="de-DE" dirty="0"/>
              <a:t>Ziel: Lernen und Verbessern von Entwicklungstechniken.</a:t>
            </a:r>
          </a:p>
          <a:p>
            <a:endParaRPr lang="de-DE" dirty="0"/>
          </a:p>
          <a:p>
            <a:r>
              <a:rPr lang="de-DE" b="1" dirty="0"/>
              <a:t>Coding Kata</a:t>
            </a:r>
          </a:p>
          <a:p>
            <a:pPr lvl="1"/>
            <a:r>
              <a:rPr lang="de-DE" dirty="0"/>
              <a:t>Kleine Übung zum Erlernen neuer Entwicklungstechniken bzw. zur Vertiefung vorhandener Kenntnisse.</a:t>
            </a:r>
          </a:p>
          <a:p>
            <a:pPr lvl="1"/>
            <a:r>
              <a:rPr lang="de-DE" dirty="0"/>
              <a:t>Ziel ist es nicht, eine vollständige Lösung zu finden.</a:t>
            </a:r>
          </a:p>
          <a:p>
            <a:pPr lvl="1"/>
            <a:r>
              <a:rPr lang="de-DE" dirty="0"/>
              <a:t>Fokus liegt  auf den Lernzielen und verschiedene Techniken anzuwenden.</a:t>
            </a:r>
          </a:p>
          <a:p>
            <a:endParaRPr lang="de-DE" dirty="0"/>
          </a:p>
          <a:p>
            <a:r>
              <a:rPr lang="de-DE" b="1" dirty="0"/>
              <a:t>Fähigkeiten, die wir mit Dojos trainieren möchten</a:t>
            </a:r>
          </a:p>
          <a:p>
            <a:pPr lvl="1"/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 (TDD)</a:t>
            </a:r>
          </a:p>
          <a:p>
            <a:pPr lvl="1"/>
            <a:r>
              <a:rPr lang="de-DE" dirty="0"/>
              <a:t>Clean Code</a:t>
            </a:r>
          </a:p>
          <a:p>
            <a:pPr lvl="1"/>
            <a:r>
              <a:rPr lang="de-DE" dirty="0" err="1"/>
              <a:t>Refactoring</a:t>
            </a:r>
            <a:endParaRPr lang="de-DE" dirty="0"/>
          </a:p>
          <a:p>
            <a:pPr lvl="1"/>
            <a:r>
              <a:rPr lang="de-DE" dirty="0"/>
              <a:t>Frameworks, Tools, Programmiersprachen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E0AF8-03F8-4647-8389-C4F317DD9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Coding Dojo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DB86A7-3D73-F04A-882F-5543CA50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5166773"/>
            <a:ext cx="2172837" cy="12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26F253-EB4E-6742-BE3F-645CBCEA66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Open-Source Anwendungs-Framework</a:t>
            </a:r>
          </a:p>
          <a:p>
            <a:r>
              <a:rPr lang="de-DE" dirty="0"/>
              <a:t>Entwicklung wird maßgeblich durch </a:t>
            </a:r>
            <a:r>
              <a:rPr lang="de-DE" dirty="0" err="1"/>
              <a:t>Pivotal</a:t>
            </a:r>
            <a:r>
              <a:rPr lang="de-DE" dirty="0"/>
              <a:t> vorangetrieben</a:t>
            </a:r>
          </a:p>
          <a:p>
            <a:r>
              <a:rPr lang="de-DE" dirty="0"/>
              <a:t>Aufgeteilt in div. Subprojekte</a:t>
            </a:r>
          </a:p>
          <a:p>
            <a:pPr lvl="1"/>
            <a:r>
              <a:rPr lang="de-DE" dirty="0"/>
              <a:t>Boot</a:t>
            </a:r>
          </a:p>
          <a:p>
            <a:pPr lvl="1"/>
            <a:r>
              <a:rPr lang="de-DE" dirty="0"/>
              <a:t>Framework</a:t>
            </a:r>
          </a:p>
          <a:p>
            <a:pPr lvl="1"/>
            <a:r>
              <a:rPr lang="de-DE" dirty="0"/>
              <a:t>Security</a:t>
            </a:r>
          </a:p>
          <a:p>
            <a:pPr lvl="1"/>
            <a:r>
              <a:rPr lang="de-DE" dirty="0"/>
              <a:t>Cloud</a:t>
            </a:r>
          </a:p>
          <a:p>
            <a:r>
              <a:rPr lang="de-DE" dirty="0"/>
              <a:t>Features</a:t>
            </a:r>
            <a:endParaRPr lang="de-DE" baseline="30000" dirty="0"/>
          </a:p>
          <a:p>
            <a:pPr lvl="1"/>
            <a:r>
              <a:rPr lang="de-DE" dirty="0">
                <a:hlinkClick r:id="rId2"/>
              </a:rPr>
              <a:t>Core technologies</a:t>
            </a:r>
            <a:r>
              <a:rPr lang="de-DE" dirty="0"/>
              <a:t>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, Validation, Data Binding, Type </a:t>
            </a:r>
            <a:r>
              <a:rPr lang="de-DE" dirty="0" err="1"/>
              <a:t>Conversion</a:t>
            </a:r>
            <a:r>
              <a:rPr lang="de-DE" dirty="0"/>
              <a:t>, …</a:t>
            </a:r>
          </a:p>
          <a:p>
            <a:pPr lvl="1"/>
            <a:r>
              <a:rPr lang="de-DE" dirty="0">
                <a:hlinkClick r:id="rId3"/>
              </a:rPr>
              <a:t>Testing</a:t>
            </a:r>
            <a:r>
              <a:rPr lang="de-DE" dirty="0"/>
              <a:t>: Mock Objects, </a:t>
            </a:r>
            <a:r>
              <a:rPr lang="de-DE" dirty="0" err="1"/>
              <a:t>TestContext</a:t>
            </a:r>
            <a:r>
              <a:rPr lang="de-DE" dirty="0"/>
              <a:t> Framework, Spring MVC Test, </a:t>
            </a:r>
            <a:r>
              <a:rPr lang="de-DE" dirty="0" err="1"/>
              <a:t>WebTestClient</a:t>
            </a:r>
            <a:r>
              <a:rPr lang="de-DE" dirty="0"/>
              <a:t>, …</a:t>
            </a:r>
          </a:p>
          <a:p>
            <a:pPr lvl="1"/>
            <a:r>
              <a:rPr lang="de-DE" dirty="0">
                <a:hlinkClick r:id="rId4"/>
              </a:rPr>
              <a:t>Data Access</a:t>
            </a:r>
            <a:r>
              <a:rPr lang="de-DE" dirty="0"/>
              <a:t>: Transactions, DAO Support, JDBC, ...</a:t>
            </a:r>
          </a:p>
          <a:p>
            <a:pPr lvl="1"/>
            <a:r>
              <a:rPr lang="de-DE" b="1" dirty="0">
                <a:hlinkClick r:id="rId5"/>
              </a:rPr>
              <a:t>Spring MVC</a:t>
            </a:r>
            <a:r>
              <a:rPr lang="de-DE" b="1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b="1" dirty="0">
                <a:hlinkClick r:id="rId6"/>
              </a:rPr>
              <a:t>Spring WebFlux</a:t>
            </a:r>
            <a:r>
              <a:rPr lang="de-DE" b="1" dirty="0"/>
              <a:t> </a:t>
            </a:r>
            <a:r>
              <a:rPr lang="de-DE" dirty="0"/>
              <a:t>Web Framework</a:t>
            </a:r>
          </a:p>
          <a:p>
            <a:pPr lvl="1"/>
            <a:r>
              <a:rPr lang="de-DE" dirty="0">
                <a:hlinkClick r:id="rId7"/>
              </a:rPr>
              <a:t>Integration</a:t>
            </a:r>
            <a:r>
              <a:rPr lang="de-DE" dirty="0"/>
              <a:t>: </a:t>
            </a:r>
            <a:r>
              <a:rPr lang="de-DE" dirty="0" err="1"/>
              <a:t>Remoting</a:t>
            </a:r>
            <a:r>
              <a:rPr lang="de-DE" dirty="0"/>
              <a:t>, JMS, JCA, JMX, Email, Tasks, </a:t>
            </a:r>
            <a:r>
              <a:rPr lang="de-DE" dirty="0" err="1"/>
              <a:t>Scheduling</a:t>
            </a:r>
            <a:r>
              <a:rPr lang="de-DE" dirty="0"/>
              <a:t>, Cache, …</a:t>
            </a:r>
          </a:p>
          <a:p>
            <a:pPr lvl="1"/>
            <a:r>
              <a:rPr lang="de-DE" dirty="0">
                <a:hlinkClick r:id="rId8"/>
              </a:rPr>
              <a:t>Languages</a:t>
            </a:r>
            <a:r>
              <a:rPr lang="de-DE" dirty="0"/>
              <a:t>: Java, Kotlin, Groovy...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A6D29-23A6-B54B-827C-0E0E8AFAB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130E429-0608-6B4B-93FA-1A9820FCAE1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9"/>
          <a:stretch>
            <a:fillRect/>
          </a:stretch>
        </p:blipFill>
        <p:spPr>
          <a:xfrm>
            <a:off x="7104112" y="2255872"/>
            <a:ext cx="4727848" cy="1537764"/>
          </a:xfrm>
        </p:spPr>
      </p:pic>
    </p:spTree>
    <p:extLst>
      <p:ext uri="{BB962C8B-B14F-4D97-AF65-F5344CB8AC3E}">
        <p14:creationId xmlns:p14="http://schemas.microsoft.com/office/powerpoint/2010/main" val="20631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 der Definition von Anforderungen an das Verhalten von modernen Anwendungen:</a:t>
            </a:r>
          </a:p>
          <a:p>
            <a:pPr lvl="1"/>
            <a:r>
              <a:rPr lang="de-DE" b="1" dirty="0" err="1"/>
              <a:t>Responsive</a:t>
            </a:r>
            <a:r>
              <a:rPr lang="de-DE" dirty="0"/>
              <a:t>: Das System antwortet unter allen Umständen zeitgerecht, solange dies überhaupt möglich ist.</a:t>
            </a:r>
          </a:p>
          <a:p>
            <a:pPr lvl="1"/>
            <a:r>
              <a:rPr lang="de-DE" b="1" dirty="0" err="1"/>
              <a:t>Resilient</a:t>
            </a:r>
            <a:r>
              <a:rPr lang="de-DE" dirty="0"/>
              <a:t>: Das System bleibt selbst bei Ausfällen von Hard- oder Software antwortbereit. Der Ausfall eines Bausteins führt nicht zu einem Ausfall des gesamten Systems. </a:t>
            </a:r>
          </a:p>
          <a:p>
            <a:pPr lvl="1"/>
            <a:r>
              <a:rPr lang="de-DE" b="1" dirty="0" err="1"/>
              <a:t>Elastic</a:t>
            </a:r>
            <a:r>
              <a:rPr lang="de-DE" dirty="0"/>
              <a:t>: Das System bleibt auch unter sich ändernden Lastbedingungen antwortbereit und nutzt die zur Verfügung stehenden Ressourcen bestmöglich aus.</a:t>
            </a:r>
          </a:p>
          <a:p>
            <a:pPr lvl="1"/>
            <a:r>
              <a:rPr lang="de-DE" b="1" dirty="0"/>
              <a:t>Message </a:t>
            </a:r>
            <a:r>
              <a:rPr lang="de-DE" b="1" dirty="0" err="1"/>
              <a:t>Driven</a:t>
            </a:r>
            <a:r>
              <a:rPr lang="de-DE" dirty="0"/>
              <a:t>: Das System verwendet </a:t>
            </a:r>
            <a:r>
              <a:rPr lang="de-DE" u="sng" dirty="0">
                <a:hlinkClick r:id="rId2"/>
              </a:rPr>
              <a:t>asynchrone</a:t>
            </a:r>
            <a:r>
              <a:rPr lang="de-DE" dirty="0"/>
              <a:t> Nachrichtenübermittlung zwischen seinen Komponenten zur Sicherstellung von deren Entkopplung und Isolation.</a:t>
            </a:r>
            <a:endParaRPr lang="de-DE" dirty="0">
              <a:hlinkClick r:id="rId3"/>
            </a:endParaRPr>
          </a:p>
          <a:p>
            <a:pPr marL="176213" lvl="1" indent="0">
              <a:buNone/>
            </a:pPr>
            <a:endParaRPr lang="de-DE" dirty="0">
              <a:hlinkClick r:id="rId3"/>
            </a:endParaRPr>
          </a:p>
          <a:p>
            <a:pPr marL="176213" lvl="1" indent="0">
              <a:buNone/>
            </a:pPr>
            <a:endParaRPr lang="de-DE" dirty="0">
              <a:hlinkClick r:id="rId3"/>
            </a:endParaRPr>
          </a:p>
          <a:p>
            <a:pPr marL="176213" lvl="1" indent="0">
              <a:buNone/>
            </a:pPr>
            <a:r>
              <a:rPr lang="de-DE" dirty="0">
                <a:hlinkClick r:id="rId3"/>
              </a:rPr>
              <a:t>https://www.reactivemanifesto.org</a:t>
            </a:r>
            <a:endParaRPr lang="en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Manifest (2014)</a:t>
            </a:r>
          </a:p>
        </p:txBody>
      </p:sp>
    </p:spTree>
    <p:extLst>
      <p:ext uri="{BB962C8B-B14F-4D97-AF65-F5344CB8AC3E}">
        <p14:creationId xmlns:p14="http://schemas.microsoft.com/office/powerpoint/2010/main" val="11991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Asynchrone Stream Verarbeitung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Publisher: Sender von Daten</a:t>
            </a:r>
          </a:p>
          <a:p>
            <a:pPr lvl="1"/>
            <a:r>
              <a:rPr lang="de-DE" dirty="0" err="1"/>
              <a:t>Published</a:t>
            </a:r>
            <a:r>
              <a:rPr lang="de-DE" dirty="0"/>
              <a:t> Daten auf Anfrage eines oder mehrerer Subscriber </a:t>
            </a:r>
          </a:p>
          <a:p>
            <a:endParaRPr lang="de-DE" dirty="0"/>
          </a:p>
          <a:p>
            <a:r>
              <a:rPr lang="de-DE" dirty="0"/>
              <a:t>Subscriber: Konsument von Daten</a:t>
            </a:r>
          </a:p>
          <a:p>
            <a:endParaRPr lang="de-DE" dirty="0"/>
          </a:p>
          <a:p>
            <a:r>
              <a:rPr lang="de-DE" dirty="0"/>
              <a:t>Subscription: Publisher kommuniziert mit Subscriber</a:t>
            </a:r>
          </a:p>
          <a:p>
            <a:pPr lvl="1"/>
            <a:r>
              <a:rPr lang="de-DE" dirty="0"/>
              <a:t>Publisher stellt lediglich die Möglichkeit zum Verbreiten von Daten bereit. Ohne einen Subscriber werden diese Daten evtl. nie verarbeitet.</a:t>
            </a:r>
          </a:p>
          <a:p>
            <a:pPr marL="176213" lvl="1" indent="0">
              <a:buNone/>
            </a:pPr>
            <a:endParaRPr lang="de-DE" dirty="0"/>
          </a:p>
          <a:p>
            <a:r>
              <a:rPr lang="de-DE" dirty="0" err="1"/>
              <a:t>Processor</a:t>
            </a:r>
            <a:r>
              <a:rPr lang="de-DE" dirty="0"/>
              <a:t>: Fungiert als Subscriber und Publisher, der die Daten verarbeitet und weiterreicht</a:t>
            </a:r>
          </a:p>
          <a:p>
            <a:endParaRPr lang="de-DE" dirty="0"/>
          </a:p>
          <a:p>
            <a:r>
              <a:rPr lang="de-DE" dirty="0"/>
              <a:t>Push-Model</a:t>
            </a:r>
          </a:p>
          <a:p>
            <a:pPr lvl="1"/>
            <a:r>
              <a:rPr lang="de-DE" dirty="0"/>
              <a:t>Events/Daten werden an die Subscriber gepusht</a:t>
            </a:r>
          </a:p>
          <a:p>
            <a:pPr lvl="1"/>
            <a:r>
              <a:rPr lang="de-DE" dirty="0"/>
              <a:t>Subscriber können ad hoc hinzu- oder weggenommen werden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9308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Überführung von Reactive Streams in ein Framework, das deren Nutzung einfacher macht.</a:t>
            </a:r>
          </a:p>
          <a:p>
            <a:endParaRPr lang="de-DE" dirty="0"/>
          </a:p>
          <a:p>
            <a:r>
              <a:rPr lang="de-DE" dirty="0"/>
              <a:t>Erster Commit 10 November 2015.</a:t>
            </a:r>
          </a:p>
          <a:p>
            <a:endParaRPr lang="de-DE" dirty="0"/>
          </a:p>
          <a:p>
            <a:r>
              <a:rPr lang="de-DE" dirty="0"/>
              <a:t>Bildet die Basis für die reaktiver Programmierung mit Spring Boot.</a:t>
            </a:r>
          </a:p>
          <a:p>
            <a:endParaRPr lang="de-DE" dirty="0"/>
          </a:p>
          <a:p>
            <a:r>
              <a:rPr lang="de-DE" dirty="0"/>
              <a:t>Beinhaltet </a:t>
            </a:r>
            <a:r>
              <a:rPr lang="de-DE" i="1" dirty="0" err="1"/>
              <a:t>reactor</a:t>
            </a:r>
            <a:r>
              <a:rPr lang="de-DE" i="1" dirty="0"/>
              <a:t>-core</a:t>
            </a:r>
            <a:r>
              <a:rPr lang="de-DE" dirty="0"/>
              <a:t>, </a:t>
            </a:r>
            <a:r>
              <a:rPr lang="de-DE" i="1" dirty="0" err="1"/>
              <a:t>reactor-netty</a:t>
            </a:r>
            <a:r>
              <a:rPr lang="de-DE" dirty="0"/>
              <a:t> und </a:t>
            </a:r>
            <a:r>
              <a:rPr lang="de-DE" i="1" dirty="0" err="1"/>
              <a:t>reactor</a:t>
            </a:r>
            <a:r>
              <a:rPr lang="de-DE" i="1" dirty="0"/>
              <a:t>-test</a:t>
            </a:r>
            <a:r>
              <a:rPr lang="de-DE" dirty="0"/>
              <a:t>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321187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0AF56A-27AE-AC44-99FD-EAC2D95988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Publisher</a:t>
            </a:r>
          </a:p>
          <a:p>
            <a:endParaRPr lang="de-DE" dirty="0"/>
          </a:p>
          <a:p>
            <a:r>
              <a:rPr lang="de-DE" b="1" dirty="0" err="1"/>
              <a:t>Flux</a:t>
            </a:r>
            <a:r>
              <a:rPr lang="de-DE" dirty="0"/>
              <a:t>: gibt 0 bis N Elemente aus.</a:t>
            </a:r>
          </a:p>
          <a:p>
            <a:endParaRPr lang="de-DE" dirty="0"/>
          </a:p>
          <a:p>
            <a:r>
              <a:rPr lang="de-DE" b="1" dirty="0"/>
              <a:t>Mono</a:t>
            </a:r>
            <a:r>
              <a:rPr lang="de-DE" dirty="0"/>
              <a:t>: gibt 0 bis 1 Element aus.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7271D-42F6-B54E-A884-286278448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Flux &amp; Mono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334ED5-0D70-8A48-A2E1-55BC259DB7B7}"/>
              </a:ext>
            </a:extLst>
          </p:cNvPr>
          <p:cNvSpPr txBox="1"/>
          <p:nvPr/>
        </p:nvSpPr>
        <p:spPr>
          <a:xfrm>
            <a:off x="40193" y="137662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1200" indent="-151200">
              <a:buFontTx/>
              <a:buBlip>
                <a:blip r:embed="rId2"/>
              </a:buBlip>
            </a:pP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E8EE3-EA7F-9643-8D4E-391687BE23C2}"/>
              </a:ext>
            </a:extLst>
          </p:cNvPr>
          <p:cNvSpPr txBox="1"/>
          <p:nvPr/>
        </p:nvSpPr>
        <p:spPr>
          <a:xfrm>
            <a:off x="160774" y="105507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51200" indent="-151200">
              <a:buFontTx/>
              <a:buBlip>
                <a:blip r:embed="rId2"/>
              </a:buBlip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1352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3E6A45-C29A-AF48-BE7E-B4E97FEBB6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Maven</a:t>
            </a:r>
            <a:r>
              <a:rPr lang="de-DE" dirty="0"/>
              <a:t> Projekte sind vorbereitet</a:t>
            </a:r>
          </a:p>
          <a:p>
            <a:pPr lvl="1"/>
            <a:r>
              <a:rPr lang="de-DE" dirty="0"/>
              <a:t>Einführung in die Projekte erfolgt</a:t>
            </a:r>
          </a:p>
          <a:p>
            <a:pPr lvl="1"/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https://github.com/Spark2107/coding-dojo-imperative-to-reactive</a:t>
            </a:r>
            <a:endParaRPr lang="de-DE" dirty="0"/>
          </a:p>
          <a:p>
            <a:pPr lvl="1"/>
            <a:r>
              <a:rPr lang="de-DE" dirty="0"/>
              <a:t>WLAN: </a:t>
            </a:r>
            <a:r>
              <a:rPr lang="de-DE" dirty="0" err="1"/>
              <a:t>it-economics</a:t>
            </a:r>
            <a:r>
              <a:rPr lang="de-DE" dirty="0"/>
              <a:t> Guest </a:t>
            </a:r>
            <a:r>
              <a:rPr lang="de-DE" dirty="0" err="1"/>
              <a:t>legacy</a:t>
            </a:r>
            <a:endParaRPr lang="de-DE" dirty="0"/>
          </a:p>
          <a:p>
            <a:pPr lvl="1"/>
            <a:r>
              <a:rPr lang="de-DE" dirty="0"/>
              <a:t>Passwort: 1Hut3Ecken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 wollen eine imperative Anwendung in eine reaktive Anwendung überführen.</a:t>
            </a:r>
          </a:p>
          <a:p>
            <a:pPr lvl="1"/>
            <a:r>
              <a:rPr lang="de-DE" dirty="0"/>
              <a:t>Web -&gt; </a:t>
            </a:r>
            <a:r>
              <a:rPr lang="de-DE" dirty="0" err="1"/>
              <a:t>Webflux</a:t>
            </a:r>
            <a:endParaRPr lang="de-DE" dirty="0"/>
          </a:p>
          <a:p>
            <a:pPr marL="176213" lvl="1" indent="0">
              <a:buNone/>
            </a:pPr>
            <a:endParaRPr lang="de-DE" dirty="0"/>
          </a:p>
          <a:p>
            <a:r>
              <a:rPr lang="de-DE" dirty="0"/>
              <a:t>Erweiterungen:</a:t>
            </a:r>
          </a:p>
          <a:p>
            <a:pPr lvl="1"/>
            <a:r>
              <a:rPr lang="de-DE" dirty="0"/>
              <a:t>R2DBC</a:t>
            </a:r>
          </a:p>
          <a:p>
            <a:pPr lvl="1"/>
            <a:r>
              <a:rPr lang="de-DE" dirty="0" err="1"/>
              <a:t>Blockhound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706763-63E1-EF4E-A7C3-856120A95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</p:spTree>
    <p:extLst>
      <p:ext uri="{BB962C8B-B14F-4D97-AF65-F5344CB8AC3E}">
        <p14:creationId xmlns:p14="http://schemas.microsoft.com/office/powerpoint/2010/main" val="2770295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Vorlage_ppt_2017_Stand_17-06-16">
  <a:themeElements>
    <a:clrScheme name="it-economics GmbH Farbwelt">
      <a:dk1>
        <a:srgbClr val="44697D"/>
      </a:dk1>
      <a:lt1>
        <a:srgbClr val="FFFFFF"/>
      </a:lt1>
      <a:dk2>
        <a:srgbClr val="8FA5B1"/>
      </a:dk2>
      <a:lt2>
        <a:srgbClr val="B4C3CB"/>
      </a:lt2>
      <a:accent1>
        <a:srgbClr val="DAE1E5"/>
      </a:accent1>
      <a:accent2>
        <a:srgbClr val="7D735F"/>
      </a:accent2>
      <a:accent3>
        <a:srgbClr val="B1ABA0"/>
      </a:accent3>
      <a:accent4>
        <a:srgbClr val="CCC8BF"/>
      </a:accent4>
      <a:accent5>
        <a:srgbClr val="DE8000"/>
      </a:accent5>
      <a:accent6>
        <a:srgbClr val="9DB572"/>
      </a:accent6>
      <a:hlink>
        <a:srgbClr val="44697D"/>
      </a:hlink>
      <a:folHlink>
        <a:srgbClr val="44697D"/>
      </a:folHlink>
    </a:clrScheme>
    <a:fontScheme name="it-economics">
      <a:majorFont>
        <a:latin typeface="Univers LT Std 57 Cn"/>
        <a:ea typeface=""/>
        <a:cs typeface=""/>
      </a:majorFont>
      <a:minorFont>
        <a:latin typeface="Univers LT Std 47 Cn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marL="151200" indent="-151200">
          <a:buFontTx/>
          <a:buBlip>
            <a:blip xmlns:r="http://schemas.openxmlformats.org/officeDocument/2006/relationships" r:embed="rId1"/>
          </a:buBlip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53773699-30F3-014D-9509-80600A0D1C06}" vid="{A8C2AD1B-052C-7147-9407-E3324B34B0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3F5C01381B56409B79CCBBF1CD6638" ma:contentTypeVersion="10" ma:contentTypeDescription="Ein neues Dokument erstellen." ma:contentTypeScope="" ma:versionID="d8f72a7c93fa356cdb51e80a287de49a">
  <xsd:schema xmlns:xsd="http://www.w3.org/2001/XMLSchema" xmlns:xs="http://www.w3.org/2001/XMLSchema" xmlns:p="http://schemas.microsoft.com/office/2006/metadata/properties" xmlns:ns2="ab24cf61-d0ba-4a2f-b997-e69195b56576" xmlns:ns3="82bf4a60-6352-403d-8037-4287a1db143f" targetNamespace="http://schemas.microsoft.com/office/2006/metadata/properties" ma:root="true" ma:fieldsID="e11b9cf07abfe15f8bd78b3dbff61525" ns2:_="" ns3:_="">
    <xsd:import namespace="ab24cf61-d0ba-4a2f-b997-e69195b56576"/>
    <xsd:import namespace="82bf4a60-6352-403d-8037-4287a1db14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4cf61-d0ba-4a2f-b997-e69195b56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f4a60-6352-403d-8037-4287a1db1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9A2290-2277-46DE-91B4-F5B969434F40}">
  <ds:schemaRefs>
    <ds:schemaRef ds:uri="http://schemas.microsoft.com/office/2006/metadata/properties"/>
    <ds:schemaRef ds:uri="http://purl.org/dc/elements/1.1/"/>
    <ds:schemaRef ds:uri="http://purl.org/dc/dcmitype/"/>
    <ds:schemaRef ds:uri="ab24cf61-d0ba-4a2f-b997-e69195b565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2bf4a60-6352-403d-8037-4287a1db143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0CB00E-ADC4-4A15-9544-F291D30C9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4cf61-d0ba-4a2f-b997-e69195b56576"/>
    <ds:schemaRef ds:uri="82bf4a60-6352-403d-8037-4287a1db1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FC4B47-0B44-4815-9C32-4BB899C622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Vorlage_ppt_2017_Stand_17-06-16</Template>
  <TotalTime>0</TotalTime>
  <Words>630</Words>
  <Application>Microsoft Macintosh PowerPoint</Application>
  <PresentationFormat>Breitbild</PresentationFormat>
  <Paragraphs>125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PingFangSC-Regular</vt:lpstr>
      <vt:lpstr>Arial</vt:lpstr>
      <vt:lpstr>Calibri</vt:lpstr>
      <vt:lpstr>Univers LT Std 47 Cn Lt</vt:lpstr>
      <vt:lpstr>Univers LT Std 57 Cn</vt:lpstr>
      <vt:lpstr>UniversLTStd-Cn</vt:lpstr>
      <vt:lpstr>UniversLTStd-LightCn</vt:lpstr>
      <vt:lpstr>Vorlage_ppt_2017_Stand_17-06-16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Jan Thewes</dc:creator>
  <cp:keywords/>
  <dc:description/>
  <cp:lastModifiedBy>Patrick Funke</cp:lastModifiedBy>
  <cp:revision>41</cp:revision>
  <dcterms:created xsi:type="dcterms:W3CDTF">2018-12-05T08:47:10Z</dcterms:created>
  <dcterms:modified xsi:type="dcterms:W3CDTF">2019-11-27T16:50:05Z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0x010100663F5C01381B56409B79CCBBF1CD6638</vt:lpwstr>
  </property>
</Properties>
</file>