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D1E7-F5C7-4740-A494-A620ED7B7DA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BFAC-D3A1-4C3A-A027-10D48DD68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4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D1E7-F5C7-4740-A494-A620ED7B7DA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BFAC-D3A1-4C3A-A027-10D48DD68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1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D1E7-F5C7-4740-A494-A620ED7B7DA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BFAC-D3A1-4C3A-A027-10D48DD68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27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D1E7-F5C7-4740-A494-A620ED7B7DA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BFAC-D3A1-4C3A-A027-10D48DD68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6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D1E7-F5C7-4740-A494-A620ED7B7DA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BFAC-D3A1-4C3A-A027-10D48DD68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2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D1E7-F5C7-4740-A494-A620ED7B7DA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BFAC-D3A1-4C3A-A027-10D48DD68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17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D1E7-F5C7-4740-A494-A620ED7B7DA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BFAC-D3A1-4C3A-A027-10D48DD68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2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D1E7-F5C7-4740-A494-A620ED7B7DA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BFAC-D3A1-4C3A-A027-10D48DD68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4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D1E7-F5C7-4740-A494-A620ED7B7DA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BFAC-D3A1-4C3A-A027-10D48DD68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0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D1E7-F5C7-4740-A494-A620ED7B7DA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BFAC-D3A1-4C3A-A027-10D48DD68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6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D1E7-F5C7-4740-A494-A620ED7B7DA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BFAC-D3A1-4C3A-A027-10D48DD68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0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4D1E7-F5C7-4740-A494-A620ED7B7DA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9BFAC-D3A1-4C3A-A027-10D48DD68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9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42.png"/><Relationship Id="rId18" Type="http://schemas.openxmlformats.org/officeDocument/2006/relationships/image" Target="../media/image57.png"/><Relationship Id="rId26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6.png"/><Relationship Id="rId25" Type="http://schemas.openxmlformats.org/officeDocument/2006/relationships/image" Target="../media/image66.png"/><Relationship Id="rId2" Type="http://schemas.openxmlformats.org/officeDocument/2006/relationships/image" Target="../media/image4.jpg"/><Relationship Id="rId16" Type="http://schemas.openxmlformats.org/officeDocument/2006/relationships/image" Target="../media/image55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4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58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43.png"/><Relationship Id="rId22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0.png"/><Relationship Id="rId18" Type="http://schemas.openxmlformats.org/officeDocument/2006/relationships/image" Target="../media/image590.png"/><Relationship Id="rId3" Type="http://schemas.openxmlformats.org/officeDocument/2006/relationships/image" Target="../media/image67.png"/><Relationship Id="rId21" Type="http://schemas.openxmlformats.org/officeDocument/2006/relationships/image" Target="../media/image69.png"/><Relationship Id="rId17" Type="http://schemas.openxmlformats.org/officeDocument/2006/relationships/image" Target="../media/image580.png"/><Relationship Id="rId2" Type="http://schemas.openxmlformats.org/officeDocument/2006/relationships/image" Target="../media/image4.jpg"/><Relationship Id="rId16" Type="http://schemas.openxmlformats.org/officeDocument/2006/relationships/image" Target="../media/image570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60.png"/><Relationship Id="rId19" Type="http://schemas.openxmlformats.org/officeDocument/2006/relationships/image" Target="../media/image60.png"/><Relationship Id="rId14" Type="http://schemas.openxmlformats.org/officeDocument/2006/relationships/image" Target="../media/image55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0.png"/><Relationship Id="rId18" Type="http://schemas.openxmlformats.org/officeDocument/2006/relationships/image" Target="../media/image590.png"/><Relationship Id="rId3" Type="http://schemas.openxmlformats.org/officeDocument/2006/relationships/image" Target="../media/image70.png"/><Relationship Id="rId21" Type="http://schemas.openxmlformats.org/officeDocument/2006/relationships/image" Target="../media/image72.png"/><Relationship Id="rId17" Type="http://schemas.openxmlformats.org/officeDocument/2006/relationships/image" Target="../media/image580.png"/><Relationship Id="rId2" Type="http://schemas.openxmlformats.org/officeDocument/2006/relationships/image" Target="../media/image4.jpg"/><Relationship Id="rId16" Type="http://schemas.openxmlformats.org/officeDocument/2006/relationships/image" Target="../media/image570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60.png"/><Relationship Id="rId19" Type="http://schemas.openxmlformats.org/officeDocument/2006/relationships/image" Target="../media/image60.png"/><Relationship Id="rId14" Type="http://schemas.openxmlformats.org/officeDocument/2006/relationships/image" Target="../media/image550.png"/><Relationship Id="rId22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50.png"/><Relationship Id="rId7" Type="http://schemas.openxmlformats.org/officeDocument/2006/relationships/image" Target="../media/image8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41.png"/><Relationship Id="rId4" Type="http://schemas.openxmlformats.org/officeDocument/2006/relationships/image" Target="../media/image810.png"/><Relationship Id="rId9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82.gif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11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81.png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907" t="872" r="734"/>
          <a:stretch/>
        </p:blipFill>
        <p:spPr>
          <a:xfrm>
            <a:off x="0" y="0"/>
            <a:ext cx="4631821" cy="687329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76956" y="2914116"/>
            <a:ext cx="5306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优化理论和方法</a:t>
            </a:r>
          </a:p>
        </p:txBody>
      </p:sp>
    </p:spTree>
    <p:extLst>
      <p:ext uri="{BB962C8B-B14F-4D97-AF65-F5344CB8AC3E}">
        <p14:creationId xmlns:p14="http://schemas.microsoft.com/office/powerpoint/2010/main" val="4085392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4258"/>
                <a:ext cx="7058114" cy="18886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F0"/>
                    </a:solidFill>
                  </a:rPr>
                  <a:t>Corollary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 [Interior Case]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l-GR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l-GR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l-GR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zh-CN" i="1" dirty="0">
                    <a:solidFill>
                      <a:schemeClr val="bg1"/>
                    </a:solidFill>
                  </a:rPr>
                  <a:t>.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If an interior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 of</a:t>
                </a:r>
                <a:r>
                  <a:rPr lang="el-GR" altLang="zh-CN" dirty="0">
                    <a:solidFill>
                      <a:schemeClr val="bg1"/>
                    </a:solidFill>
                  </a:rPr>
                  <a:t> Ω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 is a local minimizer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i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over </a:t>
                </a:r>
                <a:r>
                  <a:rPr lang="el-GR" altLang="zh-CN" dirty="0">
                    <a:solidFill>
                      <a:schemeClr val="bg1"/>
                    </a:solidFill>
                  </a:rPr>
                  <a:t>Ω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. </a:t>
                </a:r>
                <a:endParaRPr lang="zh-CN" alt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4258"/>
                <a:ext cx="7058114" cy="1888621"/>
              </a:xfrm>
              <a:blipFill rotWithShape="0">
                <a:blip r:embed="rId3"/>
                <a:stretch>
                  <a:fillRect l="-1815" t="-5161" b="-3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Conditions for Local Minimizers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9118362" y="1751888"/>
            <a:ext cx="2144995" cy="190571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0186587" y="2068081"/>
            <a:ext cx="0" cy="62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0190859" y="2696198"/>
            <a:ext cx="534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9699477" y="2691924"/>
            <a:ext cx="487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186587" y="2696198"/>
            <a:ext cx="0" cy="50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994F8CCA-F581-41CA-802D-EB824B8C0CFE}"/>
                  </a:ext>
                </a:extLst>
              </p:cNvPr>
              <p:cNvSpPr txBox="1"/>
              <p:nvPr/>
            </p:nvSpPr>
            <p:spPr>
              <a:xfrm>
                <a:off x="978061" y="4456253"/>
                <a:ext cx="8304835" cy="1205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Example:</a:t>
                </a:r>
              </a:p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Min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+0.5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+4.5</m:t>
                    </m:r>
                  </m:oMath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94F8CCA-F581-41CA-802D-EB824B8C0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61" y="4456253"/>
                <a:ext cx="8304835" cy="1205330"/>
              </a:xfrm>
              <a:prstGeom prst="rect">
                <a:avLst/>
              </a:prstGeom>
              <a:blipFill>
                <a:blip r:embed="rId4"/>
                <a:stretch>
                  <a:fillRect l="-1101" t="-4040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29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Conditions for Local Minimizers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080" y="1452784"/>
            <a:ext cx="2381424" cy="2635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38200" y="1452784"/>
                <a:ext cx="8015243" cy="2752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00B0F0"/>
                    </a:solidFill>
                  </a:rPr>
                  <a:t>Theorem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 [Second-Order Necessary Condition (SONC)]</a:t>
                </a:r>
              </a:p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l-GR" altLang="zh-CN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l-GR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l-GR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i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is a local minimizer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i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over </a:t>
                </a:r>
                <a:r>
                  <a:rPr lang="el-GR" altLang="zh-CN" sz="2800" dirty="0">
                    <a:solidFill>
                      <a:schemeClr val="bg1"/>
                    </a:solidFill>
                  </a:rPr>
                  <a:t>Ω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</a:rPr>
                  <a:t> is a feasible direction.  If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zh-CN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</m:oMath>
                  </m:oMathPara>
                </a14:m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is the Hessian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</a:rPr>
                  <a:t>.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2784"/>
                <a:ext cx="8015243" cy="2752548"/>
              </a:xfrm>
              <a:prstGeom prst="rect">
                <a:avLst/>
              </a:prstGeom>
              <a:blipFill>
                <a:blip r:embed="rId4"/>
                <a:stretch>
                  <a:fillRect l="-1598" t="-1991" r="-609" b="-2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15112" y="4563454"/>
                <a:ext cx="10895176" cy="2294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F0"/>
                    </a:solidFill>
                  </a:rPr>
                  <a:t>Corollary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 [Interior Case]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l-GR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l-GR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l-GR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zh-CN" i="1" dirty="0">
                    <a:solidFill>
                      <a:schemeClr val="bg1"/>
                    </a:solidFill>
                  </a:rPr>
                  <a:t>.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If an interior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 of</a:t>
                </a:r>
                <a:r>
                  <a:rPr lang="el-GR" altLang="zh-CN" dirty="0">
                    <a:solidFill>
                      <a:schemeClr val="bg1"/>
                    </a:solidFill>
                  </a:rPr>
                  <a:t> Ω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 is a local minimizer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i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over </a:t>
                </a:r>
                <a:r>
                  <a:rPr lang="el-GR" altLang="zh-CN" dirty="0">
                    <a:solidFill>
                      <a:schemeClr val="bg1"/>
                    </a:solidFill>
                  </a:rPr>
                  <a:t>Ω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is positive semidefinite 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), i.e., </a:t>
                </a:r>
              </a:p>
              <a:p>
                <a:pPr marL="0" indent="0" algn="ctr">
                  <a:buNone/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. </a:t>
                </a:r>
                <a:endParaRPr lang="zh-CN" alt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5112" y="4563454"/>
                <a:ext cx="10895176" cy="2294546"/>
              </a:xfrm>
              <a:blipFill rotWithShape="0">
                <a:blip r:embed="rId5"/>
                <a:stretch>
                  <a:fillRect l="-1119" t="-4521" b="-7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89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Conditions for Local Minimizers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38200" y="1452784"/>
                <a:ext cx="10108963" cy="2752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00B0F0"/>
                    </a:solidFill>
                  </a:rPr>
                  <a:t>Theorem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 [Second-Order Sufficient Condition (SOSC), Interior Case]</a:t>
                </a:r>
              </a:p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l-GR" altLang="zh-CN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l-GR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nor/>
                          </m:rPr>
                          <a:rPr lang="zh-CN" altLang="en-US" sz="28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l-GR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i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is an interior point of </a:t>
                </a:r>
                <a:r>
                  <a:rPr lang="el-GR" altLang="zh-CN" sz="2800" dirty="0">
                    <a:solidFill>
                      <a:schemeClr val="bg1"/>
                    </a:solidFill>
                  </a:rPr>
                  <a:t>Ω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.  Suppose that 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zh-CN" altLang="en-US" sz="2800" dirty="0">
                    <a:solidFill>
                      <a:schemeClr val="bg1"/>
                    </a:solidFill>
                  </a:rPr>
                  <a:t> </a:t>
                </a:r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is a strict local minimizer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</a:rPr>
                  <a:t>. 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2784"/>
                <a:ext cx="10108963" cy="2752548"/>
              </a:xfrm>
              <a:prstGeom prst="rect">
                <a:avLst/>
              </a:prstGeom>
              <a:blipFill rotWithShape="0">
                <a:blip r:embed="rId3"/>
                <a:stretch>
                  <a:fillRect l="-1267" t="-1991" b="-3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25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One-Dimensional Search Methods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74932" y="2526380"/>
                <a:ext cx="3289419" cy="6099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4932" y="2526380"/>
                <a:ext cx="3289419" cy="609926"/>
              </a:xfrm>
              <a:blipFill rotWithShape="0">
                <a:blip r:embed="rId3"/>
                <a:stretch>
                  <a:fillRect l="-3889" t="-16000" b="-7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35374C5B-A056-474F-90A2-D0D552DE44C4}"/>
              </a:ext>
            </a:extLst>
          </p:cNvPr>
          <p:cNvGrpSpPr/>
          <p:nvPr/>
        </p:nvGrpSpPr>
        <p:grpSpPr>
          <a:xfrm>
            <a:off x="4760008" y="1811708"/>
            <a:ext cx="6725540" cy="2615013"/>
            <a:chOff x="4760008" y="1811708"/>
            <a:chExt cx="6725540" cy="2615013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4760008" y="3213219"/>
              <a:ext cx="672554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7896314" y="1811708"/>
              <a:ext cx="0" cy="261501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 13"/>
            <p:cNvSpPr/>
            <p:nvPr/>
          </p:nvSpPr>
          <p:spPr>
            <a:xfrm>
              <a:off x="4879649" y="2221907"/>
              <a:ext cx="6050422" cy="1624113"/>
            </a:xfrm>
            <a:custGeom>
              <a:avLst/>
              <a:gdLst>
                <a:gd name="connsiteX0" fmla="*/ 0 w 6050422"/>
                <a:gd name="connsiteY0" fmla="*/ 153824 h 1624113"/>
                <a:gd name="connsiteX1" fmla="*/ 1657884 w 6050422"/>
                <a:gd name="connsiteY1" fmla="*/ 1461330 h 1624113"/>
                <a:gd name="connsiteX2" fmla="*/ 2597921 w 6050422"/>
                <a:gd name="connsiteY2" fmla="*/ 170915 h 1624113"/>
                <a:gd name="connsiteX3" fmla="*/ 4324172 w 6050422"/>
                <a:gd name="connsiteY3" fmla="*/ 1623700 h 1624113"/>
                <a:gd name="connsiteX4" fmla="*/ 6050422 w 6050422"/>
                <a:gd name="connsiteY4" fmla="*/ 0 h 1624113"/>
                <a:gd name="connsiteX5" fmla="*/ 6050422 w 6050422"/>
                <a:gd name="connsiteY5" fmla="*/ 0 h 1624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50422" h="1624113">
                  <a:moveTo>
                    <a:pt x="0" y="153824"/>
                  </a:moveTo>
                  <a:cubicBezTo>
                    <a:pt x="612448" y="806153"/>
                    <a:pt x="1224897" y="1458482"/>
                    <a:pt x="1657884" y="1461330"/>
                  </a:cubicBezTo>
                  <a:cubicBezTo>
                    <a:pt x="2090871" y="1464178"/>
                    <a:pt x="2153540" y="143853"/>
                    <a:pt x="2597921" y="170915"/>
                  </a:cubicBezTo>
                  <a:cubicBezTo>
                    <a:pt x="3042302" y="197977"/>
                    <a:pt x="3748755" y="1652186"/>
                    <a:pt x="4324172" y="1623700"/>
                  </a:cubicBezTo>
                  <a:cubicBezTo>
                    <a:pt x="4899589" y="1595214"/>
                    <a:pt x="6050422" y="0"/>
                    <a:pt x="6050422" y="0"/>
                  </a:cubicBezTo>
                  <a:lnTo>
                    <a:pt x="6050422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74932" y="3971998"/>
            <a:ext cx="465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Line search method — iterative algorithm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025494" y="4672685"/>
            <a:ext cx="3939611" cy="668436"/>
            <a:chOff x="1025494" y="4672685"/>
            <a:chExt cx="3939611" cy="66843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1538243" y="4742916"/>
              <a:ext cx="0" cy="598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092295" y="4742916"/>
              <a:ext cx="0" cy="598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619641" y="4742916"/>
              <a:ext cx="0" cy="598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194703" y="4742915"/>
              <a:ext cx="0" cy="598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792909" y="4742915"/>
              <a:ext cx="0" cy="598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391114" y="4742915"/>
              <a:ext cx="0" cy="598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025494" y="5042017"/>
              <a:ext cx="393961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169349" y="4672685"/>
              <a:ext cx="324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682098" y="4672685"/>
            <a:ext cx="32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09443" y="4672685"/>
            <a:ext cx="32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72933" y="4672685"/>
            <a:ext cx="32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346566" y="4672685"/>
            <a:ext cx="32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44771" y="4665070"/>
            <a:ext cx="32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1102042" y="502113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042" y="5021132"/>
                <a:ext cx="46076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1613019" y="5019265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019" y="5019265"/>
                <a:ext cx="46609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2158874" y="5034402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874" y="5034402"/>
                <a:ext cx="46609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>
            <a:off x="4506428" y="46347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505660" y="498508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…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2716671" y="500404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671" y="5004040"/>
                <a:ext cx="46609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3280154" y="500404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154" y="5004040"/>
                <a:ext cx="46609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3857090" y="500404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090" y="5004040"/>
                <a:ext cx="46609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03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Golden Section 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7161376" y="4084890"/>
            <a:ext cx="46318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7426295" y="2237619"/>
            <a:ext cx="0" cy="21121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067230" y="2469735"/>
            <a:ext cx="0" cy="16151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262075" y="2469735"/>
            <a:ext cx="0" cy="16151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922991" y="4180401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991" y="4180401"/>
                <a:ext cx="28847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0152020" y="4183675"/>
                <a:ext cx="277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020" y="4183675"/>
                <a:ext cx="27796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565" r="-8696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039401" y="2002499"/>
                <a:ext cx="600233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Assume: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1"/>
                    </a:solidFill>
                  </a:rPr>
                  <a:t>Closed interval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 is unimodal, i.e.,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 has only one local minimizer </a:t>
                </a: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01" y="2002499"/>
                <a:ext cx="6002335" cy="1569660"/>
              </a:xfrm>
              <a:prstGeom prst="rect">
                <a:avLst/>
              </a:prstGeom>
              <a:blipFill>
                <a:blip r:embed="rId5"/>
                <a:stretch>
                  <a:fillRect l="-1626" t="-3101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1039401" y="4318900"/>
            <a:ext cx="59806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Basic idea: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Narrow the search range progressively until the minimizer is boxed in with </a:t>
            </a:r>
            <a:r>
              <a:rPr lang="en-US" altLang="zh-CN" sz="2800" dirty="0">
                <a:solidFill>
                  <a:schemeClr val="bg1"/>
                </a:solidFill>
              </a:rPr>
              <a:t>sufficient</a:t>
            </a:r>
            <a:r>
              <a:rPr lang="en-US" altLang="zh-CN" sz="2400" dirty="0">
                <a:solidFill>
                  <a:schemeClr val="bg1"/>
                </a:solidFill>
              </a:rPr>
              <a:t> accuracy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9092725" y="2546647"/>
            <a:ext cx="0" cy="1538243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/>
        </p:nvSpPr>
        <p:spPr>
          <a:xfrm>
            <a:off x="7588665" y="2649196"/>
            <a:ext cx="2956845" cy="1126064"/>
          </a:xfrm>
          <a:custGeom>
            <a:avLst/>
            <a:gdLst>
              <a:gd name="connsiteX0" fmla="*/ 0 w 2956845"/>
              <a:gd name="connsiteY0" fmla="*/ 367469 h 1126064"/>
              <a:gd name="connsiteX1" fmla="*/ 820397 w 2956845"/>
              <a:gd name="connsiteY1" fmla="*/ 564023 h 1126064"/>
              <a:gd name="connsiteX2" fmla="*/ 1273324 w 2956845"/>
              <a:gd name="connsiteY2" fmla="*/ 1119499 h 1126064"/>
              <a:gd name="connsiteX3" fmla="*/ 1743342 w 2956845"/>
              <a:gd name="connsiteY3" fmla="*/ 837488 h 1126064"/>
              <a:gd name="connsiteX4" fmla="*/ 2025354 w 2956845"/>
              <a:gd name="connsiteY4" fmla="*/ 367469 h 1126064"/>
              <a:gd name="connsiteX5" fmla="*/ 2956845 w 2956845"/>
              <a:gd name="connsiteY5" fmla="*/ 0 h 112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845" h="1126064">
                <a:moveTo>
                  <a:pt x="0" y="367469"/>
                </a:moveTo>
                <a:cubicBezTo>
                  <a:pt x="304088" y="403077"/>
                  <a:pt x="608176" y="438685"/>
                  <a:pt x="820397" y="564023"/>
                </a:cubicBezTo>
                <a:cubicBezTo>
                  <a:pt x="1032618" y="689361"/>
                  <a:pt x="1119500" y="1073922"/>
                  <a:pt x="1273324" y="1119499"/>
                </a:cubicBezTo>
                <a:cubicBezTo>
                  <a:pt x="1427148" y="1165077"/>
                  <a:pt x="1618004" y="962826"/>
                  <a:pt x="1743342" y="837488"/>
                </a:cubicBezTo>
                <a:cubicBezTo>
                  <a:pt x="1868680" y="712150"/>
                  <a:pt x="1823104" y="507050"/>
                  <a:pt x="2025354" y="367469"/>
                </a:cubicBezTo>
                <a:cubicBezTo>
                  <a:pt x="2227604" y="227888"/>
                  <a:pt x="2592224" y="113944"/>
                  <a:pt x="2956845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9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Golden Section 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281160" y="2869086"/>
            <a:ext cx="46318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546079" y="1021815"/>
            <a:ext cx="0" cy="21121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87014" y="1253931"/>
            <a:ext cx="0" cy="16151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9381859" y="1253931"/>
            <a:ext cx="0" cy="16151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042775" y="2964597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775" y="2964597"/>
                <a:ext cx="28847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9271804" y="2967871"/>
                <a:ext cx="277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804" y="2967871"/>
                <a:ext cx="27796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565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098103" y="2177798"/>
                <a:ext cx="4239459" cy="76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Two intermediate points: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103" y="2177798"/>
                <a:ext cx="4239459" cy="760465"/>
              </a:xfrm>
              <a:prstGeom prst="rect">
                <a:avLst/>
              </a:prstGeom>
              <a:blipFill rotWithShape="0">
                <a:blip r:embed="rId5"/>
                <a:stretch>
                  <a:fillRect l="-1149" b="-6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/>
          <p:nvPr/>
        </p:nvCxnSpPr>
        <p:spPr>
          <a:xfrm>
            <a:off x="7817979" y="1330843"/>
            <a:ext cx="0" cy="1538243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758016" y="1330843"/>
            <a:ext cx="0" cy="1538243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673740" y="2963898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740" y="2963898"/>
                <a:ext cx="28315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8646162" y="2985613"/>
                <a:ext cx="27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162" y="2985613"/>
                <a:ext cx="27263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6667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/>
          <p:cNvCxnSpPr/>
          <p:nvPr/>
        </p:nvCxnSpPr>
        <p:spPr>
          <a:xfrm flipV="1">
            <a:off x="6546079" y="2182901"/>
            <a:ext cx="1260737" cy="252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535352" y="1847371"/>
            <a:ext cx="2214305" cy="1672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953127" y="3641831"/>
                <a:ext cx="1930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→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27" y="3641831"/>
                <a:ext cx="1930668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8197" r="-31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940188" y="4132284"/>
                <a:ext cx="1907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→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88" y="4132284"/>
                <a:ext cx="1907550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10000" r="-159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770783" y="4164772"/>
                <a:ext cx="2518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the minimizer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 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783" y="4164772"/>
                <a:ext cx="251831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17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806839" y="3641831"/>
                <a:ext cx="2518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the minimizer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 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839" y="3641831"/>
                <a:ext cx="251831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93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任意多边形 28"/>
          <p:cNvSpPr/>
          <p:nvPr/>
        </p:nvSpPr>
        <p:spPr>
          <a:xfrm>
            <a:off x="6810999" y="1424402"/>
            <a:ext cx="2956845" cy="1126064"/>
          </a:xfrm>
          <a:custGeom>
            <a:avLst/>
            <a:gdLst>
              <a:gd name="connsiteX0" fmla="*/ 0 w 2956845"/>
              <a:gd name="connsiteY0" fmla="*/ 367469 h 1126064"/>
              <a:gd name="connsiteX1" fmla="*/ 820397 w 2956845"/>
              <a:gd name="connsiteY1" fmla="*/ 564023 h 1126064"/>
              <a:gd name="connsiteX2" fmla="*/ 1273324 w 2956845"/>
              <a:gd name="connsiteY2" fmla="*/ 1119499 h 1126064"/>
              <a:gd name="connsiteX3" fmla="*/ 1743342 w 2956845"/>
              <a:gd name="connsiteY3" fmla="*/ 837488 h 1126064"/>
              <a:gd name="connsiteX4" fmla="*/ 2025354 w 2956845"/>
              <a:gd name="connsiteY4" fmla="*/ 367469 h 1126064"/>
              <a:gd name="connsiteX5" fmla="*/ 2956845 w 2956845"/>
              <a:gd name="connsiteY5" fmla="*/ 0 h 112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845" h="1126064">
                <a:moveTo>
                  <a:pt x="0" y="367469"/>
                </a:moveTo>
                <a:cubicBezTo>
                  <a:pt x="304088" y="403077"/>
                  <a:pt x="608176" y="438685"/>
                  <a:pt x="820397" y="564023"/>
                </a:cubicBezTo>
                <a:cubicBezTo>
                  <a:pt x="1032618" y="689361"/>
                  <a:pt x="1119500" y="1073922"/>
                  <a:pt x="1273324" y="1119499"/>
                </a:cubicBezTo>
                <a:cubicBezTo>
                  <a:pt x="1427148" y="1165077"/>
                  <a:pt x="1618004" y="962826"/>
                  <a:pt x="1743342" y="837488"/>
                </a:cubicBezTo>
                <a:cubicBezTo>
                  <a:pt x="1868680" y="712150"/>
                  <a:pt x="1823104" y="507050"/>
                  <a:pt x="2025354" y="367469"/>
                </a:cubicBezTo>
                <a:cubicBezTo>
                  <a:pt x="2227604" y="227888"/>
                  <a:pt x="2592224" y="113944"/>
                  <a:pt x="2956845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8136911" y="2543901"/>
            <a:ext cx="2" cy="325185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8049257" y="2995507"/>
                <a:ext cx="280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257" y="2995507"/>
                <a:ext cx="28026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7877219" y="5655549"/>
                <a:ext cx="809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219" y="5655549"/>
                <a:ext cx="809581" cy="276999"/>
              </a:xfrm>
              <a:prstGeom prst="rect">
                <a:avLst/>
              </a:prstGeom>
              <a:blipFill>
                <a:blip r:embed="rId13"/>
                <a:stretch>
                  <a:fillRect l="-3759" r="-225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A3C15172-BBCC-4B0D-8C62-425E85859634}"/>
              </a:ext>
            </a:extLst>
          </p:cNvPr>
          <p:cNvGrpSpPr/>
          <p:nvPr/>
        </p:nvGrpSpPr>
        <p:grpSpPr>
          <a:xfrm>
            <a:off x="6281160" y="5379385"/>
            <a:ext cx="4811281" cy="600152"/>
            <a:chOff x="6281160" y="5379385"/>
            <a:chExt cx="4811281" cy="600152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6281160" y="5529129"/>
              <a:ext cx="48112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6522522" y="5674407"/>
                  <a:ext cx="2884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522" y="5674407"/>
                  <a:ext cx="28847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2766" r="-638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10635019" y="5674407"/>
                  <a:ext cx="2779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019" y="5674407"/>
                  <a:ext cx="27796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8889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连接符 37"/>
            <p:cNvCxnSpPr/>
            <p:nvPr/>
          </p:nvCxnSpPr>
          <p:spPr>
            <a:xfrm>
              <a:off x="6640082" y="5409487"/>
              <a:ext cx="0" cy="2503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0740639" y="5409487"/>
              <a:ext cx="0" cy="2503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8278186" y="5424085"/>
              <a:ext cx="0" cy="2503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9151123" y="5424085"/>
              <a:ext cx="0" cy="2503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9031511" y="5702538"/>
                  <a:ext cx="2726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1511" y="5702538"/>
                  <a:ext cx="27263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2727" r="-6818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箭头连接符 44"/>
            <p:cNvCxnSpPr/>
            <p:nvPr/>
          </p:nvCxnSpPr>
          <p:spPr>
            <a:xfrm>
              <a:off x="6658214" y="5409487"/>
              <a:ext cx="1611426" cy="0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9150738" y="5390970"/>
              <a:ext cx="1611426" cy="0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7375824" y="5379385"/>
                  <a:ext cx="1855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5824" y="5379385"/>
                  <a:ext cx="185564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9843750" y="5397407"/>
                  <a:ext cx="1855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750" y="5397407"/>
                  <a:ext cx="18556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接箭头连接符 50"/>
            <p:cNvCxnSpPr/>
            <p:nvPr/>
          </p:nvCxnSpPr>
          <p:spPr>
            <a:xfrm>
              <a:off x="8280875" y="5397407"/>
              <a:ext cx="878409" cy="0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8355774" y="5085499"/>
                <a:ext cx="7177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1−2</m:t>
                      </m:r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774" y="5085499"/>
                <a:ext cx="717761" cy="276999"/>
              </a:xfrm>
              <a:prstGeom prst="rect">
                <a:avLst/>
              </a:prstGeom>
              <a:blipFill>
                <a:blip r:embed="rId19"/>
                <a:stretch>
                  <a:fillRect l="-7692" r="-7692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组合 62"/>
          <p:cNvGrpSpPr/>
          <p:nvPr/>
        </p:nvGrpSpPr>
        <p:grpSpPr>
          <a:xfrm>
            <a:off x="6624445" y="4725315"/>
            <a:ext cx="1022647" cy="1218743"/>
            <a:chOff x="6624445" y="4725315"/>
            <a:chExt cx="1022647" cy="1218743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7513019" y="5085499"/>
              <a:ext cx="0" cy="5883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6624445" y="5097064"/>
              <a:ext cx="878409" cy="0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6746166" y="4725315"/>
                  <a:ext cx="7177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6166" y="4725315"/>
                  <a:ext cx="717761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7692" r="-7692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7358615" y="5667059"/>
                  <a:ext cx="2884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8615" y="5667059"/>
                  <a:ext cx="288477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2766" r="-8511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676769" y="5132488"/>
                <a:ext cx="2130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69" y="5132488"/>
                <a:ext cx="2130070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2292" r="-86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858392" y="5512193"/>
                <a:ext cx="1880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=1−2</m:t>
                      </m:r>
                      <m:r>
                        <a:rPr lang="zh-CN" alt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92" y="5512193"/>
                <a:ext cx="1880002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2597" r="-2597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752949" y="5135006"/>
                <a:ext cx="1170705" cy="583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3−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949" y="5135006"/>
                <a:ext cx="1170705" cy="583686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625349" y="5979537"/>
                <a:ext cx="1425903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349" y="5979537"/>
                <a:ext cx="1425903" cy="567078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xmlns="" id="{CE5FA03F-801E-46EC-A87A-0A65E54E52D6}"/>
                  </a:ext>
                </a:extLst>
              </p:cNvPr>
              <p:cNvSpPr/>
              <p:nvPr/>
            </p:nvSpPr>
            <p:spPr>
              <a:xfrm>
                <a:off x="8073076" y="5623269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E5FA03F-801E-46EC-A87A-0A65E54E5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76" y="5623269"/>
                <a:ext cx="46782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08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32" grpId="0"/>
      <p:bldP spid="42" grpId="0"/>
      <p:bldP spid="54" grpId="0"/>
      <p:bldP spid="64" grpId="0"/>
      <p:bldP spid="65" grpId="0"/>
      <p:bldP spid="2" grpId="0"/>
      <p:bldP spid="5" grpId="0"/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41418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Every iteration only one evaluation, except for the first one</a:t>
                </a: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Range reduction ratio: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zh-CN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zh-CN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≈0.61803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b="0" dirty="0">
                    <a:solidFill>
                      <a:schemeClr val="bg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 iterations: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0.6180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41418"/>
              </a:xfrm>
              <a:blipFill rotWithShape="0">
                <a:blip r:embed="rId3"/>
                <a:stretch>
                  <a:fillRect l="-1043" t="-632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Golden Section Search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862274" y="5111137"/>
            <a:ext cx="4811281" cy="894038"/>
            <a:chOff x="6281160" y="5085499"/>
            <a:chExt cx="4811281" cy="89403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6281160" y="5529129"/>
              <a:ext cx="48112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6522522" y="5674407"/>
                  <a:ext cx="2884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522" y="5674407"/>
                  <a:ext cx="288477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2766" r="-638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0635019" y="5674407"/>
                  <a:ext cx="2779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019" y="5674407"/>
                  <a:ext cx="277961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0000" r="-8889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连接符 8"/>
            <p:cNvCxnSpPr/>
            <p:nvPr/>
          </p:nvCxnSpPr>
          <p:spPr>
            <a:xfrm>
              <a:off x="6640082" y="5409487"/>
              <a:ext cx="0" cy="2503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740639" y="5409487"/>
              <a:ext cx="0" cy="2503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278186" y="5424085"/>
              <a:ext cx="0" cy="2503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9151123" y="5424085"/>
              <a:ext cx="0" cy="2503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7905074" y="5658152"/>
                  <a:ext cx="8095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074" y="5658152"/>
                  <a:ext cx="809581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759" r="-1504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9031511" y="5702538"/>
                  <a:ext cx="2726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1511" y="5702538"/>
                  <a:ext cx="272639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2727" r="-6818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/>
            <p:cNvCxnSpPr/>
            <p:nvPr/>
          </p:nvCxnSpPr>
          <p:spPr>
            <a:xfrm>
              <a:off x="6658214" y="5409487"/>
              <a:ext cx="1611426" cy="0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9150738" y="5390970"/>
              <a:ext cx="1611426" cy="0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7375824" y="5379385"/>
                  <a:ext cx="1855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5824" y="5379385"/>
                  <a:ext cx="185564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9843750" y="5397407"/>
                  <a:ext cx="1855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750" y="5397407"/>
                  <a:ext cx="185564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/>
            <p:cNvCxnSpPr/>
            <p:nvPr/>
          </p:nvCxnSpPr>
          <p:spPr>
            <a:xfrm>
              <a:off x="8280875" y="5397407"/>
              <a:ext cx="878409" cy="0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8355774" y="5085499"/>
                  <a:ext cx="7177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5774" y="5085499"/>
                  <a:ext cx="717761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7692" r="-7692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848722" y="3912306"/>
                <a:ext cx="593600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Example: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1"/>
                    </a:solidFill>
                  </a:rPr>
                  <a:t>Interval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[0,2]</m:t>
                    </m:r>
                  </m:oMath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1"/>
                    </a:solidFill>
                  </a:rPr>
                  <a:t>Locate the minimizer within a range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22" y="3912306"/>
                <a:ext cx="5936006" cy="1569660"/>
              </a:xfrm>
              <a:prstGeom prst="rect">
                <a:avLst/>
              </a:prstGeom>
              <a:blipFill>
                <a:blip r:embed="rId20"/>
                <a:stretch>
                  <a:fillRect l="-1540" t="-3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894792" y="5776989"/>
                <a:ext cx="41005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0.6180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≤0.3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92" y="5776989"/>
                <a:ext cx="4100555" cy="461665"/>
              </a:xfrm>
              <a:prstGeom prst="rect">
                <a:avLst/>
              </a:prstGeom>
              <a:blipFill>
                <a:blip r:embed="rId21"/>
                <a:stretch>
                  <a:fillRect l="-446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60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Fibonacci Method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20880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Each iteration with a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Each iteration only one evaluation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20880"/>
              </a:xfrm>
              <a:blipFill rotWithShape="0">
                <a:blip r:embed="rId3"/>
                <a:stretch>
                  <a:fillRect l="-1043" t="-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6912612" y="1990135"/>
            <a:ext cx="4811281" cy="894038"/>
            <a:chOff x="6281160" y="5085499"/>
            <a:chExt cx="4811281" cy="89403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6281160" y="5529129"/>
              <a:ext cx="48112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6522522" y="5674407"/>
                  <a:ext cx="2884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522" y="5674407"/>
                  <a:ext cx="288477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2766" r="-638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0635019" y="5674407"/>
                  <a:ext cx="2779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019" y="5674407"/>
                  <a:ext cx="277961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0000" r="-8889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连接符 7"/>
            <p:cNvCxnSpPr/>
            <p:nvPr/>
          </p:nvCxnSpPr>
          <p:spPr>
            <a:xfrm>
              <a:off x="6640082" y="5409487"/>
              <a:ext cx="0" cy="2503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0740639" y="5409487"/>
              <a:ext cx="0" cy="2503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278186" y="5424085"/>
              <a:ext cx="0" cy="2503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151123" y="5424085"/>
              <a:ext cx="0" cy="2503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7905074" y="5658152"/>
                  <a:ext cx="8095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074" y="5658152"/>
                  <a:ext cx="809581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759" r="-1504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9031511" y="5702538"/>
                  <a:ext cx="2726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1511" y="5702538"/>
                  <a:ext cx="272639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2727" r="-6818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/>
            <p:cNvCxnSpPr/>
            <p:nvPr/>
          </p:nvCxnSpPr>
          <p:spPr>
            <a:xfrm>
              <a:off x="6658214" y="5409487"/>
              <a:ext cx="1611426" cy="0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9150738" y="5390970"/>
              <a:ext cx="1611426" cy="0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7375824" y="5379385"/>
                  <a:ext cx="1855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5824" y="5379385"/>
                  <a:ext cx="185564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9843750" y="5397407"/>
                  <a:ext cx="1855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750" y="5397407"/>
                  <a:ext cx="185564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/>
            <p:cNvCxnSpPr/>
            <p:nvPr/>
          </p:nvCxnSpPr>
          <p:spPr>
            <a:xfrm>
              <a:off x="8280875" y="5397407"/>
              <a:ext cx="878409" cy="0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355774" y="5085499"/>
                  <a:ext cx="7177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5774" y="5085499"/>
                  <a:ext cx="717761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7692" r="-7692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837345" y="3312110"/>
                <a:ext cx="32167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=1−2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345" y="3312110"/>
                <a:ext cx="3216778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1894" r="-18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7442451" y="3196803"/>
                <a:ext cx="2727862" cy="694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451" y="3196803"/>
                <a:ext cx="2727862" cy="69493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316500" y="4674042"/>
                <a:ext cx="6346463" cy="1524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Minimize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)(1−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⋯(1−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zh-CN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500" y="4674042"/>
                <a:ext cx="6346463" cy="1524072"/>
              </a:xfrm>
              <a:prstGeom prst="rect">
                <a:avLst/>
              </a:prstGeom>
              <a:blipFill rotWithShape="0">
                <a:blip r:embed="rId22"/>
                <a:stretch>
                  <a:fillRect l="-1441" t="-3200" b="-3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86585" cy="16525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F0"/>
                    </a:solidFill>
                  </a:rPr>
                  <a:t>Definition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 [Fibonacci sequence]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86585" cy="1652513"/>
              </a:xfrm>
              <a:blipFill rotWithShape="0">
                <a:blip r:embed="rId3"/>
                <a:stretch>
                  <a:fillRect l="-2471" t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Fibonacci Method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844" y="1027906"/>
            <a:ext cx="3466956" cy="21483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994873" y="3839080"/>
                <a:ext cx="10653045" cy="13633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Define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 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73" y="3839080"/>
                <a:ext cx="10653045" cy="1363380"/>
              </a:xfrm>
              <a:prstGeom prst="rect">
                <a:avLst/>
              </a:prstGeom>
              <a:blipFill rotWithShape="0">
                <a:blip r:embed="rId5"/>
                <a:stretch>
                  <a:fillRect l="-1144" t="-7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486968" y="5563402"/>
                <a:ext cx="9349100" cy="11255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968" y="5563402"/>
                <a:ext cx="9349100" cy="112550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61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51593" cy="9359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A small anomaly: in the final iteration,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51593" cy="935986"/>
              </a:xfrm>
              <a:blipFill>
                <a:blip r:embed="rId3"/>
                <a:stretch>
                  <a:fillRect l="-1341" t="-1299" r="-1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Fibonacci Method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AB9EBF8-3AC3-4D93-809B-B11BF8323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522" y="3568588"/>
            <a:ext cx="3466956" cy="2148393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C4ACED9D-1E32-4997-A8CF-7523D2B7E37B}"/>
              </a:ext>
            </a:extLst>
          </p:cNvPr>
          <p:cNvSpPr txBox="1">
            <a:spLocks/>
          </p:cNvSpPr>
          <p:nvPr/>
        </p:nvSpPr>
        <p:spPr>
          <a:xfrm>
            <a:off x="838200" y="2808057"/>
            <a:ext cx="6360399" cy="219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F1436322-AD86-41EE-92A1-F246FD7EC076}"/>
                  </a:ext>
                </a:extLst>
              </p:cNvPr>
              <p:cNvSpPr txBox="1"/>
              <p:nvPr/>
            </p:nvSpPr>
            <p:spPr>
              <a:xfrm>
                <a:off x="844337" y="2795767"/>
                <a:ext cx="4059509" cy="1367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Way out: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The reduction factor:</a:t>
                </a:r>
                <a:r>
                  <a:rPr lang="en-US" altLang="zh-CN" sz="2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zh-CN" alt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1436322-AD86-41EE-92A1-F246FD7EC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37" y="2795767"/>
                <a:ext cx="4059509" cy="1367297"/>
              </a:xfrm>
              <a:prstGeom prst="rect">
                <a:avLst/>
              </a:prstGeom>
              <a:blipFill>
                <a:blip r:embed="rId5"/>
                <a:stretch>
                  <a:fillRect l="-3158" b="-1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7F7D8E9F-AE54-40D3-8BAE-90EB93885CB1}"/>
                  </a:ext>
                </a:extLst>
              </p:cNvPr>
              <p:cNvSpPr txBox="1"/>
              <p:nvPr/>
            </p:nvSpPr>
            <p:spPr>
              <a:xfrm>
                <a:off x="916957" y="4809040"/>
                <a:ext cx="5629746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Example: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−14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+60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−70</m:t>
                    </m:r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Range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[0,2]</m:t>
                    </m:r>
                  </m:oMath>
                </a14:m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Locate to a range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F7D8E9F-AE54-40D3-8BAE-90EB93885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57" y="4809040"/>
                <a:ext cx="5629746" cy="1815882"/>
              </a:xfrm>
              <a:prstGeom prst="rect">
                <a:avLst/>
              </a:prstGeom>
              <a:blipFill>
                <a:blip r:embed="rId6"/>
                <a:stretch>
                  <a:fillRect l="-2165" t="-3356" b="-8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51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-17094"/>
            <a:ext cx="12192000" cy="3049952"/>
            <a:chOff x="0" y="42728"/>
            <a:chExt cx="12192000" cy="3049952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42728"/>
              <a:ext cx="12192000" cy="3049952"/>
              <a:chOff x="4028406" y="894480"/>
              <a:chExt cx="12192000" cy="3049952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131" b="26031"/>
              <a:stretch/>
            </p:blipFill>
            <p:spPr>
              <a:xfrm>
                <a:off x="4028406" y="894480"/>
                <a:ext cx="12192000" cy="3025577"/>
              </a:xfrm>
              <a:prstGeom prst="rect">
                <a:avLst/>
              </a:prstGeom>
            </p:spPr>
          </p:pic>
          <p:sp>
            <p:nvSpPr>
              <p:cNvPr id="8" name="等腰三角形 7"/>
              <p:cNvSpPr/>
              <p:nvPr/>
            </p:nvSpPr>
            <p:spPr>
              <a:xfrm>
                <a:off x="4028406" y="2106722"/>
                <a:ext cx="1837346" cy="1837710"/>
              </a:xfrm>
              <a:prstGeom prst="triangle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等腰三角形 6"/>
            <p:cNvSpPr/>
            <p:nvPr/>
          </p:nvSpPr>
          <p:spPr>
            <a:xfrm rot="10800000">
              <a:off x="10314774" y="42728"/>
              <a:ext cx="1868680" cy="168917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862841" y="3760150"/>
            <a:ext cx="7238288" cy="2709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DEF. OPTIMIZATION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sz="2000" dirty="0"/>
              <a:t>An act, process, or methodology of making something (such as design, system, or decision) as fully perfect, functional, or effective as possible; specifically, the mathematical procedure involved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1031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19E8E84-8AB3-4F4D-A435-C96BBA50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Bisection Method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0BFA02A7-1C8C-4804-A4F8-C2994961AE90}"/>
              </a:ext>
            </a:extLst>
          </p:cNvPr>
          <p:cNvCxnSpPr/>
          <p:nvPr/>
        </p:nvCxnSpPr>
        <p:spPr>
          <a:xfrm>
            <a:off x="7161376" y="4084890"/>
            <a:ext cx="46318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xmlns="" id="{6AA8225A-60C0-4C2E-9282-1FFC5E528DC4}"/>
              </a:ext>
            </a:extLst>
          </p:cNvPr>
          <p:cNvCxnSpPr/>
          <p:nvPr/>
        </p:nvCxnSpPr>
        <p:spPr>
          <a:xfrm flipV="1">
            <a:off x="7426295" y="2237619"/>
            <a:ext cx="0" cy="21121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344E24A8-19DE-4B99-B0F7-D2A3EB05D323}"/>
              </a:ext>
            </a:extLst>
          </p:cNvPr>
          <p:cNvCxnSpPr/>
          <p:nvPr/>
        </p:nvCxnSpPr>
        <p:spPr>
          <a:xfrm>
            <a:off x="8067230" y="2469735"/>
            <a:ext cx="0" cy="16151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CC45CAA3-E3AA-4391-B5E7-09A092F210C6}"/>
              </a:ext>
            </a:extLst>
          </p:cNvPr>
          <p:cNvCxnSpPr/>
          <p:nvPr/>
        </p:nvCxnSpPr>
        <p:spPr>
          <a:xfrm>
            <a:off x="10262075" y="2469735"/>
            <a:ext cx="0" cy="16151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FB9270BB-65A4-4FEF-A83C-C1AE78F7BDCF}"/>
                  </a:ext>
                </a:extLst>
              </p:cNvPr>
              <p:cNvSpPr txBox="1"/>
              <p:nvPr/>
            </p:nvSpPr>
            <p:spPr>
              <a:xfrm>
                <a:off x="7922991" y="4180401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B9270BB-65A4-4FEF-A83C-C1AE78F7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991" y="4180401"/>
                <a:ext cx="288477" cy="276999"/>
              </a:xfrm>
              <a:prstGeom prst="rect">
                <a:avLst/>
              </a:prstGeom>
              <a:blipFill>
                <a:blip r:embed="rId3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F428B71E-324D-427B-87B8-3AA910CEEE24}"/>
                  </a:ext>
                </a:extLst>
              </p:cNvPr>
              <p:cNvSpPr txBox="1"/>
              <p:nvPr/>
            </p:nvSpPr>
            <p:spPr>
              <a:xfrm>
                <a:off x="10152020" y="4183675"/>
                <a:ext cx="277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428B71E-324D-427B-87B8-3AA910CEE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020" y="4183675"/>
                <a:ext cx="277961" cy="276999"/>
              </a:xfrm>
              <a:prstGeom prst="rect">
                <a:avLst/>
              </a:prstGeom>
              <a:blipFill>
                <a:blip r:embed="rId4"/>
                <a:stretch>
                  <a:fillRect l="-19565" r="-8696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3ABD5E84-625F-44AB-AD92-1F72BBEC780D}"/>
              </a:ext>
            </a:extLst>
          </p:cNvPr>
          <p:cNvCxnSpPr/>
          <p:nvPr/>
        </p:nvCxnSpPr>
        <p:spPr>
          <a:xfrm>
            <a:off x="9092725" y="2546647"/>
            <a:ext cx="0" cy="1538243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 25">
            <a:extLst>
              <a:ext uri="{FF2B5EF4-FFF2-40B4-BE49-F238E27FC236}">
                <a16:creationId xmlns:a16="http://schemas.microsoft.com/office/drawing/2014/main" xmlns="" id="{288550C7-221F-4B66-B53A-7DDA99E433E3}"/>
              </a:ext>
            </a:extLst>
          </p:cNvPr>
          <p:cNvSpPr/>
          <p:nvPr/>
        </p:nvSpPr>
        <p:spPr>
          <a:xfrm>
            <a:off x="7588665" y="2649196"/>
            <a:ext cx="2956845" cy="1126064"/>
          </a:xfrm>
          <a:custGeom>
            <a:avLst/>
            <a:gdLst>
              <a:gd name="connsiteX0" fmla="*/ 0 w 2956845"/>
              <a:gd name="connsiteY0" fmla="*/ 367469 h 1126064"/>
              <a:gd name="connsiteX1" fmla="*/ 820397 w 2956845"/>
              <a:gd name="connsiteY1" fmla="*/ 564023 h 1126064"/>
              <a:gd name="connsiteX2" fmla="*/ 1273324 w 2956845"/>
              <a:gd name="connsiteY2" fmla="*/ 1119499 h 1126064"/>
              <a:gd name="connsiteX3" fmla="*/ 1743342 w 2956845"/>
              <a:gd name="connsiteY3" fmla="*/ 837488 h 1126064"/>
              <a:gd name="connsiteX4" fmla="*/ 2025354 w 2956845"/>
              <a:gd name="connsiteY4" fmla="*/ 367469 h 1126064"/>
              <a:gd name="connsiteX5" fmla="*/ 2956845 w 2956845"/>
              <a:gd name="connsiteY5" fmla="*/ 0 h 112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845" h="1126064">
                <a:moveTo>
                  <a:pt x="0" y="367469"/>
                </a:moveTo>
                <a:cubicBezTo>
                  <a:pt x="304088" y="403077"/>
                  <a:pt x="608176" y="438685"/>
                  <a:pt x="820397" y="564023"/>
                </a:cubicBezTo>
                <a:cubicBezTo>
                  <a:pt x="1032618" y="689361"/>
                  <a:pt x="1119500" y="1073922"/>
                  <a:pt x="1273324" y="1119499"/>
                </a:cubicBezTo>
                <a:cubicBezTo>
                  <a:pt x="1427148" y="1165077"/>
                  <a:pt x="1618004" y="962826"/>
                  <a:pt x="1743342" y="837488"/>
                </a:cubicBezTo>
                <a:cubicBezTo>
                  <a:pt x="1868680" y="712150"/>
                  <a:pt x="1823104" y="507050"/>
                  <a:pt x="2025354" y="367469"/>
                </a:cubicBezTo>
                <a:cubicBezTo>
                  <a:pt x="2227604" y="227888"/>
                  <a:pt x="2592224" y="113944"/>
                  <a:pt x="2956845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CC582539-9519-4B25-BA41-807260F6EFE1}"/>
                  </a:ext>
                </a:extLst>
              </p:cNvPr>
              <p:cNvSpPr txBox="1"/>
              <p:nvPr/>
            </p:nvSpPr>
            <p:spPr>
              <a:xfrm>
                <a:off x="1039401" y="2002499"/>
                <a:ext cx="600233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Assume: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1"/>
                    </a:solidFill>
                  </a:rPr>
                  <a:t>Closed interval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 is unimodal, i.e.,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 has only one local minimizer </a:t>
                </a: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582539-9519-4B25-BA41-807260F6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01" y="2002499"/>
                <a:ext cx="6002335" cy="1569660"/>
              </a:xfrm>
              <a:prstGeom prst="rect">
                <a:avLst/>
              </a:prstGeom>
              <a:blipFill>
                <a:blip r:embed="rId5"/>
                <a:stretch>
                  <a:fillRect l="-1626" t="-3101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id="{CC44FE9A-3756-43D2-ACFD-F4C9B26F114F}"/>
                  </a:ext>
                </a:extLst>
              </p:cNvPr>
              <p:cNvSpPr txBox="1"/>
              <p:nvPr/>
            </p:nvSpPr>
            <p:spPr>
              <a:xfrm>
                <a:off x="1026581" y="3468471"/>
                <a:ext cx="60023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is continuously differentiable </a:t>
                </a: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C44FE9A-3756-43D2-ACFD-F4C9B26F1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81" y="3468471"/>
                <a:ext cx="6002335" cy="461665"/>
              </a:xfrm>
              <a:prstGeom prst="rect">
                <a:avLst/>
              </a:prstGeom>
              <a:blipFill>
                <a:blip r:embed="rId6"/>
                <a:stretch>
                  <a:fillRect l="-132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905C8235-9478-4565-9983-11386009819D}"/>
              </a:ext>
            </a:extLst>
          </p:cNvPr>
          <p:cNvCxnSpPr>
            <a:cxnSpLocks/>
          </p:cNvCxnSpPr>
          <p:nvPr/>
        </p:nvCxnSpPr>
        <p:spPr>
          <a:xfrm flipH="1">
            <a:off x="8567268" y="3325510"/>
            <a:ext cx="1138646" cy="70128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xmlns="" id="{D5BCB38B-4ADE-456F-B34E-E5599AED3111}"/>
                  </a:ext>
                </a:extLst>
              </p:cNvPr>
              <p:cNvSpPr txBox="1"/>
              <p:nvPr/>
            </p:nvSpPr>
            <p:spPr>
              <a:xfrm>
                <a:off x="8715514" y="4191860"/>
                <a:ext cx="842154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CN" altLang="en-US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5BCB38B-4ADE-456F-B34E-E5599AED3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514" y="4191860"/>
                <a:ext cx="842154" cy="5241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id="{1D8FC6A6-ADE3-410C-AA4A-CEA9A71F9490}"/>
                  </a:ext>
                </a:extLst>
              </p:cNvPr>
              <p:cNvSpPr txBox="1"/>
              <p:nvPr/>
            </p:nvSpPr>
            <p:spPr>
              <a:xfrm>
                <a:off x="1039401" y="4241416"/>
                <a:ext cx="3764093" cy="2069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Basic idea: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&gt;0: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&lt;0: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=0: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𝑠𝑡𝑜𝑝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Repeat the above two steps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D8FC6A6-ADE3-410C-AA4A-CEA9A71F9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01" y="4241416"/>
                <a:ext cx="3764093" cy="2069477"/>
              </a:xfrm>
              <a:prstGeom prst="rect">
                <a:avLst/>
              </a:prstGeom>
              <a:blipFill>
                <a:blip r:embed="rId8"/>
                <a:stretch>
                  <a:fillRect l="-1459" t="-1770" b="-3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xmlns="" id="{FCF5ED7D-868D-4914-98C2-67C2953B3C2D}"/>
                  </a:ext>
                </a:extLst>
              </p:cNvPr>
              <p:cNvSpPr txBox="1"/>
              <p:nvPr/>
            </p:nvSpPr>
            <p:spPr>
              <a:xfrm>
                <a:off x="7388508" y="5004977"/>
                <a:ext cx="4520300" cy="1695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Observations: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is the only local minimizer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Range reduction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 marL="342900" indent="-342900">
                  <a:buAutoNum type="arabicPeriod"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CF5ED7D-868D-4914-98C2-67C2953B3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508" y="5004977"/>
                <a:ext cx="4520300" cy="1695721"/>
              </a:xfrm>
              <a:prstGeom prst="rect">
                <a:avLst/>
              </a:prstGeom>
              <a:blipFill>
                <a:blip r:embed="rId9"/>
                <a:stretch>
                  <a:fillRect l="-1078" t="-1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68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95D57CA-6C78-4458-AAD0-3BBFA31D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Newton’s Method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177D6FC7-A60A-468E-A89B-C55BE8CF018A}"/>
                  </a:ext>
                </a:extLst>
              </p:cNvPr>
              <p:cNvSpPr txBox="1"/>
              <p:nvPr/>
            </p:nvSpPr>
            <p:spPr>
              <a:xfrm>
                <a:off x="1039401" y="2002499"/>
                <a:ext cx="60023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Assume: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 is twice continuously differentiable</a:t>
                </a: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77D6FC7-A60A-468E-A89B-C55BE8CF0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01" y="2002499"/>
                <a:ext cx="6002335" cy="830997"/>
              </a:xfrm>
              <a:prstGeom prst="rect">
                <a:avLst/>
              </a:prstGeom>
              <a:blipFill>
                <a:blip r:embed="rId3"/>
                <a:stretch>
                  <a:fillRect l="-1626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72A860BF-C4D6-4703-AFC3-345EEF08A75B}"/>
                  </a:ext>
                </a:extLst>
              </p:cNvPr>
              <p:cNvSpPr/>
              <p:nvPr/>
            </p:nvSpPr>
            <p:spPr>
              <a:xfrm>
                <a:off x="1039401" y="3198167"/>
                <a:ext cx="57767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A root-finding algorithm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ℛ</m:t>
                    </m:r>
                    <m:r>
                      <a:rPr lang="en-US" altLang="zh-C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2A860BF-C4D6-4703-AFC3-345EEF08A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01" y="3198167"/>
                <a:ext cx="5776710" cy="461665"/>
              </a:xfrm>
              <a:prstGeom prst="rect">
                <a:avLst/>
              </a:prstGeom>
              <a:blipFill>
                <a:blip r:embed="rId4"/>
                <a:stretch>
                  <a:fillRect l="-1690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9D2B77ED-67FF-4557-A6DC-7EC8B9488C35}"/>
                  </a:ext>
                </a:extLst>
              </p:cNvPr>
              <p:cNvSpPr/>
              <p:nvPr/>
            </p:nvSpPr>
            <p:spPr>
              <a:xfrm>
                <a:off x="1039401" y="3747609"/>
                <a:ext cx="5263942" cy="10500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1.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for the root</a:t>
                </a:r>
              </a:p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2. Iteratively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D2B77ED-67FF-4557-A6DC-7EC8B9488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01" y="3747609"/>
                <a:ext cx="5263942" cy="1050031"/>
              </a:xfrm>
              <a:prstGeom prst="rect">
                <a:avLst/>
              </a:prstGeom>
              <a:blipFill>
                <a:blip r:embed="rId5"/>
                <a:stretch>
                  <a:fillRect l="-1854" t="-4651" b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478FA681-A121-404E-83AA-7620AA04F027}"/>
              </a:ext>
            </a:extLst>
          </p:cNvPr>
          <p:cNvGrpSpPr/>
          <p:nvPr/>
        </p:nvGrpSpPr>
        <p:grpSpPr>
          <a:xfrm>
            <a:off x="6811661" y="1106905"/>
            <a:ext cx="4846939" cy="2841822"/>
            <a:chOff x="6811661" y="1106905"/>
            <a:chExt cx="4846939" cy="284182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xmlns="" id="{385E0EA9-9C11-4B30-9355-36B7298FA598}"/>
                </a:ext>
              </a:extLst>
            </p:cNvPr>
            <p:cNvCxnSpPr/>
            <p:nvPr/>
          </p:nvCxnSpPr>
          <p:spPr>
            <a:xfrm>
              <a:off x="7706226" y="3573379"/>
              <a:ext cx="395237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xmlns="" id="{E2DE8F3E-3BB9-478D-B97F-9C7D29A2BE29}"/>
                </a:ext>
              </a:extLst>
            </p:cNvPr>
            <p:cNvCxnSpPr/>
            <p:nvPr/>
          </p:nvCxnSpPr>
          <p:spPr>
            <a:xfrm flipV="1">
              <a:off x="7700211" y="1106905"/>
              <a:ext cx="0" cy="247249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EAE8C71C-737D-4449-99A0-8FB3F4AA9BBE}"/>
                </a:ext>
              </a:extLst>
            </p:cNvPr>
            <p:cNvSpPr/>
            <p:nvPr/>
          </p:nvSpPr>
          <p:spPr>
            <a:xfrm>
              <a:off x="7224963" y="1534366"/>
              <a:ext cx="3591426" cy="2373241"/>
            </a:xfrm>
            <a:custGeom>
              <a:avLst/>
              <a:gdLst>
                <a:gd name="connsiteX0" fmla="*/ 0 w 3591426"/>
                <a:gd name="connsiteY0" fmla="*/ 800100 h 2373241"/>
                <a:gd name="connsiteX1" fmla="*/ 2003258 w 3591426"/>
                <a:gd name="connsiteY1" fmla="*/ 2358189 h 2373241"/>
                <a:gd name="connsiteX2" fmla="*/ 3182353 w 3591426"/>
                <a:gd name="connsiteY2" fmla="*/ 1497931 h 2373241"/>
                <a:gd name="connsiteX3" fmla="*/ 3591426 w 3591426"/>
                <a:gd name="connsiteY3" fmla="*/ 0 h 237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1426" h="2373241">
                  <a:moveTo>
                    <a:pt x="0" y="800100"/>
                  </a:moveTo>
                  <a:cubicBezTo>
                    <a:pt x="736433" y="1520992"/>
                    <a:pt x="1472866" y="2241884"/>
                    <a:pt x="2003258" y="2358189"/>
                  </a:cubicBezTo>
                  <a:cubicBezTo>
                    <a:pt x="2533650" y="2474494"/>
                    <a:pt x="2917658" y="1890962"/>
                    <a:pt x="3182353" y="1497931"/>
                  </a:cubicBezTo>
                  <a:cubicBezTo>
                    <a:pt x="3447048" y="1104900"/>
                    <a:pt x="3519237" y="552450"/>
                    <a:pt x="3591426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xmlns="" id="{0CD0409C-0A21-49AD-8042-7B73F6D39E2F}"/>
                    </a:ext>
                  </a:extLst>
                </p:cNvPr>
                <p:cNvSpPr/>
                <p:nvPr/>
              </p:nvSpPr>
              <p:spPr>
                <a:xfrm>
                  <a:off x="10533526" y="3579395"/>
                  <a:ext cx="4758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bg1"/>
                      </a:solidFill>
                    </a:rPr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0CD0409C-0A21-49AD-8042-7B73F6D39E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3526" y="3579395"/>
                  <a:ext cx="47583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80CCF48C-9F03-45C9-9EF6-DC481239E243}"/>
                </a:ext>
              </a:extLst>
            </p:cNvPr>
            <p:cNvCxnSpPr>
              <a:cxnSpLocks/>
            </p:cNvCxnSpPr>
            <p:nvPr/>
          </p:nvCxnSpPr>
          <p:spPr>
            <a:xfrm>
              <a:off x="10672011" y="2417997"/>
              <a:ext cx="0" cy="1149367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xmlns="" id="{5D7896E2-04A2-47C0-86DD-682459FE0DB3}"/>
                </a:ext>
              </a:extLst>
            </p:cNvPr>
            <p:cNvCxnSpPr/>
            <p:nvPr/>
          </p:nvCxnSpPr>
          <p:spPr>
            <a:xfrm flipH="1">
              <a:off x="10268953" y="1690688"/>
              <a:ext cx="631658" cy="20569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xmlns="" id="{325544E7-A211-4D9C-9C02-72EFDF1FD04E}"/>
                </a:ext>
              </a:extLst>
            </p:cNvPr>
            <p:cNvCxnSpPr>
              <a:cxnSpLocks/>
            </p:cNvCxnSpPr>
            <p:nvPr/>
          </p:nvCxnSpPr>
          <p:spPr>
            <a:xfrm>
              <a:off x="7700211" y="2417997"/>
              <a:ext cx="2971800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xmlns="" id="{B9310C05-E3F0-41EE-90A5-99B2AB71573E}"/>
                    </a:ext>
                  </a:extLst>
                </p:cNvPr>
                <p:cNvSpPr txBox="1"/>
                <p:nvPr/>
              </p:nvSpPr>
              <p:spPr>
                <a:xfrm>
                  <a:off x="7041736" y="2066151"/>
                  <a:ext cx="6169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9310C05-E3F0-41EE-90A5-99B2AB715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736" y="2066151"/>
                  <a:ext cx="61690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871" t="-2222" r="-13861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xmlns="" id="{5F2B1462-B059-45CF-AFF4-24F708660784}"/>
                    </a:ext>
                  </a:extLst>
                </p:cNvPr>
                <p:cNvSpPr/>
                <p:nvPr/>
              </p:nvSpPr>
              <p:spPr>
                <a:xfrm>
                  <a:off x="10063889" y="3568958"/>
                  <a:ext cx="6954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bg1"/>
                      </a:solidFill>
                    </a:rPr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5F2B1462-B059-45CF-AFF4-24F7086607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3889" y="3568958"/>
                  <a:ext cx="69544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xmlns="" id="{5DBABD59-F231-468F-A1F6-8042C1774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5049" y="3198167"/>
              <a:ext cx="0" cy="38123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xmlns="" id="{6C647A8C-6599-4A99-A803-D12044AAA75D}"/>
                </a:ext>
              </a:extLst>
            </p:cNvPr>
            <p:cNvCxnSpPr>
              <a:cxnSpLocks/>
            </p:cNvCxnSpPr>
            <p:nvPr/>
          </p:nvCxnSpPr>
          <p:spPr>
            <a:xfrm>
              <a:off x="7700211" y="3198167"/>
              <a:ext cx="2604838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xmlns="" id="{D7374431-6CCA-4001-B97D-02CF07A32E02}"/>
                    </a:ext>
                  </a:extLst>
                </p:cNvPr>
                <p:cNvSpPr txBox="1"/>
                <p:nvPr/>
              </p:nvSpPr>
              <p:spPr>
                <a:xfrm>
                  <a:off x="6811661" y="3006807"/>
                  <a:ext cx="8365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D7374431-6CCA-4001-B97D-02CF07A32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1661" y="3006807"/>
                  <a:ext cx="83651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9420" t="-2174" r="-9420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E7119B8A-2C2C-4D47-A8F4-F96F9FD6AE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103" y="4063929"/>
            <a:ext cx="3760620" cy="26821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xmlns="" id="{45C0FABC-5071-4AFE-81B4-D74134EEC98D}"/>
                  </a:ext>
                </a:extLst>
              </p:cNvPr>
              <p:cNvSpPr txBox="1"/>
              <p:nvPr/>
            </p:nvSpPr>
            <p:spPr>
              <a:xfrm>
                <a:off x="1039401" y="5483217"/>
                <a:ext cx="35607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−12.2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+7.45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+42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5C0FABC-5071-4AFE-81B4-D74134EEC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01" y="5483217"/>
                <a:ext cx="3560783" cy="646331"/>
              </a:xfrm>
              <a:prstGeom prst="rect">
                <a:avLst/>
              </a:prstGeom>
              <a:blipFill>
                <a:blip r:embed="rId11"/>
                <a:stretch>
                  <a:fillRect l="-1541" t="-4673" b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4F7D3BE3-B2C3-49A0-84B8-CEE69D40B791}"/>
              </a:ext>
            </a:extLst>
          </p:cNvPr>
          <p:cNvGrpSpPr/>
          <p:nvPr/>
        </p:nvGrpSpPr>
        <p:grpSpPr>
          <a:xfrm>
            <a:off x="7239000" y="3978337"/>
            <a:ext cx="4114800" cy="2797848"/>
            <a:chOff x="6479005" y="2712615"/>
            <a:chExt cx="4114800" cy="2797848"/>
          </a:xfrm>
        </p:grpSpPr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xmlns="" id="{02B5F83B-EDFC-4AE3-9EBB-86574B1B8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9005" y="4232025"/>
              <a:ext cx="4114800" cy="309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xmlns="" id="{8C454F6D-BB52-4974-A8EE-53DFD4AB4EFB}"/>
                </a:ext>
              </a:extLst>
            </p:cNvPr>
            <p:cNvCxnSpPr/>
            <p:nvPr/>
          </p:nvCxnSpPr>
          <p:spPr>
            <a:xfrm flipV="1">
              <a:off x="6479005" y="2983832"/>
              <a:ext cx="0" cy="238826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0CC52660-F952-40EA-A3DF-F8594E80546E}"/>
                </a:ext>
              </a:extLst>
            </p:cNvPr>
            <p:cNvSpPr/>
            <p:nvPr/>
          </p:nvSpPr>
          <p:spPr>
            <a:xfrm>
              <a:off x="6671511" y="3121944"/>
              <a:ext cx="3747836" cy="2220163"/>
            </a:xfrm>
            <a:custGeom>
              <a:avLst/>
              <a:gdLst>
                <a:gd name="connsiteX0" fmla="*/ 0 w 3747836"/>
                <a:gd name="connsiteY0" fmla="*/ 2039603 h 2220163"/>
                <a:gd name="connsiteX1" fmla="*/ 391026 w 3747836"/>
                <a:gd name="connsiteY1" fmla="*/ 2220077 h 2220163"/>
                <a:gd name="connsiteX2" fmla="*/ 968542 w 3747836"/>
                <a:gd name="connsiteY2" fmla="*/ 2057651 h 2220163"/>
                <a:gd name="connsiteX3" fmla="*/ 1521994 w 3747836"/>
                <a:gd name="connsiteY3" fmla="*/ 1684672 h 2220163"/>
                <a:gd name="connsiteX4" fmla="*/ 1925052 w 3747836"/>
                <a:gd name="connsiteY4" fmla="*/ 1113172 h 2220163"/>
                <a:gd name="connsiteX5" fmla="*/ 2267952 w 3747836"/>
                <a:gd name="connsiteY5" fmla="*/ 343151 h 2220163"/>
                <a:gd name="connsiteX6" fmla="*/ 2821405 w 3747836"/>
                <a:gd name="connsiteY6" fmla="*/ 251 h 2220163"/>
                <a:gd name="connsiteX7" fmla="*/ 3747836 w 3747836"/>
                <a:gd name="connsiteY7" fmla="*/ 282993 h 2220163"/>
                <a:gd name="connsiteX8" fmla="*/ 3747836 w 3747836"/>
                <a:gd name="connsiteY8" fmla="*/ 282993 h 222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47836" h="2220163">
                  <a:moveTo>
                    <a:pt x="0" y="2039603"/>
                  </a:moveTo>
                  <a:cubicBezTo>
                    <a:pt x="114801" y="2128336"/>
                    <a:pt x="229602" y="2217069"/>
                    <a:pt x="391026" y="2220077"/>
                  </a:cubicBezTo>
                  <a:cubicBezTo>
                    <a:pt x="552450" y="2223085"/>
                    <a:pt x="780047" y="2146885"/>
                    <a:pt x="968542" y="2057651"/>
                  </a:cubicBezTo>
                  <a:cubicBezTo>
                    <a:pt x="1157037" y="1968417"/>
                    <a:pt x="1362576" y="1842085"/>
                    <a:pt x="1521994" y="1684672"/>
                  </a:cubicBezTo>
                  <a:cubicBezTo>
                    <a:pt x="1681412" y="1527259"/>
                    <a:pt x="1800726" y="1336759"/>
                    <a:pt x="1925052" y="1113172"/>
                  </a:cubicBezTo>
                  <a:cubicBezTo>
                    <a:pt x="2049378" y="889585"/>
                    <a:pt x="2118560" y="528638"/>
                    <a:pt x="2267952" y="343151"/>
                  </a:cubicBezTo>
                  <a:cubicBezTo>
                    <a:pt x="2417344" y="157664"/>
                    <a:pt x="2574758" y="10277"/>
                    <a:pt x="2821405" y="251"/>
                  </a:cubicBezTo>
                  <a:cubicBezTo>
                    <a:pt x="3068052" y="-9775"/>
                    <a:pt x="3747836" y="282993"/>
                    <a:pt x="3747836" y="282993"/>
                  </a:cubicBezTo>
                  <a:lnTo>
                    <a:pt x="3747836" y="282993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xmlns="" id="{748E4D7A-6BB6-4662-8496-82ED825F8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2242" y="3176337"/>
              <a:ext cx="0" cy="1055688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xmlns="" id="{0F963B02-3487-4320-98FA-39FA4CFB319B}"/>
                    </a:ext>
                  </a:extLst>
                </p:cNvPr>
                <p:cNvSpPr/>
                <p:nvPr/>
              </p:nvSpPr>
              <p:spPr>
                <a:xfrm>
                  <a:off x="9095926" y="4186907"/>
                  <a:ext cx="4758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bg1"/>
                      </a:solidFill>
                    </a:rPr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0F963B02-3487-4320-98FA-39FA4CFB31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5926" y="4186907"/>
                  <a:ext cx="47583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xmlns="" id="{A7E027DA-F3EA-4153-A3D2-AFC1C1BFD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4744" y="2712615"/>
              <a:ext cx="3171131" cy="17118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xmlns="" id="{CA54F0AF-69EF-4149-9A07-C3E268A5A8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1274" y="4475747"/>
              <a:ext cx="3838073" cy="10347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xmlns="" id="{4B54C1AD-EA19-40A4-8A2F-EB829AE1FDC7}"/>
                </a:ext>
              </a:extLst>
            </p:cNvPr>
            <p:cNvCxnSpPr>
              <a:cxnSpLocks/>
            </p:cNvCxnSpPr>
            <p:nvPr/>
          </p:nvCxnSpPr>
          <p:spPr>
            <a:xfrm>
              <a:off x="7255042" y="4232025"/>
              <a:ext cx="0" cy="1067886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xmlns="" id="{232D6DFF-142A-42DB-8C86-1435D63FB771}"/>
                    </a:ext>
                  </a:extLst>
                </p:cNvPr>
                <p:cNvSpPr/>
                <p:nvPr/>
              </p:nvSpPr>
              <p:spPr>
                <a:xfrm>
                  <a:off x="7017124" y="3775804"/>
                  <a:ext cx="6954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bg1"/>
                      </a:solidFill>
                    </a:rPr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232D6DFF-142A-42DB-8C86-1435D63FB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7124" y="3775804"/>
                  <a:ext cx="69544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6607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>
            <a:extLst>
              <a:ext uri="{FF2B5EF4-FFF2-40B4-BE49-F238E27FC236}">
                <a16:creationId xmlns:a16="http://schemas.microsoft.com/office/drawing/2014/main" xmlns="" id="{DB1477A0-66A7-4520-813F-1F0276BB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Newton’s Method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DEB4D258-462A-4D29-B364-C45665B05B46}"/>
              </a:ext>
            </a:extLst>
          </p:cNvPr>
          <p:cNvGrpSpPr/>
          <p:nvPr/>
        </p:nvGrpSpPr>
        <p:grpSpPr>
          <a:xfrm>
            <a:off x="5042750" y="1817724"/>
            <a:ext cx="6725540" cy="2615013"/>
            <a:chOff x="4760008" y="1811708"/>
            <a:chExt cx="6725540" cy="2615013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xmlns="" id="{7CC946E7-90AF-481B-B6B6-69B47D676F7E}"/>
                </a:ext>
              </a:extLst>
            </p:cNvPr>
            <p:cNvCxnSpPr/>
            <p:nvPr/>
          </p:nvCxnSpPr>
          <p:spPr>
            <a:xfrm>
              <a:off x="4760008" y="3213219"/>
              <a:ext cx="672554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xmlns="" id="{5EB36EB9-CF2D-4AB1-A42A-BAF9AB9EC4C3}"/>
                </a:ext>
              </a:extLst>
            </p:cNvPr>
            <p:cNvCxnSpPr/>
            <p:nvPr/>
          </p:nvCxnSpPr>
          <p:spPr>
            <a:xfrm flipV="1">
              <a:off x="7896314" y="1811708"/>
              <a:ext cx="0" cy="261501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任意多边形 13">
              <a:extLst>
                <a:ext uri="{FF2B5EF4-FFF2-40B4-BE49-F238E27FC236}">
                  <a16:creationId xmlns:a16="http://schemas.microsoft.com/office/drawing/2014/main" xmlns="" id="{DAD8BF38-F014-408A-A5C1-9A4BF03D3072}"/>
                </a:ext>
              </a:extLst>
            </p:cNvPr>
            <p:cNvSpPr/>
            <p:nvPr/>
          </p:nvSpPr>
          <p:spPr>
            <a:xfrm>
              <a:off x="4879649" y="2221907"/>
              <a:ext cx="6050422" cy="1624113"/>
            </a:xfrm>
            <a:custGeom>
              <a:avLst/>
              <a:gdLst>
                <a:gd name="connsiteX0" fmla="*/ 0 w 6050422"/>
                <a:gd name="connsiteY0" fmla="*/ 153824 h 1624113"/>
                <a:gd name="connsiteX1" fmla="*/ 1657884 w 6050422"/>
                <a:gd name="connsiteY1" fmla="*/ 1461330 h 1624113"/>
                <a:gd name="connsiteX2" fmla="*/ 2597921 w 6050422"/>
                <a:gd name="connsiteY2" fmla="*/ 170915 h 1624113"/>
                <a:gd name="connsiteX3" fmla="*/ 4324172 w 6050422"/>
                <a:gd name="connsiteY3" fmla="*/ 1623700 h 1624113"/>
                <a:gd name="connsiteX4" fmla="*/ 6050422 w 6050422"/>
                <a:gd name="connsiteY4" fmla="*/ 0 h 1624113"/>
                <a:gd name="connsiteX5" fmla="*/ 6050422 w 6050422"/>
                <a:gd name="connsiteY5" fmla="*/ 0 h 1624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50422" h="1624113">
                  <a:moveTo>
                    <a:pt x="0" y="153824"/>
                  </a:moveTo>
                  <a:cubicBezTo>
                    <a:pt x="612448" y="806153"/>
                    <a:pt x="1224897" y="1458482"/>
                    <a:pt x="1657884" y="1461330"/>
                  </a:cubicBezTo>
                  <a:cubicBezTo>
                    <a:pt x="2090871" y="1464178"/>
                    <a:pt x="2153540" y="143853"/>
                    <a:pt x="2597921" y="170915"/>
                  </a:cubicBezTo>
                  <a:cubicBezTo>
                    <a:pt x="3042302" y="197977"/>
                    <a:pt x="3748755" y="1652186"/>
                    <a:pt x="4324172" y="1623700"/>
                  </a:cubicBezTo>
                  <a:cubicBezTo>
                    <a:pt x="4899589" y="1595214"/>
                    <a:pt x="6050422" y="0"/>
                    <a:pt x="6050422" y="0"/>
                  </a:cubicBezTo>
                  <a:lnTo>
                    <a:pt x="6050422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xmlns="" id="{E8F36E90-1EE3-43F6-A1D1-593EF5A16CF9}"/>
                  </a:ext>
                </a:extLst>
              </p:cNvPr>
              <p:cNvSpPr txBox="1"/>
              <p:nvPr/>
            </p:nvSpPr>
            <p:spPr>
              <a:xfrm>
                <a:off x="5915527" y="1288541"/>
                <a:ext cx="47384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Local minimizer ↔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’(</m:t>
                    </m:r>
                    <m:r>
                      <a:rPr lang="en-US" altLang="zh-CN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8F36E90-1EE3-43F6-A1D1-593EF5A16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27" y="1288541"/>
                <a:ext cx="4738434" cy="461665"/>
              </a:xfrm>
              <a:prstGeom prst="rect">
                <a:avLst/>
              </a:prstGeom>
              <a:blipFill>
                <a:blip r:embed="rId3"/>
                <a:stretch>
                  <a:fillRect l="-192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xmlns="" id="{39B68A88-AD9C-4732-B97F-38E562258621}"/>
                  </a:ext>
                </a:extLst>
              </p:cNvPr>
              <p:cNvSpPr/>
              <p:nvPr/>
            </p:nvSpPr>
            <p:spPr>
              <a:xfrm>
                <a:off x="696501" y="4855567"/>
                <a:ext cx="5338064" cy="10500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1.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for the root</a:t>
                </a:r>
              </a:p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2. Iteratively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"(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9B68A88-AD9C-4732-B97F-38E562258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01" y="4855567"/>
                <a:ext cx="5338064" cy="1050031"/>
              </a:xfrm>
              <a:prstGeom prst="rect">
                <a:avLst/>
              </a:prstGeom>
              <a:blipFill>
                <a:blip r:embed="rId4"/>
                <a:stretch>
                  <a:fillRect l="-1712" t="-4651" b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E7A4B112-2A2C-4F95-B280-956F0FACAC09}"/>
              </a:ext>
            </a:extLst>
          </p:cNvPr>
          <p:cNvCxnSpPr/>
          <p:nvPr/>
        </p:nvCxnSpPr>
        <p:spPr>
          <a:xfrm>
            <a:off x="8494296" y="3858052"/>
            <a:ext cx="19791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xmlns="" id="{726F5044-2CD0-49AF-B0A9-1CAD316D5B99}"/>
                  </a:ext>
                </a:extLst>
              </p:cNvPr>
              <p:cNvSpPr txBox="1"/>
              <p:nvPr/>
            </p:nvSpPr>
            <p:spPr>
              <a:xfrm>
                <a:off x="7411452" y="4969972"/>
                <a:ext cx="4018548" cy="911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Example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26F5044-2CD0-49AF-B0A9-1CAD316D5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452" y="4969972"/>
                <a:ext cx="4018548" cy="911788"/>
              </a:xfrm>
              <a:prstGeom prst="rect">
                <a:avLst/>
              </a:prstGeom>
              <a:blipFill>
                <a:blip r:embed="rId5"/>
                <a:stretch>
                  <a:fillRect l="-1366" t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99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441DE64A-BC1E-40EB-91AA-61903C6B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Newton’s Method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8395FD63-C36E-4D80-B5F3-E99A9E7F887D}"/>
              </a:ext>
            </a:extLst>
          </p:cNvPr>
          <p:cNvGrpSpPr/>
          <p:nvPr/>
        </p:nvGrpSpPr>
        <p:grpSpPr>
          <a:xfrm>
            <a:off x="7623747" y="1347537"/>
            <a:ext cx="4138863" cy="3038066"/>
            <a:chOff x="6839953" y="2671011"/>
            <a:chExt cx="4138863" cy="3038066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xmlns="" id="{172B9274-3F0C-4AAB-A47F-AF4F30791BB3}"/>
                </a:ext>
              </a:extLst>
            </p:cNvPr>
            <p:cNvCxnSpPr>
              <a:cxnSpLocks/>
            </p:cNvCxnSpPr>
            <p:nvPr/>
          </p:nvCxnSpPr>
          <p:spPr>
            <a:xfrm>
              <a:off x="6839953" y="5323974"/>
              <a:ext cx="413886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xmlns="" id="{6440BD38-57DA-485B-909A-53EB2BC4D595}"/>
                </a:ext>
              </a:extLst>
            </p:cNvPr>
            <p:cNvCxnSpPr/>
            <p:nvPr/>
          </p:nvCxnSpPr>
          <p:spPr>
            <a:xfrm flipV="1">
              <a:off x="6845968" y="2671011"/>
              <a:ext cx="0" cy="266499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429F4B4D-19F7-4BD9-9981-DEA0DAD5A334}"/>
                </a:ext>
              </a:extLst>
            </p:cNvPr>
            <p:cNvSpPr/>
            <p:nvPr/>
          </p:nvSpPr>
          <p:spPr>
            <a:xfrm>
              <a:off x="6954253" y="3052677"/>
              <a:ext cx="3820026" cy="2024694"/>
            </a:xfrm>
            <a:custGeom>
              <a:avLst/>
              <a:gdLst>
                <a:gd name="connsiteX0" fmla="*/ 0 w 3820026"/>
                <a:gd name="connsiteY0" fmla="*/ 135691 h 2024694"/>
                <a:gd name="connsiteX1" fmla="*/ 288758 w 3820026"/>
                <a:gd name="connsiteY1" fmla="*/ 15376 h 2024694"/>
                <a:gd name="connsiteX2" fmla="*/ 794084 w 3820026"/>
                <a:gd name="connsiteY2" fmla="*/ 442497 h 2024694"/>
                <a:gd name="connsiteX3" fmla="*/ 1227221 w 3820026"/>
                <a:gd name="connsiteY3" fmla="*/ 1669718 h 2024694"/>
                <a:gd name="connsiteX4" fmla="*/ 1606215 w 3820026"/>
                <a:gd name="connsiteY4" fmla="*/ 2024649 h 2024694"/>
                <a:gd name="connsiteX5" fmla="*/ 2039352 w 3820026"/>
                <a:gd name="connsiteY5" fmla="*/ 1687765 h 2024694"/>
                <a:gd name="connsiteX6" fmla="*/ 2568742 w 3820026"/>
                <a:gd name="connsiteY6" fmla="*/ 869618 h 2024694"/>
                <a:gd name="connsiteX7" fmla="*/ 3043989 w 3820026"/>
                <a:gd name="connsiteY7" fmla="*/ 616955 h 2024694"/>
                <a:gd name="connsiteX8" fmla="*/ 3820026 w 3820026"/>
                <a:gd name="connsiteY8" fmla="*/ 418434 h 2024694"/>
                <a:gd name="connsiteX9" fmla="*/ 3820026 w 3820026"/>
                <a:gd name="connsiteY9" fmla="*/ 418434 h 202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20026" h="2024694">
                  <a:moveTo>
                    <a:pt x="0" y="135691"/>
                  </a:moveTo>
                  <a:cubicBezTo>
                    <a:pt x="78205" y="49966"/>
                    <a:pt x="156411" y="-35758"/>
                    <a:pt x="288758" y="15376"/>
                  </a:cubicBezTo>
                  <a:cubicBezTo>
                    <a:pt x="421105" y="66510"/>
                    <a:pt x="637674" y="166773"/>
                    <a:pt x="794084" y="442497"/>
                  </a:cubicBezTo>
                  <a:cubicBezTo>
                    <a:pt x="950494" y="718221"/>
                    <a:pt x="1091866" y="1406026"/>
                    <a:pt x="1227221" y="1669718"/>
                  </a:cubicBezTo>
                  <a:cubicBezTo>
                    <a:pt x="1362576" y="1933410"/>
                    <a:pt x="1470860" y="2021641"/>
                    <a:pt x="1606215" y="2024649"/>
                  </a:cubicBezTo>
                  <a:cubicBezTo>
                    <a:pt x="1741570" y="2027657"/>
                    <a:pt x="1878931" y="1880270"/>
                    <a:pt x="2039352" y="1687765"/>
                  </a:cubicBezTo>
                  <a:cubicBezTo>
                    <a:pt x="2199773" y="1495260"/>
                    <a:pt x="2401303" y="1048086"/>
                    <a:pt x="2568742" y="869618"/>
                  </a:cubicBezTo>
                  <a:cubicBezTo>
                    <a:pt x="2736182" y="691150"/>
                    <a:pt x="2835442" y="692152"/>
                    <a:pt x="3043989" y="616955"/>
                  </a:cubicBezTo>
                  <a:cubicBezTo>
                    <a:pt x="3252536" y="541758"/>
                    <a:pt x="3820026" y="418434"/>
                    <a:pt x="3820026" y="418434"/>
                  </a:cubicBezTo>
                  <a:lnTo>
                    <a:pt x="3820026" y="41843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4EC2AC91-0A02-43A2-A5D6-B3DBD9123064}"/>
                </a:ext>
              </a:extLst>
            </p:cNvPr>
            <p:cNvSpPr/>
            <p:nvPr/>
          </p:nvSpPr>
          <p:spPr>
            <a:xfrm>
              <a:off x="7764720" y="2713121"/>
              <a:ext cx="1451468" cy="1861877"/>
            </a:xfrm>
            <a:custGeom>
              <a:avLst/>
              <a:gdLst>
                <a:gd name="connsiteX0" fmla="*/ 11057 w 1250309"/>
                <a:gd name="connsiteY0" fmla="*/ 0 h 1952114"/>
                <a:gd name="connsiteX1" fmla="*/ 77230 w 1250309"/>
                <a:gd name="connsiteY1" fmla="*/ 1311442 h 1952114"/>
                <a:gd name="connsiteX2" fmla="*/ 588572 w 1250309"/>
                <a:gd name="connsiteY2" fmla="*/ 1949116 h 1952114"/>
                <a:gd name="connsiteX3" fmla="*/ 1105930 w 1250309"/>
                <a:gd name="connsiteY3" fmla="*/ 1485900 h 1952114"/>
                <a:gd name="connsiteX4" fmla="*/ 1250309 w 1250309"/>
                <a:gd name="connsiteY4" fmla="*/ 102269 h 1952114"/>
                <a:gd name="connsiteX0" fmla="*/ 2489 w 1324056"/>
                <a:gd name="connsiteY0" fmla="*/ 0 h 1861877"/>
                <a:gd name="connsiteX1" fmla="*/ 150977 w 1324056"/>
                <a:gd name="connsiteY1" fmla="*/ 1221205 h 1861877"/>
                <a:gd name="connsiteX2" fmla="*/ 662319 w 1324056"/>
                <a:gd name="connsiteY2" fmla="*/ 1858879 h 1861877"/>
                <a:gd name="connsiteX3" fmla="*/ 1179677 w 1324056"/>
                <a:gd name="connsiteY3" fmla="*/ 1395663 h 1861877"/>
                <a:gd name="connsiteX4" fmla="*/ 1324056 w 1324056"/>
                <a:gd name="connsiteY4" fmla="*/ 12032 h 186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4056" h="1861877">
                  <a:moveTo>
                    <a:pt x="2489" y="0"/>
                  </a:moveTo>
                  <a:cubicBezTo>
                    <a:pt x="-12551" y="493294"/>
                    <a:pt x="41005" y="911392"/>
                    <a:pt x="150977" y="1221205"/>
                  </a:cubicBezTo>
                  <a:cubicBezTo>
                    <a:pt x="260949" y="1531018"/>
                    <a:pt x="490869" y="1829803"/>
                    <a:pt x="662319" y="1858879"/>
                  </a:cubicBezTo>
                  <a:cubicBezTo>
                    <a:pt x="833769" y="1887955"/>
                    <a:pt x="1069388" y="1703471"/>
                    <a:pt x="1179677" y="1395663"/>
                  </a:cubicBezTo>
                  <a:cubicBezTo>
                    <a:pt x="1289966" y="1087855"/>
                    <a:pt x="1307011" y="549943"/>
                    <a:pt x="1324056" y="12032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EFD6B04E-A4C9-478B-A160-7870FDBEECC6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928811" y="3934326"/>
              <a:ext cx="1414" cy="1389648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xmlns="" id="{873CFA23-7806-4FD6-9792-2B9F8FCBBB2A}"/>
                    </a:ext>
                  </a:extLst>
                </p:cNvPr>
                <p:cNvSpPr txBox="1"/>
                <p:nvPr/>
              </p:nvSpPr>
              <p:spPr>
                <a:xfrm>
                  <a:off x="7783226" y="5407567"/>
                  <a:ext cx="291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73CFA23-7806-4FD6-9792-2B9F8FCBB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3226" y="5407567"/>
                  <a:ext cx="2911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500" r="-6250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xmlns="" id="{DCC6E8C8-3A90-4725-9221-18107E0BE313}"/>
                    </a:ext>
                  </a:extLst>
                </p:cNvPr>
                <p:cNvSpPr txBox="1"/>
                <p:nvPr/>
              </p:nvSpPr>
              <p:spPr>
                <a:xfrm>
                  <a:off x="8353485" y="5432078"/>
                  <a:ext cx="5107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CC6E8C8-3A90-4725-9221-18107E0BE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3485" y="5432078"/>
                  <a:ext cx="51078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952" r="-3571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9B9D9BDF-8CEF-4001-84C8-52A3AC6EB299}"/>
                </a:ext>
              </a:extLst>
            </p:cNvPr>
            <p:cNvCxnSpPr/>
            <p:nvPr/>
          </p:nvCxnSpPr>
          <p:spPr>
            <a:xfrm>
              <a:off x="8542421" y="5269832"/>
              <a:ext cx="0" cy="541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xmlns="" id="{BDBAEF25-D057-45F0-9089-86DE433BDC3C}"/>
                    </a:ext>
                  </a:extLst>
                </p:cNvPr>
                <p:cNvSpPr txBox="1"/>
                <p:nvPr/>
              </p:nvSpPr>
              <p:spPr>
                <a:xfrm>
                  <a:off x="10134939" y="3644059"/>
                  <a:ext cx="5090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DBAEF25-D057-45F0-9089-86DE433BDC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939" y="3644059"/>
                  <a:ext cx="50905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476" t="-4444" r="-15476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xmlns="" id="{681DC462-958D-402E-9957-4B963D12B965}"/>
                    </a:ext>
                  </a:extLst>
                </p:cNvPr>
                <p:cNvSpPr txBox="1"/>
                <p:nvPr/>
              </p:nvSpPr>
              <p:spPr>
                <a:xfrm>
                  <a:off x="8608875" y="3091832"/>
                  <a:ext cx="5207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81DC462-958D-402E-9957-4B963D12B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875" y="3091832"/>
                  <a:ext cx="52072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588" t="-2174" r="-16471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id="{B33BC8F9-0AA0-44CC-8B44-B70E05C63EEB}"/>
                  </a:ext>
                </a:extLst>
              </p:cNvPr>
              <p:cNvSpPr txBox="1"/>
              <p:nvPr/>
            </p:nvSpPr>
            <p:spPr>
              <a:xfrm>
                <a:off x="403042" y="1747567"/>
                <a:ext cx="65873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Using quadratic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 to approximate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3BC8F9-0AA0-44CC-8B44-B70E05C63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42" y="1747567"/>
                <a:ext cx="6587381" cy="461665"/>
              </a:xfrm>
              <a:prstGeom prst="rect">
                <a:avLst/>
              </a:prstGeom>
              <a:blipFill>
                <a:blip r:embed="rId7"/>
                <a:stretch>
                  <a:fillRect l="-1388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xmlns="" id="{F569B78C-B9F8-40E1-9668-D8660A18D5B7}"/>
                  </a:ext>
                </a:extLst>
              </p:cNvPr>
              <p:cNvSpPr txBox="1"/>
              <p:nvPr/>
            </p:nvSpPr>
            <p:spPr>
              <a:xfrm>
                <a:off x="636742" y="2320585"/>
                <a:ext cx="687444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"(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569B78C-B9F8-40E1-9668-D8660A18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42" y="2320585"/>
                <a:ext cx="6874446" cy="6914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xmlns="" id="{5A6725DE-61FC-4ED4-A0BF-8E87E9CF8CFD}"/>
                  </a:ext>
                </a:extLst>
              </p:cNvPr>
              <p:cNvSpPr txBox="1"/>
              <p:nvPr/>
            </p:nvSpPr>
            <p:spPr>
              <a:xfrm>
                <a:off x="403042" y="3600773"/>
                <a:ext cx="285150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Properties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‘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0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nor/>
                      </m:rPr>
                      <a:rPr lang="en-US" altLang="zh-C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"(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"(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 </a:t>
                </a: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A6725DE-61FC-4ED4-A0BF-8E87E9CF8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42" y="3600773"/>
                <a:ext cx="2851501" cy="1569660"/>
              </a:xfrm>
              <a:prstGeom prst="rect">
                <a:avLst/>
              </a:prstGeom>
              <a:blipFill>
                <a:blip r:embed="rId9"/>
                <a:stretch>
                  <a:fillRect l="-3205" t="-3113" b="-7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0C7FDEDA-FB7E-4BB9-8D0E-693C7168A43C}"/>
              </a:ext>
            </a:extLst>
          </p:cNvPr>
          <p:cNvCxnSpPr>
            <a:cxnSpLocks/>
          </p:cNvCxnSpPr>
          <p:nvPr/>
        </p:nvCxnSpPr>
        <p:spPr>
          <a:xfrm flipH="1">
            <a:off x="9316360" y="3254542"/>
            <a:ext cx="319" cy="724903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xmlns="" id="{B078D5CE-D4FE-4D3A-8AB8-37C536B4E94E}"/>
                  </a:ext>
                </a:extLst>
              </p:cNvPr>
              <p:cNvSpPr txBox="1"/>
              <p:nvPr/>
            </p:nvSpPr>
            <p:spPr>
              <a:xfrm>
                <a:off x="5111291" y="4705120"/>
                <a:ext cx="6874445" cy="178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FONC implies that a minimizer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satisfies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"(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,</a:t>
                </a:r>
              </a:p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 this means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"(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.</a:t>
                </a: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078D5CE-D4FE-4D3A-8AB8-37C536B4E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291" y="4705120"/>
                <a:ext cx="6874445" cy="1789592"/>
              </a:xfrm>
              <a:prstGeom prst="rect">
                <a:avLst/>
              </a:prstGeom>
              <a:blipFill>
                <a:blip r:embed="rId10"/>
                <a:stretch>
                  <a:fillRect l="-1330" t="-2730" b="-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xmlns="" id="{D6C0A388-6505-4B8A-B11C-6CC345FBC0DF}"/>
                  </a:ext>
                </a:extLst>
              </p:cNvPr>
              <p:cNvSpPr txBox="1"/>
              <p:nvPr/>
            </p:nvSpPr>
            <p:spPr>
              <a:xfrm>
                <a:off x="334738" y="5875052"/>
                <a:ext cx="47765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00B0F0"/>
                    </a:solidFill>
                  </a:rPr>
                  <a:t>Remark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. Problem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"(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 </a:t>
                </a: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6C0A388-6505-4B8A-B11C-6CC345FBC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38" y="5875052"/>
                <a:ext cx="4776553" cy="461665"/>
              </a:xfrm>
              <a:prstGeom prst="rect">
                <a:avLst/>
              </a:prstGeom>
              <a:blipFill>
                <a:blip r:embed="rId11"/>
                <a:stretch>
                  <a:fillRect l="-204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xmlns="" id="{D16C2301-18E4-4DC1-A331-1AD7902054F1}"/>
              </a:ext>
            </a:extLst>
          </p:cNvPr>
          <p:cNvSpPr/>
          <p:nvPr/>
        </p:nvSpPr>
        <p:spPr>
          <a:xfrm>
            <a:off x="7592764" y="2152880"/>
            <a:ext cx="1216471" cy="1422184"/>
          </a:xfrm>
          <a:custGeom>
            <a:avLst/>
            <a:gdLst>
              <a:gd name="connsiteX0" fmla="*/ 0 w 1216471"/>
              <a:gd name="connsiteY0" fmla="*/ 1341521 h 1422184"/>
              <a:gd name="connsiteX1" fmla="*/ 132347 w 1216471"/>
              <a:gd name="connsiteY1" fmla="*/ 360947 h 1422184"/>
              <a:gd name="connsiteX2" fmla="*/ 583531 w 1216471"/>
              <a:gd name="connsiteY2" fmla="*/ 0 h 1422184"/>
              <a:gd name="connsiteX3" fmla="*/ 1064794 w 1216471"/>
              <a:gd name="connsiteY3" fmla="*/ 360947 h 1422184"/>
              <a:gd name="connsiteX4" fmla="*/ 1203157 w 1216471"/>
              <a:gd name="connsiteY4" fmla="*/ 1323473 h 1422184"/>
              <a:gd name="connsiteX5" fmla="*/ 1203157 w 1216471"/>
              <a:gd name="connsiteY5" fmla="*/ 1341521 h 142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6471" h="1422184">
                <a:moveTo>
                  <a:pt x="0" y="1341521"/>
                </a:moveTo>
                <a:cubicBezTo>
                  <a:pt x="17546" y="963027"/>
                  <a:pt x="35092" y="584534"/>
                  <a:pt x="132347" y="360947"/>
                </a:cubicBezTo>
                <a:cubicBezTo>
                  <a:pt x="229602" y="137360"/>
                  <a:pt x="428123" y="0"/>
                  <a:pt x="583531" y="0"/>
                </a:cubicBezTo>
                <a:cubicBezTo>
                  <a:pt x="738939" y="0"/>
                  <a:pt x="961523" y="140368"/>
                  <a:pt x="1064794" y="360947"/>
                </a:cubicBezTo>
                <a:cubicBezTo>
                  <a:pt x="1168065" y="581526"/>
                  <a:pt x="1180097" y="1160044"/>
                  <a:pt x="1203157" y="1323473"/>
                </a:cubicBezTo>
                <a:cubicBezTo>
                  <a:pt x="1226218" y="1486902"/>
                  <a:pt x="1214687" y="1414211"/>
                  <a:pt x="1203157" y="134152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86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29" grpId="0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9981190-8A1C-4AE9-B2A8-D74E86F0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Secant Method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0B92C3F5-4FFE-4A23-9CC2-8408F32D15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20944" cy="1514296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 a root-finding algorithm that uses roots of secant lines to approximate a root of a function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. 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92C3F5-4FFE-4A23-9CC2-8408F32D15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20944" cy="1514296"/>
              </a:xfrm>
              <a:blipFill>
                <a:blip r:embed="rId3"/>
                <a:stretch>
                  <a:fillRect l="-1541" t="-6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04CA8A8-C675-4681-B5F9-3346850F5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631" y="1063186"/>
            <a:ext cx="2394397" cy="2148818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507420FE-0B81-4888-AD7C-6B463160D5C8}"/>
                  </a:ext>
                </a:extLst>
              </p:cNvPr>
              <p:cNvSpPr txBox="1"/>
              <p:nvPr/>
            </p:nvSpPr>
            <p:spPr>
              <a:xfrm>
                <a:off x="2049888" y="3668332"/>
                <a:ext cx="4151521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07420FE-0B81-4888-AD7C-6B463160D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888" y="3668332"/>
                <a:ext cx="4151521" cy="5843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B408D45D-BCCC-40EB-B7AC-5D1D291BD055}"/>
                  </a:ext>
                </a:extLst>
              </p:cNvPr>
              <p:cNvSpPr txBox="1"/>
              <p:nvPr/>
            </p:nvSpPr>
            <p:spPr>
              <a:xfrm>
                <a:off x="2170091" y="4694349"/>
                <a:ext cx="4488088" cy="523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=0→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408D45D-BCCC-40EB-B7AC-5D1D291B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091" y="4694349"/>
                <a:ext cx="4488088" cy="5235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E185679B-5057-44FC-88EF-DD39B3D47670}"/>
                  </a:ext>
                </a:extLst>
              </p:cNvPr>
              <p:cNvSpPr txBox="1"/>
              <p:nvPr/>
            </p:nvSpPr>
            <p:spPr>
              <a:xfrm>
                <a:off x="1000259" y="5494986"/>
                <a:ext cx="76972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−12.2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+7.45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+42=0</m:t>
                      </m:r>
                    </m:oMath>
                  </m:oMathPara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=13,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=11.40,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=11.25</m:t>
                    </m:r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185679B-5057-44FC-88EF-DD39B3D47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59" y="5494986"/>
                <a:ext cx="7697273" cy="923330"/>
              </a:xfrm>
              <a:prstGeom prst="rect">
                <a:avLst/>
              </a:prstGeom>
              <a:blipFill>
                <a:blip r:embed="rId7"/>
                <a:stretch>
                  <a:fillRect l="-633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26BBFFDA-E0EB-452C-8666-4DBF80FF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Secant Method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170F2805-3258-4E02-9706-28737CCA9F4C}"/>
                  </a:ext>
                </a:extLst>
              </p:cNvPr>
              <p:cNvSpPr txBox="1"/>
              <p:nvPr/>
            </p:nvSpPr>
            <p:spPr>
              <a:xfrm>
                <a:off x="929424" y="1690688"/>
                <a:ext cx="4757713" cy="589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Newton’s Method: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"(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70F2805-3258-4E02-9706-28737CCA9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24" y="1690688"/>
                <a:ext cx="4757713" cy="589264"/>
              </a:xfrm>
              <a:prstGeom prst="rect">
                <a:avLst/>
              </a:prstGeom>
              <a:blipFill>
                <a:blip r:embed="rId3"/>
                <a:stretch>
                  <a:fillRect l="-3841" b="-10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9D05642A-B88D-4F06-B6C6-1BC599953338}"/>
                  </a:ext>
                </a:extLst>
              </p:cNvPr>
              <p:cNvSpPr txBox="1"/>
              <p:nvPr/>
            </p:nvSpPr>
            <p:spPr>
              <a:xfrm>
                <a:off x="929424" y="2804500"/>
                <a:ext cx="6438494" cy="54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</a:rPr>
                  <a:t>Se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cant</m:t>
                    </m:r>
                    <m:r>
                      <a:rPr lang="en-US" altLang="zh-C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Method</m:t>
                    </m:r>
                    <m:r>
                      <a:rPr lang="en-US" altLang="zh-C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‘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D05642A-B88D-4F06-B6C6-1BC599953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24" y="2804500"/>
                <a:ext cx="6438494" cy="541880"/>
              </a:xfrm>
              <a:prstGeom prst="rect">
                <a:avLst/>
              </a:prstGeom>
              <a:blipFill rotWithShape="0">
                <a:blip r:embed="rId4"/>
                <a:stretch>
                  <a:fillRect l="-2838" t="-7865" b="-1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47A3BD98-B5F3-400D-96B7-B72255293FFF}"/>
                  </a:ext>
                </a:extLst>
              </p:cNvPr>
              <p:cNvSpPr txBox="1"/>
              <p:nvPr/>
            </p:nvSpPr>
            <p:spPr>
              <a:xfrm>
                <a:off x="877908" y="4014515"/>
                <a:ext cx="4456285" cy="5824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</a:rPr>
                  <a:t>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to approximate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"(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7A3BD98-B5F3-400D-96B7-B72255293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8" y="4014515"/>
                <a:ext cx="4456285" cy="582467"/>
              </a:xfrm>
              <a:prstGeom prst="rect">
                <a:avLst/>
              </a:prstGeom>
              <a:blipFill>
                <a:blip r:embed="rId5"/>
                <a:stretch>
                  <a:fillRect l="-1368" b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C8B8BAE2-8565-4BE1-8E85-4E3C1D8C4D04}"/>
                  </a:ext>
                </a:extLst>
              </p:cNvPr>
              <p:cNvSpPr txBox="1"/>
              <p:nvPr/>
            </p:nvSpPr>
            <p:spPr>
              <a:xfrm>
                <a:off x="877908" y="5270375"/>
                <a:ext cx="9004481" cy="677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Example: Given voltages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at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. Determine the best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for the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𝑅𝑡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, i.e., minimize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. 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8B8BAE2-8565-4BE1-8E85-4E3C1D8C4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8" y="5270375"/>
                <a:ext cx="9004481" cy="677365"/>
              </a:xfrm>
              <a:prstGeom prst="rect">
                <a:avLst/>
              </a:prstGeom>
              <a:blipFill>
                <a:blip r:embed="rId6"/>
                <a:stretch>
                  <a:fillRect l="-542" t="-24324" r="-609" b="-97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82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D0FB039-E897-4AA9-9773-5511F4C3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Bracketing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60D9DF4-A67C-4EE0-BC8A-6F6AE300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80008" cy="4711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Assume: Unimodal</a:t>
            </a: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EEB1720-0668-4C72-9281-E42F768012F0}"/>
              </a:ext>
            </a:extLst>
          </p:cNvPr>
          <p:cNvSpPr txBox="1"/>
          <p:nvPr/>
        </p:nvSpPr>
        <p:spPr>
          <a:xfrm>
            <a:off x="838200" y="2687392"/>
            <a:ext cx="731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Golden Section, Fibonacci, Bisection methods need an initial interval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158E98F8-B689-47AD-A516-C11DC9A70431}"/>
              </a:ext>
            </a:extLst>
          </p:cNvPr>
          <p:cNvCxnSpPr>
            <a:cxnSpLocks/>
          </p:cNvCxnSpPr>
          <p:nvPr/>
        </p:nvCxnSpPr>
        <p:spPr>
          <a:xfrm>
            <a:off x="8299010" y="2155963"/>
            <a:ext cx="35710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xmlns="" id="{B76F760F-EDBC-4083-8529-EF4AC165CA1D}"/>
              </a:ext>
            </a:extLst>
          </p:cNvPr>
          <p:cNvCxnSpPr/>
          <p:nvPr/>
        </p:nvCxnSpPr>
        <p:spPr>
          <a:xfrm flipV="1">
            <a:off x="8563929" y="308692"/>
            <a:ext cx="0" cy="21121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1C607ABA-68CC-4532-8436-B45B5EE9CE51}"/>
              </a:ext>
            </a:extLst>
          </p:cNvPr>
          <p:cNvCxnSpPr/>
          <p:nvPr/>
        </p:nvCxnSpPr>
        <p:spPr>
          <a:xfrm>
            <a:off x="9204864" y="540808"/>
            <a:ext cx="0" cy="16151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40848387-0CB5-4166-82D7-58B01BE3E075}"/>
              </a:ext>
            </a:extLst>
          </p:cNvPr>
          <p:cNvCxnSpPr/>
          <p:nvPr/>
        </p:nvCxnSpPr>
        <p:spPr>
          <a:xfrm>
            <a:off x="11399709" y="540808"/>
            <a:ext cx="0" cy="16151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5120EE8C-4E55-4742-BA85-3363FB508298}"/>
                  </a:ext>
                </a:extLst>
              </p:cNvPr>
              <p:cNvSpPr txBox="1"/>
              <p:nvPr/>
            </p:nvSpPr>
            <p:spPr>
              <a:xfrm>
                <a:off x="9060625" y="2251474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20EE8C-4E55-4742-BA85-3363FB508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625" y="2251474"/>
                <a:ext cx="288477" cy="276999"/>
              </a:xfrm>
              <a:prstGeom prst="rect">
                <a:avLst/>
              </a:prstGeom>
              <a:blipFill>
                <a:blip r:embed="rId3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24F50266-3E4C-4A35-8F41-ED1D02772984}"/>
                  </a:ext>
                </a:extLst>
              </p:cNvPr>
              <p:cNvSpPr txBox="1"/>
              <p:nvPr/>
            </p:nvSpPr>
            <p:spPr>
              <a:xfrm>
                <a:off x="11289654" y="2254748"/>
                <a:ext cx="277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4F50266-3E4C-4A35-8F41-ED1D02772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654" y="2254748"/>
                <a:ext cx="277961" cy="276999"/>
              </a:xfrm>
              <a:prstGeom prst="rect">
                <a:avLst/>
              </a:prstGeom>
              <a:blipFill>
                <a:blip r:embed="rId4"/>
                <a:stretch>
                  <a:fillRect l="-19565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任意多边形 25">
            <a:extLst>
              <a:ext uri="{FF2B5EF4-FFF2-40B4-BE49-F238E27FC236}">
                <a16:creationId xmlns:a16="http://schemas.microsoft.com/office/drawing/2014/main" xmlns="" id="{6EEB5BC6-FB84-4DD5-B9BF-26DC2A54E290}"/>
              </a:ext>
            </a:extLst>
          </p:cNvPr>
          <p:cNvSpPr/>
          <p:nvPr/>
        </p:nvSpPr>
        <p:spPr>
          <a:xfrm>
            <a:off x="8726299" y="720269"/>
            <a:ext cx="2956845" cy="1126064"/>
          </a:xfrm>
          <a:custGeom>
            <a:avLst/>
            <a:gdLst>
              <a:gd name="connsiteX0" fmla="*/ 0 w 2956845"/>
              <a:gd name="connsiteY0" fmla="*/ 367469 h 1126064"/>
              <a:gd name="connsiteX1" fmla="*/ 820397 w 2956845"/>
              <a:gd name="connsiteY1" fmla="*/ 564023 h 1126064"/>
              <a:gd name="connsiteX2" fmla="*/ 1273324 w 2956845"/>
              <a:gd name="connsiteY2" fmla="*/ 1119499 h 1126064"/>
              <a:gd name="connsiteX3" fmla="*/ 1743342 w 2956845"/>
              <a:gd name="connsiteY3" fmla="*/ 837488 h 1126064"/>
              <a:gd name="connsiteX4" fmla="*/ 2025354 w 2956845"/>
              <a:gd name="connsiteY4" fmla="*/ 367469 h 1126064"/>
              <a:gd name="connsiteX5" fmla="*/ 2956845 w 2956845"/>
              <a:gd name="connsiteY5" fmla="*/ 0 h 112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845" h="1126064">
                <a:moveTo>
                  <a:pt x="0" y="367469"/>
                </a:moveTo>
                <a:cubicBezTo>
                  <a:pt x="304088" y="403077"/>
                  <a:pt x="608176" y="438685"/>
                  <a:pt x="820397" y="564023"/>
                </a:cubicBezTo>
                <a:cubicBezTo>
                  <a:pt x="1032618" y="689361"/>
                  <a:pt x="1119500" y="1073922"/>
                  <a:pt x="1273324" y="1119499"/>
                </a:cubicBezTo>
                <a:cubicBezTo>
                  <a:pt x="1427148" y="1165077"/>
                  <a:pt x="1618004" y="962826"/>
                  <a:pt x="1743342" y="837488"/>
                </a:cubicBezTo>
                <a:cubicBezTo>
                  <a:pt x="1868680" y="712150"/>
                  <a:pt x="1823104" y="507050"/>
                  <a:pt x="2025354" y="367469"/>
                </a:cubicBezTo>
                <a:cubicBezTo>
                  <a:pt x="2227604" y="227888"/>
                  <a:pt x="2592224" y="113944"/>
                  <a:pt x="2956845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xmlns="" id="{07FF7D9D-9315-4040-B804-5DEA5D9CC018}"/>
              </a:ext>
            </a:extLst>
          </p:cNvPr>
          <p:cNvGrpSpPr/>
          <p:nvPr/>
        </p:nvGrpSpPr>
        <p:grpSpPr>
          <a:xfrm>
            <a:off x="7156360" y="4481848"/>
            <a:ext cx="4713668" cy="2177758"/>
            <a:chOff x="7156360" y="4481848"/>
            <a:chExt cx="4713668" cy="2177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xmlns="" id="{095D1DB6-93F6-48D6-BF21-EADC08C30E69}"/>
                    </a:ext>
                  </a:extLst>
                </p:cNvPr>
                <p:cNvSpPr txBox="1"/>
                <p:nvPr/>
              </p:nvSpPr>
              <p:spPr>
                <a:xfrm>
                  <a:off x="7603784" y="6376063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95D1DB6-93F6-48D6-BF21-EADC08C30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3784" y="6376063"/>
                  <a:ext cx="28142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766" r="-638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xmlns="" id="{682E54B1-1EBA-4B10-B314-CD7A4312E97E}"/>
                    </a:ext>
                  </a:extLst>
                </p:cNvPr>
                <p:cNvSpPr txBox="1"/>
                <p:nvPr/>
              </p:nvSpPr>
              <p:spPr>
                <a:xfrm>
                  <a:off x="8071716" y="6369622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682E54B1-1EBA-4B10-B314-CD7A4312E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1716" y="6369622"/>
                  <a:ext cx="27610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333" r="-8889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xmlns="" id="{8C18FA67-1A5E-4A1A-A84D-2A6EED3AB7B7}"/>
                    </a:ext>
                  </a:extLst>
                </p:cNvPr>
                <p:cNvSpPr txBox="1"/>
                <p:nvPr/>
              </p:nvSpPr>
              <p:spPr>
                <a:xfrm>
                  <a:off x="8865913" y="6382607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8C18FA67-1A5E-4A1A-A84D-2A6EED3AB7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5913" y="6382607"/>
                  <a:ext cx="28142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766" r="-638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xmlns="" id="{E6436D64-5662-4063-A4EA-C98074AFEBF1}"/>
                </a:ext>
              </a:extLst>
            </p:cNvPr>
            <p:cNvCxnSpPr>
              <a:cxnSpLocks/>
            </p:cNvCxnSpPr>
            <p:nvPr/>
          </p:nvCxnSpPr>
          <p:spPr>
            <a:xfrm>
              <a:off x="7156360" y="6379335"/>
              <a:ext cx="4713668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AB9525A5-7A98-4353-8F7C-4BFE7E161172}"/>
                </a:ext>
              </a:extLst>
            </p:cNvPr>
            <p:cNvSpPr/>
            <p:nvPr/>
          </p:nvSpPr>
          <p:spPr>
            <a:xfrm>
              <a:off x="7443989" y="4481848"/>
              <a:ext cx="4240482" cy="1471901"/>
            </a:xfrm>
            <a:custGeom>
              <a:avLst/>
              <a:gdLst>
                <a:gd name="connsiteX0" fmla="*/ 0 w 4670738"/>
                <a:gd name="connsiteY0" fmla="*/ 0 h 1471901"/>
                <a:gd name="connsiteX1" fmla="*/ 1481070 w 4670738"/>
                <a:gd name="connsiteY1" fmla="*/ 287628 h 1471901"/>
                <a:gd name="connsiteX2" fmla="*/ 2893453 w 4670738"/>
                <a:gd name="connsiteY2" fmla="*/ 892935 h 1471901"/>
                <a:gd name="connsiteX3" fmla="*/ 3597498 w 4670738"/>
                <a:gd name="connsiteY3" fmla="*/ 1317938 h 1471901"/>
                <a:gd name="connsiteX4" fmla="*/ 4146997 w 4670738"/>
                <a:gd name="connsiteY4" fmla="*/ 1463898 h 1471901"/>
                <a:gd name="connsiteX5" fmla="*/ 4670738 w 4670738"/>
                <a:gd name="connsiteY5" fmla="*/ 1107583 h 1471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70738" h="1471901">
                  <a:moveTo>
                    <a:pt x="0" y="0"/>
                  </a:moveTo>
                  <a:cubicBezTo>
                    <a:pt x="499414" y="69403"/>
                    <a:pt x="998828" y="138806"/>
                    <a:pt x="1481070" y="287628"/>
                  </a:cubicBezTo>
                  <a:cubicBezTo>
                    <a:pt x="1963312" y="436450"/>
                    <a:pt x="2540715" y="721217"/>
                    <a:pt x="2893453" y="892935"/>
                  </a:cubicBezTo>
                  <a:cubicBezTo>
                    <a:pt x="3246191" y="1064653"/>
                    <a:pt x="3388574" y="1222778"/>
                    <a:pt x="3597498" y="1317938"/>
                  </a:cubicBezTo>
                  <a:cubicBezTo>
                    <a:pt x="3806422" y="1413099"/>
                    <a:pt x="3968124" y="1498957"/>
                    <a:pt x="4146997" y="1463898"/>
                  </a:cubicBezTo>
                  <a:cubicBezTo>
                    <a:pt x="4325870" y="1428839"/>
                    <a:pt x="4498304" y="1268211"/>
                    <a:pt x="4670738" y="110758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B4980B33-8EDE-4463-8893-CD2862BEC15C}"/>
                </a:ext>
              </a:extLst>
            </p:cNvPr>
            <p:cNvCxnSpPr>
              <a:cxnSpLocks/>
            </p:cNvCxnSpPr>
            <p:nvPr/>
          </p:nvCxnSpPr>
          <p:spPr>
            <a:xfrm>
              <a:off x="7744496" y="4529070"/>
              <a:ext cx="0" cy="1850265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xmlns="" id="{05F20EC3-8CDD-4AD4-A7E7-247548C03DA2}"/>
                </a:ext>
              </a:extLst>
            </p:cNvPr>
            <p:cNvCxnSpPr>
              <a:cxnSpLocks/>
            </p:cNvCxnSpPr>
            <p:nvPr/>
          </p:nvCxnSpPr>
          <p:spPr>
            <a:xfrm>
              <a:off x="8212428" y="4632101"/>
              <a:ext cx="0" cy="1747234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xmlns="" id="{A996455F-56EE-44D1-B64C-3D8614A605C1}"/>
                </a:ext>
              </a:extLst>
            </p:cNvPr>
            <p:cNvCxnSpPr/>
            <p:nvPr/>
          </p:nvCxnSpPr>
          <p:spPr>
            <a:xfrm>
              <a:off x="9006625" y="4868214"/>
              <a:ext cx="0" cy="1511121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xmlns="" id="{EA17FB29-64C0-403F-B97A-D49662C7CF53}"/>
                </a:ext>
              </a:extLst>
            </p:cNvPr>
            <p:cNvCxnSpPr/>
            <p:nvPr/>
          </p:nvCxnSpPr>
          <p:spPr>
            <a:xfrm>
              <a:off x="7744496" y="6108879"/>
              <a:ext cx="467932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xmlns="" id="{F582C1AC-6991-4227-9ACA-92CE2DBAC73B}"/>
                </a:ext>
              </a:extLst>
            </p:cNvPr>
            <p:cNvCxnSpPr>
              <a:cxnSpLocks/>
            </p:cNvCxnSpPr>
            <p:nvPr/>
          </p:nvCxnSpPr>
          <p:spPr>
            <a:xfrm>
              <a:off x="8209766" y="6111026"/>
              <a:ext cx="79685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xmlns="" id="{1387AE19-3659-4CE6-A7AD-01D20F114871}"/>
                    </a:ext>
                  </a:extLst>
                </p:cNvPr>
                <p:cNvSpPr txBox="1"/>
                <p:nvPr/>
              </p:nvSpPr>
              <p:spPr>
                <a:xfrm>
                  <a:off x="7905709" y="5824962"/>
                  <a:ext cx="1660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1387AE19-3659-4CE6-A7AD-01D20F1148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709" y="5824962"/>
                  <a:ext cx="16600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xmlns="" id="{4CE7DD1A-B86A-4EC1-BB15-7D1B9C87EAE2}"/>
                    </a:ext>
                  </a:extLst>
                </p:cNvPr>
                <p:cNvSpPr txBox="1"/>
                <p:nvPr/>
              </p:nvSpPr>
              <p:spPr>
                <a:xfrm>
                  <a:off x="8511214" y="5831880"/>
                  <a:ext cx="2942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4CE7DD1A-B86A-4EC1-BB15-7D1B9C87EA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1214" y="5831880"/>
                  <a:ext cx="29424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8750" r="-8333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xmlns="" id="{270CB7B1-12CE-452C-A1E1-CA3579D8A2AC}"/>
                  </a:ext>
                </a:extLst>
              </p:cNvPr>
              <p:cNvSpPr txBox="1"/>
              <p:nvPr/>
            </p:nvSpPr>
            <p:spPr>
              <a:xfrm>
                <a:off x="954745" y="3804149"/>
                <a:ext cx="4581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then done. 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70CB7B1-12CE-452C-A1E1-CA3579D8A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45" y="3804149"/>
                <a:ext cx="4581319" cy="276999"/>
              </a:xfrm>
              <a:prstGeom prst="rect">
                <a:avLst/>
              </a:prstGeom>
              <a:blipFill>
                <a:blip r:embed="rId10"/>
                <a:stretch>
                  <a:fillRect l="-3196" t="-28889" r="-2130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xmlns="" id="{DB4300D2-4BE2-412F-8537-8B28B8FCC9B8}"/>
                  </a:ext>
                </a:extLst>
              </p:cNvPr>
              <p:cNvSpPr txBox="1"/>
              <p:nvPr/>
            </p:nvSpPr>
            <p:spPr>
              <a:xfrm>
                <a:off x="7020421" y="3796434"/>
                <a:ext cx="2981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then 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DB4300D2-4BE2-412F-8537-8B28B8FCC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421" y="3796434"/>
                <a:ext cx="2981585" cy="276999"/>
              </a:xfrm>
              <a:prstGeom prst="rect">
                <a:avLst/>
              </a:prstGeom>
              <a:blipFill>
                <a:blip r:embed="rId11"/>
                <a:stretch>
                  <a:fillRect l="-4908" t="-28889" r="-3681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xmlns="" id="{D6AF740A-2042-4E89-987C-013EB37A8383}"/>
              </a:ext>
            </a:extLst>
          </p:cNvPr>
          <p:cNvGrpSpPr/>
          <p:nvPr/>
        </p:nvGrpSpPr>
        <p:grpSpPr>
          <a:xfrm>
            <a:off x="9006624" y="5688169"/>
            <a:ext cx="1713124" cy="943205"/>
            <a:chOff x="9006624" y="5688169"/>
            <a:chExt cx="1713124" cy="9432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xmlns="" id="{E08F19A6-9C8A-40C6-AEEA-302EBE062133}"/>
                    </a:ext>
                  </a:extLst>
                </p:cNvPr>
                <p:cNvSpPr txBox="1"/>
                <p:nvPr/>
              </p:nvSpPr>
              <p:spPr>
                <a:xfrm>
                  <a:off x="9626866" y="5831880"/>
                  <a:ext cx="2942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E08F19A6-9C8A-40C6-AEEA-302EBE062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6866" y="5831880"/>
                  <a:ext cx="29424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8750" r="-8333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xmlns="" id="{007F5A9C-F59A-42B7-B9E1-C3B7C1100B8A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357" y="5688169"/>
              <a:ext cx="0" cy="681453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xmlns="" id="{159E7FEC-0DC6-4E5E-ACB4-E8F68F411E48}"/>
                </a:ext>
              </a:extLst>
            </p:cNvPr>
            <p:cNvCxnSpPr>
              <a:cxnSpLocks/>
            </p:cNvCxnSpPr>
            <p:nvPr/>
          </p:nvCxnSpPr>
          <p:spPr>
            <a:xfrm>
              <a:off x="9006624" y="6108879"/>
              <a:ext cx="153473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xmlns="" id="{A0941704-5764-4F3A-BF0B-5149000B4F00}"/>
                    </a:ext>
                  </a:extLst>
                </p:cNvPr>
                <p:cNvSpPr txBox="1"/>
                <p:nvPr/>
              </p:nvSpPr>
              <p:spPr>
                <a:xfrm>
                  <a:off x="10438325" y="6354375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0941704-5764-4F3A-BF0B-5149000B4F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8325" y="6354375"/>
                  <a:ext cx="28142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3043" r="-8696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xmlns="" id="{D48D3C42-A758-4358-8F5B-613E1654CAC8}"/>
                  </a:ext>
                </a:extLst>
              </p:cNvPr>
              <p:cNvSpPr txBox="1"/>
              <p:nvPr/>
            </p:nvSpPr>
            <p:spPr>
              <a:xfrm>
                <a:off x="824127" y="4971849"/>
                <a:ext cx="5188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Golden Section: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48D3C42-A758-4358-8F5B-613E1654C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27" y="4971849"/>
                <a:ext cx="5188163" cy="369332"/>
              </a:xfrm>
              <a:prstGeom prst="rect">
                <a:avLst/>
              </a:prstGeom>
              <a:blipFill>
                <a:blip r:embed="rId14"/>
                <a:stretch>
                  <a:fillRect l="-94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xmlns="" id="{264C3553-3143-4474-9443-90BEC60023BE}"/>
                  </a:ext>
                </a:extLst>
              </p:cNvPr>
              <p:cNvSpPr txBox="1"/>
              <p:nvPr/>
            </p:nvSpPr>
            <p:spPr>
              <a:xfrm>
                <a:off x="954745" y="5890395"/>
                <a:ext cx="3572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zh-CN" alt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64C3553-3143-4474-9443-90BEC6002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45" y="5890395"/>
                <a:ext cx="3572838" cy="276999"/>
              </a:xfrm>
              <a:prstGeom prst="rect">
                <a:avLst/>
              </a:prstGeom>
              <a:blipFill>
                <a:blip r:embed="rId15"/>
                <a:stretch>
                  <a:fillRect l="-512" t="-4348" r="-1536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xmlns="" id="{CFC9DF7F-162A-4328-9E65-451AC94AFDB1}"/>
                  </a:ext>
                </a:extLst>
              </p:cNvPr>
              <p:cNvSpPr txBox="1"/>
              <p:nvPr/>
            </p:nvSpPr>
            <p:spPr>
              <a:xfrm>
                <a:off x="4992852" y="5906608"/>
                <a:ext cx="1448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zh-CN" alt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≈1.618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FC9DF7F-162A-4328-9E65-451AC94AF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852" y="5906608"/>
                <a:ext cx="1448730" cy="276999"/>
              </a:xfrm>
              <a:prstGeom prst="rect">
                <a:avLst/>
              </a:prstGeom>
              <a:blipFill>
                <a:blip r:embed="rId16"/>
                <a:stretch>
                  <a:fillRect l="-3361" r="-378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56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48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7FD420-DBD7-44F7-94A1-B02B2B9D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Line Search in Multidimensional Optimization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30A6920C-8677-4EFB-A322-18230F54430E}"/>
                  </a:ext>
                </a:extLst>
              </p:cNvPr>
              <p:cNvSpPr txBox="1"/>
              <p:nvPr/>
            </p:nvSpPr>
            <p:spPr>
              <a:xfrm>
                <a:off x="1527859" y="2159206"/>
                <a:ext cx="41147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0A6920C-8677-4EFB-A322-18230F544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859" y="2159206"/>
                <a:ext cx="4114799" cy="584775"/>
              </a:xfrm>
              <a:prstGeom prst="rect">
                <a:avLst/>
              </a:prstGeom>
              <a:blipFill>
                <a:blip r:embed="rId3"/>
                <a:stretch>
                  <a:fillRect l="-3852" t="-12500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5EFFE71E-6730-4BAE-A6EF-DCC390E8D93E}"/>
              </a:ext>
            </a:extLst>
          </p:cNvPr>
          <p:cNvGrpSpPr/>
          <p:nvPr/>
        </p:nvGrpSpPr>
        <p:grpSpPr>
          <a:xfrm>
            <a:off x="8843517" y="1869505"/>
            <a:ext cx="1660966" cy="1608881"/>
            <a:chOff x="7459885" y="2343872"/>
            <a:chExt cx="1660966" cy="1608881"/>
          </a:xfrm>
        </p:grpSpPr>
        <p:sp>
          <p:nvSpPr>
            <p:cNvPr id="5" name="弧形 4">
              <a:extLst>
                <a:ext uri="{FF2B5EF4-FFF2-40B4-BE49-F238E27FC236}">
                  <a16:creationId xmlns:a16="http://schemas.microsoft.com/office/drawing/2014/main" xmlns="" id="{EABAABFF-910E-491A-9512-535C7B4C50CB}"/>
                </a:ext>
              </a:extLst>
            </p:cNvPr>
            <p:cNvSpPr/>
            <p:nvPr/>
          </p:nvSpPr>
          <p:spPr>
            <a:xfrm rot="10800000">
              <a:off x="7459885" y="2343872"/>
              <a:ext cx="1660966" cy="1608881"/>
            </a:xfrm>
            <a:prstGeom prst="arc">
              <a:avLst>
                <a:gd name="adj1" fmla="val 10966436"/>
                <a:gd name="adj2" fmla="val 2149148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C6FE289-8C57-4816-8138-D9DC97C7B23A}"/>
                </a:ext>
              </a:extLst>
            </p:cNvPr>
            <p:cNvSpPr/>
            <p:nvPr/>
          </p:nvSpPr>
          <p:spPr>
            <a:xfrm>
              <a:off x="7459885" y="2966013"/>
              <a:ext cx="1660966" cy="46298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09D9FD3E-4FAC-4387-8BB8-CE29A5DFACCD}"/>
              </a:ext>
            </a:extLst>
          </p:cNvPr>
          <p:cNvGrpSpPr/>
          <p:nvPr/>
        </p:nvGrpSpPr>
        <p:grpSpPr>
          <a:xfrm>
            <a:off x="8843518" y="3860352"/>
            <a:ext cx="1660966" cy="520861"/>
            <a:chOff x="7459886" y="4334719"/>
            <a:chExt cx="1660966" cy="52086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F26FF8B0-FB86-4542-A127-CF9306D8F1F3}"/>
                </a:ext>
              </a:extLst>
            </p:cNvPr>
            <p:cNvSpPr/>
            <p:nvPr/>
          </p:nvSpPr>
          <p:spPr>
            <a:xfrm>
              <a:off x="7459886" y="4334719"/>
              <a:ext cx="1660966" cy="52086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806F750F-65FC-4FE0-814D-B37C2FB31FF3}"/>
                </a:ext>
              </a:extLst>
            </p:cNvPr>
            <p:cNvSpPr/>
            <p:nvPr/>
          </p:nvSpPr>
          <p:spPr>
            <a:xfrm>
              <a:off x="7701025" y="4414383"/>
              <a:ext cx="1178686" cy="34416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26E4A975-F07B-427D-9098-11A0BD65F5DC}"/>
              </a:ext>
            </a:extLst>
          </p:cNvPr>
          <p:cNvGrpSpPr/>
          <p:nvPr/>
        </p:nvGrpSpPr>
        <p:grpSpPr>
          <a:xfrm>
            <a:off x="9798427" y="2512077"/>
            <a:ext cx="792866" cy="1950159"/>
            <a:chOff x="8414795" y="2986444"/>
            <a:chExt cx="792866" cy="1950159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BE8D73F4-6B08-4EC4-A1EB-D6D32DBCE3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4795" y="4414383"/>
              <a:ext cx="792866" cy="522220"/>
            </a:xfrm>
            <a:prstGeom prst="line">
              <a:avLst/>
            </a:prstGeom>
            <a:ln>
              <a:solidFill>
                <a:schemeClr val="bg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D3CE3716-8D3B-47F6-AAC4-DB02454A13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4795" y="2986444"/>
              <a:ext cx="792866" cy="522220"/>
            </a:xfrm>
            <a:prstGeom prst="line">
              <a:avLst/>
            </a:prstGeom>
            <a:ln>
              <a:solidFill>
                <a:schemeClr val="bg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xmlns="" id="{922515A0-B4F6-43D4-968D-9FCD3192D275}"/>
                </a:ext>
              </a:extLst>
            </p:cNvPr>
            <p:cNvCxnSpPr/>
            <p:nvPr/>
          </p:nvCxnSpPr>
          <p:spPr>
            <a:xfrm>
              <a:off x="8559478" y="3429000"/>
              <a:ext cx="0" cy="142658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xmlns="" id="{0E7D1563-BE69-4CB6-9B49-E020E73E2D88}"/>
                </a:ext>
              </a:extLst>
            </p:cNvPr>
            <p:cNvSpPr/>
            <p:nvPr/>
          </p:nvSpPr>
          <p:spPr>
            <a:xfrm rot="9308688">
              <a:off x="8604341" y="3184705"/>
              <a:ext cx="257514" cy="573130"/>
            </a:xfrm>
            <a:prstGeom prst="arc">
              <a:avLst>
                <a:gd name="adj1" fmla="val 16200000"/>
                <a:gd name="adj2" fmla="val 257418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xmlns="" id="{F4F0EFF6-5347-4600-B938-8D2F50CBBFE1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V="1">
              <a:off x="8853246" y="3731291"/>
              <a:ext cx="303" cy="891938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xmlns="" id="{F57D7B69-1E9D-47D6-8F6E-33610CE08EAA}"/>
                  </a:ext>
                </a:extLst>
              </p:cNvPr>
              <p:cNvSpPr txBox="1"/>
              <p:nvPr/>
            </p:nvSpPr>
            <p:spPr>
              <a:xfrm>
                <a:off x="10633654" y="3702893"/>
                <a:ext cx="303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57D7B69-1E9D-47D6-8F6E-33610CE08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654" y="3702893"/>
                <a:ext cx="303032" cy="276999"/>
              </a:xfrm>
              <a:prstGeom prst="rect">
                <a:avLst/>
              </a:prstGeom>
              <a:blipFill>
                <a:blip r:embed="rId4"/>
                <a:stretch>
                  <a:fillRect l="-20000" r="-600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xmlns="" id="{10E92486-AD88-4D95-8A09-57CBCFCF3955}"/>
                  </a:ext>
                </a:extLst>
              </p:cNvPr>
              <p:cNvSpPr txBox="1"/>
              <p:nvPr/>
            </p:nvSpPr>
            <p:spPr>
              <a:xfrm>
                <a:off x="9879448" y="4376086"/>
                <a:ext cx="291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0E92486-AD88-4D95-8A09-57CBCFCF3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448" y="4376086"/>
                <a:ext cx="291169" cy="276999"/>
              </a:xfrm>
              <a:prstGeom prst="rect">
                <a:avLst/>
              </a:prstGeom>
              <a:blipFill>
                <a:blip r:embed="rId5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xmlns="" id="{2DB3C741-F6E2-4BDC-96DA-C7F5351D9044}"/>
                  </a:ext>
                </a:extLst>
              </p:cNvPr>
              <p:cNvSpPr txBox="1"/>
              <p:nvPr/>
            </p:nvSpPr>
            <p:spPr>
              <a:xfrm>
                <a:off x="10262175" y="4078264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B3C741-F6E2-4BDC-96DA-C7F5351D9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175" y="4078264"/>
                <a:ext cx="510781" cy="276999"/>
              </a:xfrm>
              <a:prstGeom prst="rect">
                <a:avLst/>
              </a:prstGeom>
              <a:blipFill>
                <a:blip r:embed="rId6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xmlns="" id="{64B36C47-8C50-4179-83AB-045D55AFD0B8}"/>
                  </a:ext>
                </a:extLst>
              </p:cNvPr>
              <p:cNvSpPr txBox="1"/>
              <p:nvPr/>
            </p:nvSpPr>
            <p:spPr>
              <a:xfrm>
                <a:off x="9420527" y="2599555"/>
                <a:ext cx="6169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4B36C47-8C50-4179-83AB-045D55AFD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527" y="2599555"/>
                <a:ext cx="616900" cy="276999"/>
              </a:xfrm>
              <a:prstGeom prst="rect">
                <a:avLst/>
              </a:prstGeom>
              <a:blipFill>
                <a:blip r:embed="rId7"/>
                <a:stretch>
                  <a:fillRect l="-12745" t="-2174" r="-12745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xmlns="" id="{C90AD4BD-417F-4CFC-AEE4-F6635C752B24}"/>
                  </a:ext>
                </a:extLst>
              </p:cNvPr>
              <p:cNvSpPr txBox="1"/>
              <p:nvPr/>
            </p:nvSpPr>
            <p:spPr>
              <a:xfrm>
                <a:off x="10295176" y="3210157"/>
                <a:ext cx="8365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90AD4BD-417F-4CFC-AEE4-F6635C752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176" y="3210157"/>
                <a:ext cx="836511" cy="276999"/>
              </a:xfrm>
              <a:prstGeom prst="rect">
                <a:avLst/>
              </a:prstGeom>
              <a:blipFill>
                <a:blip r:embed="rId8"/>
                <a:stretch>
                  <a:fillRect l="-9489" t="-4444" r="-1021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D3036382-F1DC-4C72-9CD0-C97B96FA6D11}"/>
              </a:ext>
            </a:extLst>
          </p:cNvPr>
          <p:cNvGrpSpPr/>
          <p:nvPr/>
        </p:nvGrpSpPr>
        <p:grpSpPr>
          <a:xfrm>
            <a:off x="1536196" y="3329092"/>
            <a:ext cx="5924453" cy="2093555"/>
            <a:chOff x="1527859" y="3453188"/>
            <a:chExt cx="5924453" cy="20935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xmlns="" id="{7904D3CB-9940-45C6-AD35-22D69F85232F}"/>
                    </a:ext>
                  </a:extLst>
                </p:cNvPr>
                <p:cNvSpPr txBox="1"/>
                <p:nvPr/>
              </p:nvSpPr>
              <p:spPr>
                <a:xfrm>
                  <a:off x="2797849" y="3914853"/>
                  <a:ext cx="24342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sz="2400" dirty="0">
                      <a:solidFill>
                        <a:schemeClr val="bg1"/>
                      </a:solidFill>
                    </a:rPr>
                    <a:t>,</a:t>
                  </a:r>
                  <a:endParaRPr lang="zh-CN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904D3CB-9940-45C6-AD35-22D69F8523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7849" y="3914853"/>
                  <a:ext cx="243425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000" t="-26667" r="-6750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xmlns="" id="{878B3253-D141-4D0A-8D06-972F7671DFE2}"/>
                    </a:ext>
                  </a:extLst>
                </p:cNvPr>
                <p:cNvSpPr txBox="1"/>
                <p:nvPr/>
              </p:nvSpPr>
              <p:spPr>
                <a:xfrm>
                  <a:off x="1527859" y="4346414"/>
                  <a:ext cx="592445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chemeClr val="bg1"/>
                      </a:solidFill>
                    </a:rPr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sz="24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CN" sz="2400" dirty="0">
                      <a:solidFill>
                        <a:schemeClr val="bg1"/>
                      </a:solidFill>
                    </a:rPr>
                    <a:t>is the initial point,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sz="24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CN" sz="2400" dirty="0">
                      <a:solidFill>
                        <a:schemeClr val="bg1"/>
                      </a:solidFill>
                    </a:rPr>
                    <a:t>the </a:t>
                  </a:r>
                  <a:r>
                    <a:rPr lang="en-US" altLang="zh-CN" sz="2400" dirty="0">
                      <a:solidFill>
                        <a:srgbClr val="00B0F0"/>
                      </a:solidFill>
                    </a:rPr>
                    <a:t>search direction</a:t>
                  </a:r>
                  <a:r>
                    <a:rPr lang="en-US" altLang="zh-CN" sz="2400" dirty="0">
                      <a:solidFill>
                        <a:schemeClr val="bg1"/>
                      </a:solidFill>
                    </a:rPr>
                    <a:t>,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sz="24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CN" sz="2400" dirty="0">
                      <a:solidFill>
                        <a:schemeClr val="bg1"/>
                      </a:solidFill>
                    </a:rPr>
                    <a:t>the </a:t>
                  </a:r>
                  <a:r>
                    <a:rPr lang="en-US" altLang="zh-CN" sz="2400" dirty="0">
                      <a:solidFill>
                        <a:srgbClr val="00B0F0"/>
                      </a:solidFill>
                    </a:rPr>
                    <a:t>step size</a:t>
                  </a:r>
                  <a:r>
                    <a:rPr lang="en-US" altLang="zh-CN" sz="2400" dirty="0">
                      <a:solidFill>
                        <a:schemeClr val="bg1"/>
                      </a:solidFill>
                    </a:rPr>
                    <a:t> which is chosen to minimize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2400" dirty="0">
                      <a:solidFill>
                        <a:schemeClr val="bg1"/>
                      </a:solidFill>
                    </a:rPr>
                    <a:t>. </a:t>
                  </a:r>
                  <a:endParaRPr lang="zh-CN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878B3253-D141-4D0A-8D06-972F7671D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859" y="4346414"/>
                  <a:ext cx="5924453" cy="1200329"/>
                </a:xfrm>
                <a:prstGeom prst="rect">
                  <a:avLst/>
                </a:prstGeom>
                <a:blipFill>
                  <a:blip r:embed="rId10"/>
                  <a:stretch>
                    <a:fillRect l="-1543" t="-4061" r="-2572" b="-106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xmlns="" id="{B9DCCF68-08F4-471E-A0F8-BAA5FE7B4604}"/>
                </a:ext>
              </a:extLst>
            </p:cNvPr>
            <p:cNvSpPr txBox="1"/>
            <p:nvPr/>
          </p:nvSpPr>
          <p:spPr>
            <a:xfrm>
              <a:off x="1549610" y="3453188"/>
              <a:ext cx="29898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Iterative linear search: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xmlns="" id="{B506539D-FEAC-4F2F-AD0A-A45A2022D168}"/>
                  </a:ext>
                </a:extLst>
              </p:cNvPr>
              <p:cNvSpPr txBox="1"/>
              <p:nvPr/>
            </p:nvSpPr>
            <p:spPr>
              <a:xfrm>
                <a:off x="1557947" y="5788034"/>
                <a:ext cx="6545178" cy="687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The minimization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is a one-dimensional line search. For example, Secant’s Method: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506539D-FEAC-4F2F-AD0A-A45A2022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47" y="5788034"/>
                <a:ext cx="6545178" cy="687817"/>
              </a:xfrm>
              <a:prstGeom prst="rect">
                <a:avLst/>
              </a:prstGeom>
              <a:blipFill>
                <a:blip r:embed="rId11"/>
                <a:stretch>
                  <a:fillRect l="-839" t="-4425" b="-9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52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6D9FC843-9E92-45C5-8060-735868F4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Line Search in Multidimensional Optimization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D0874264-CFC0-44B6-97AD-F34A0F620AE8}"/>
                  </a:ext>
                </a:extLst>
              </p:cNvPr>
              <p:cNvSpPr txBox="1"/>
              <p:nvPr/>
            </p:nvSpPr>
            <p:spPr>
              <a:xfrm>
                <a:off x="932447" y="1762626"/>
                <a:ext cx="97034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Two issues: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1"/>
                    </a:solidFill>
                  </a:rPr>
                  <a:t>The determination of the minimizer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is computationally demanding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1"/>
                    </a:solidFill>
                  </a:rPr>
                  <a:t>More computational time on multidimensional optimization</a:t>
                </a: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0874264-CFC0-44B6-97AD-F34A0F620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47" y="1762626"/>
                <a:ext cx="9703469" cy="1200329"/>
              </a:xfrm>
              <a:prstGeom prst="rect">
                <a:avLst/>
              </a:prstGeom>
              <a:blipFill>
                <a:blip r:embed="rId3"/>
                <a:stretch>
                  <a:fillRect l="-1005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4778F4BF-9CDA-4DFC-893F-677169B134EE}"/>
                  </a:ext>
                </a:extLst>
              </p:cNvPr>
              <p:cNvSpPr txBox="1"/>
              <p:nvPr/>
            </p:nvSpPr>
            <p:spPr>
              <a:xfrm>
                <a:off x="932447" y="3661929"/>
                <a:ext cx="9541042" cy="1276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zh-CN" alt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zh-CN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CN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∈(</m:t>
                    </m:r>
                    <m:r>
                      <a:rPr lang="zh-CN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1"/>
                    </a:solidFill>
                  </a:rPr>
                  <a:t>Armijo condition: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zh-CN" alt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zh-CN" alt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778F4BF-9CDA-4DFC-893F-677169B1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47" y="3661929"/>
                <a:ext cx="9541042" cy="1276632"/>
              </a:xfrm>
              <a:prstGeom prst="rect">
                <a:avLst/>
              </a:prstGeom>
              <a:blipFill>
                <a:blip r:embed="rId4"/>
                <a:stretch>
                  <a:fillRect l="-1022" t="-3828" b="-3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6E7B1F10-11AF-4922-9A81-10E3B6C55825}"/>
                  </a:ext>
                </a:extLst>
              </p:cNvPr>
              <p:cNvSpPr txBox="1"/>
              <p:nvPr/>
            </p:nvSpPr>
            <p:spPr>
              <a:xfrm>
                <a:off x="932447" y="4885140"/>
                <a:ext cx="9541042" cy="499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1"/>
                    </a:solidFill>
                  </a:rPr>
                  <a:t>Goldstein condition: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7B1F10-11AF-4922-9A81-10E3B6C55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47" y="4885140"/>
                <a:ext cx="9541042" cy="499817"/>
              </a:xfrm>
              <a:prstGeom prst="rect">
                <a:avLst/>
              </a:prstGeom>
              <a:blipFill>
                <a:blip r:embed="rId5"/>
                <a:stretch>
                  <a:fillRect l="-895" t="-8537"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B86D14C3-4D31-4CCC-86FB-E0CD1C27E4C8}"/>
                  </a:ext>
                </a:extLst>
              </p:cNvPr>
              <p:cNvSpPr txBox="1"/>
              <p:nvPr/>
            </p:nvSpPr>
            <p:spPr>
              <a:xfrm>
                <a:off x="932447" y="5384957"/>
                <a:ext cx="5606716" cy="499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1"/>
                    </a:solidFill>
                  </a:rPr>
                  <a:t>Wolfe condition: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6D14C3-4D31-4CCC-86FB-E0CD1C27E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47" y="5384957"/>
                <a:ext cx="5606716" cy="499817"/>
              </a:xfrm>
              <a:prstGeom prst="rect">
                <a:avLst/>
              </a:prstGeom>
              <a:blipFill>
                <a:blip r:embed="rId6"/>
                <a:stretch>
                  <a:fillRect l="-1522" t="-8537"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9AABAA1F-43CD-4271-B227-0E85253C4009}"/>
                  </a:ext>
                </a:extLst>
              </p:cNvPr>
              <p:cNvSpPr txBox="1"/>
              <p:nvPr/>
            </p:nvSpPr>
            <p:spPr>
              <a:xfrm>
                <a:off x="968540" y="5905652"/>
                <a:ext cx="7080585" cy="526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1"/>
                    </a:solidFill>
                  </a:rPr>
                  <a:t>Strong Wolfe condition: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AABAA1F-43CD-4271-B227-0E85253C4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40" y="5905652"/>
                <a:ext cx="7080585" cy="526234"/>
              </a:xfrm>
              <a:prstGeom prst="rect">
                <a:avLst/>
              </a:prstGeom>
              <a:blipFill>
                <a:blip r:embed="rId7"/>
                <a:stretch>
                  <a:fillRect l="-1206" t="-3488" b="-19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3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749095FC-5926-46EF-8E7C-097C0A15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Line Search in Multidimensional Optimization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3F8FA82B-F96C-4E14-8BF5-9FB229293D7F}"/>
                  </a:ext>
                </a:extLst>
              </p:cNvPr>
              <p:cNvSpPr txBox="1"/>
              <p:nvPr/>
            </p:nvSpPr>
            <p:spPr>
              <a:xfrm>
                <a:off x="838200" y="2141621"/>
                <a:ext cx="967138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A simple practical (inexact) method: 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Armijo backtracking algorithm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1"/>
                    </a:solidFill>
                  </a:rPr>
                  <a:t>Initial step size: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satisfies the first Armijo condition, then use it and stop.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1"/>
                    </a:solidFill>
                  </a:rPr>
                  <a:t>Otherwise, iteratively decrease: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zh-CN" alt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(typically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) and recheck the above condition. </a:t>
                </a: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F8FA82B-F96C-4E14-8BF5-9FB229293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41621"/>
                <a:ext cx="9671384" cy="1938992"/>
              </a:xfrm>
              <a:prstGeom prst="rect">
                <a:avLst/>
              </a:prstGeom>
              <a:blipFill>
                <a:blip r:embed="rId3"/>
                <a:stretch>
                  <a:fillRect l="-1009" t="-2516" r="-2648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026BC254-D49C-4DC7-BEB8-18D19B3484FF}"/>
                  </a:ext>
                </a:extLst>
              </p:cNvPr>
              <p:cNvSpPr txBox="1"/>
              <p:nvPr/>
            </p:nvSpPr>
            <p:spPr>
              <a:xfrm>
                <a:off x="2060406" y="4884820"/>
                <a:ext cx="78713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the smallest number satisfying the condition</a:t>
                </a: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26BC254-D49C-4DC7-BEB8-18D19B348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406" y="4884820"/>
                <a:ext cx="7871322" cy="369332"/>
              </a:xfrm>
              <a:prstGeom prst="rect">
                <a:avLst/>
              </a:prstGeom>
              <a:blipFill>
                <a:blip r:embed="rId4"/>
                <a:stretch>
                  <a:fillRect l="-1007" t="-24590" r="-1317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08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94759" y="555477"/>
            <a:ext cx="11015529" cy="1529697"/>
            <a:chOff x="794759" y="555477"/>
            <a:chExt cx="11015529" cy="1529697"/>
          </a:xfrm>
        </p:grpSpPr>
        <p:sp>
          <p:nvSpPr>
            <p:cNvPr id="4" name="矩形 3"/>
            <p:cNvSpPr/>
            <p:nvPr/>
          </p:nvSpPr>
          <p:spPr>
            <a:xfrm>
              <a:off x="794759" y="555477"/>
              <a:ext cx="4195985" cy="880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Mathematical optimization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17393" y="1358781"/>
              <a:ext cx="10292895" cy="72639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Selection of a best element (with regard to some criterion) from some set of available alternatives</a:t>
              </a:r>
              <a:endParaRPr lang="zh-CN" altLang="en-US" sz="20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18460" y="2777382"/>
            <a:ext cx="8673981" cy="2538008"/>
            <a:chOff x="1215997" y="2888478"/>
            <a:chExt cx="5680459" cy="1633654"/>
          </a:xfrm>
        </p:grpSpPr>
        <p:sp>
          <p:nvSpPr>
            <p:cNvPr id="6" name="文本框 5"/>
            <p:cNvSpPr txBox="1"/>
            <p:nvPr/>
          </p:nvSpPr>
          <p:spPr>
            <a:xfrm>
              <a:off x="1333144" y="2888478"/>
              <a:ext cx="820867" cy="336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Given: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2119357" y="2888478"/>
                  <a:ext cx="2204815" cy="614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>
                      <a:solidFill>
                        <a:schemeClr val="bg1"/>
                      </a:solidFill>
                    </a:rPr>
                    <a:t>A function 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a14:m>
                  <a:endParaRPr lang="zh-CN" altLang="en-US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357" y="2888478"/>
                  <a:ext cx="2204815" cy="61413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623" t="-64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本框 8"/>
            <p:cNvSpPr txBox="1"/>
            <p:nvPr/>
          </p:nvSpPr>
          <p:spPr>
            <a:xfrm>
              <a:off x="1215997" y="3353293"/>
              <a:ext cx="956835" cy="336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Sought: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2119357" y="3353293"/>
                  <a:ext cx="4777099" cy="1168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zh-CN" altLang="en-US" sz="28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CN" sz="2800" dirty="0">
                      <a:solidFill>
                        <a:schemeClr val="bg1"/>
                      </a:solidFill>
                    </a:rPr>
                    <a:t>with 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zh-CN" altLang="en-US" sz="28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CN" sz="2800" dirty="0">
                      <a:solidFill>
                        <a:schemeClr val="bg1"/>
                      </a:solidFill>
                    </a:rPr>
                    <a:t>(minimization)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zh-CN" altLang="en-US" sz="28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CN" sz="2800" dirty="0">
                      <a:solidFill>
                        <a:schemeClr val="bg1"/>
                      </a:solidFill>
                    </a:rPr>
                    <a:t>with 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altLang="zh-C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zh-CN" altLang="en-US" sz="28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CN" sz="2800" dirty="0">
                      <a:solidFill>
                        <a:schemeClr val="bg1"/>
                      </a:solidFill>
                    </a:rPr>
                    <a:t>(maximization)</a:t>
                  </a: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357" y="3353293"/>
                  <a:ext cx="4777099" cy="11688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0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797878" y="5235230"/>
                <a:ext cx="523378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>
                    <a:solidFill>
                      <a:schemeClr val="bg1"/>
                    </a:solidFill>
                  </a:rPr>
                  <a:t>: constraints (equalities, inequalities)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>
                    <a:solidFill>
                      <a:schemeClr val="bg1"/>
                    </a:solidFill>
                  </a:rPr>
                  <a:t>: objective function</a:t>
                </a:r>
              </a:p>
              <a:p>
                <a:r>
                  <a:rPr lang="en-US" altLang="zh-CN" sz="2000" dirty="0">
                    <a:solidFill>
                      <a:schemeClr val="bg1"/>
                    </a:solidFill>
                  </a:rPr>
                  <a:t>	minimization: cost, loss, energy, …</a:t>
                </a:r>
              </a:p>
              <a:p>
                <a:r>
                  <a:rPr lang="en-US" altLang="zh-CN" sz="2000" dirty="0">
                    <a:solidFill>
                      <a:schemeClr val="bg1"/>
                    </a:solidFill>
                  </a:rPr>
                  <a:t>	maximization: utility, fitness, …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78" y="5235230"/>
                <a:ext cx="5233784" cy="1323439"/>
              </a:xfrm>
              <a:prstGeom prst="rect">
                <a:avLst/>
              </a:prstGeom>
              <a:blipFill rotWithShape="0">
                <a:blip r:embed="rId5"/>
                <a:stretch>
                  <a:fillRect l="-466" t="-2765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6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00329" y="5024926"/>
            <a:ext cx="4785644" cy="11109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563454" y="4093436"/>
            <a:ext cx="0" cy="1410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322605" y="4046434"/>
            <a:ext cx="0" cy="1410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5876659" y="4046434"/>
            <a:ext cx="2848" cy="17461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558898" y="3757302"/>
            <a:ext cx="2848" cy="17461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519587" y="3970946"/>
            <a:ext cx="2848" cy="17461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资料带 4"/>
          <p:cNvSpPr/>
          <p:nvPr/>
        </p:nvSpPr>
        <p:spPr>
          <a:xfrm>
            <a:off x="3076485" y="3144853"/>
            <a:ext cx="6033331" cy="1606609"/>
          </a:xfrm>
          <a:prstGeom prst="flowChartPunchedTap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scene3d>
            <a:camera prst="orthographicFront">
              <a:rot lat="1906320" lon="19054254" rev="2005793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700329" y="1270605"/>
            <a:ext cx="5526213" cy="1105170"/>
            <a:chOff x="1247179" y="2888478"/>
            <a:chExt cx="3360768" cy="860607"/>
          </a:xfrm>
        </p:grpSpPr>
        <p:sp>
          <p:nvSpPr>
            <p:cNvPr id="15" name="文本框 14"/>
            <p:cNvSpPr txBox="1"/>
            <p:nvPr/>
          </p:nvSpPr>
          <p:spPr>
            <a:xfrm>
              <a:off x="1333144" y="2888478"/>
              <a:ext cx="1069988" cy="407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minimize: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2403132" y="2917944"/>
                  <a:ext cx="2204815" cy="407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>
                      <a:solidFill>
                        <a:schemeClr val="bg1"/>
                      </a:solidFill>
                    </a:rPr>
                    <a:t>A function 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132" y="2917944"/>
                  <a:ext cx="2204815" cy="4074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29" t="-11765" b="-341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/>
            <p:cNvSpPr txBox="1"/>
            <p:nvPr/>
          </p:nvSpPr>
          <p:spPr>
            <a:xfrm>
              <a:off x="1247179" y="3341648"/>
              <a:ext cx="1048956" cy="407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subject to: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387542" y="3341648"/>
                  <a:ext cx="694224" cy="407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altLang="zh-C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542" y="3341648"/>
                  <a:ext cx="694224" cy="40743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文本框 18"/>
          <p:cNvSpPr txBox="1"/>
          <p:nvPr/>
        </p:nvSpPr>
        <p:spPr>
          <a:xfrm>
            <a:off x="8709647" y="5318826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Constraint set/feasible set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826499" y="3786280"/>
            <a:ext cx="191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Objective function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035209" y="451886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09" y="4518862"/>
                <a:ext cx="36798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247481" y="4378595"/>
            <a:ext cx="308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Constrained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Unconstrained optimization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F0BA346-9868-491C-954D-109D16065B9C}"/>
              </a:ext>
            </a:extLst>
          </p:cNvPr>
          <p:cNvSpPr txBox="1"/>
          <p:nvPr/>
        </p:nvSpPr>
        <p:spPr>
          <a:xfrm>
            <a:off x="6626362" y="4517094"/>
            <a:ext cx="18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Decision variables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9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2402" y="974034"/>
            <a:ext cx="4690929" cy="1549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Def.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Local / Global minimizer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Strict local/global minimizer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389125" y="3226037"/>
            <a:ext cx="0" cy="28201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389125" y="6046150"/>
            <a:ext cx="650334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1423308" y="4053841"/>
            <a:ext cx="6221338" cy="1078675"/>
          </a:xfrm>
          <a:custGeom>
            <a:avLst/>
            <a:gdLst>
              <a:gd name="connsiteX0" fmla="*/ 0 w 6221338"/>
              <a:gd name="connsiteY0" fmla="*/ 624981 h 1078675"/>
              <a:gd name="connsiteX1" fmla="*/ 1102408 w 6221338"/>
              <a:gd name="connsiteY1" fmla="*/ 1138 h 1078675"/>
              <a:gd name="connsiteX2" fmla="*/ 2427006 w 6221338"/>
              <a:gd name="connsiteY2" fmla="*/ 761714 h 1078675"/>
              <a:gd name="connsiteX3" fmla="*/ 3743058 w 6221338"/>
              <a:gd name="connsiteY3" fmla="*/ 471157 h 1078675"/>
              <a:gd name="connsiteX4" fmla="*/ 4973652 w 6221338"/>
              <a:gd name="connsiteY4" fmla="*/ 1077909 h 1078675"/>
              <a:gd name="connsiteX5" fmla="*/ 6221338 w 6221338"/>
              <a:gd name="connsiteY5" fmla="*/ 607890 h 1078675"/>
              <a:gd name="connsiteX6" fmla="*/ 6221338 w 6221338"/>
              <a:gd name="connsiteY6" fmla="*/ 607890 h 107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1338" h="1078675">
                <a:moveTo>
                  <a:pt x="0" y="624981"/>
                </a:moveTo>
                <a:cubicBezTo>
                  <a:pt x="348953" y="301665"/>
                  <a:pt x="697907" y="-21651"/>
                  <a:pt x="1102408" y="1138"/>
                </a:cubicBezTo>
                <a:cubicBezTo>
                  <a:pt x="1506909" y="23927"/>
                  <a:pt x="1986898" y="683378"/>
                  <a:pt x="2427006" y="761714"/>
                </a:cubicBezTo>
                <a:cubicBezTo>
                  <a:pt x="2867114" y="840051"/>
                  <a:pt x="3318617" y="418458"/>
                  <a:pt x="3743058" y="471157"/>
                </a:cubicBezTo>
                <a:cubicBezTo>
                  <a:pt x="4167499" y="523856"/>
                  <a:pt x="4560605" y="1055120"/>
                  <a:pt x="4973652" y="1077909"/>
                </a:cubicBezTo>
                <a:cubicBezTo>
                  <a:pt x="5386699" y="1100698"/>
                  <a:pt x="6221338" y="607890"/>
                  <a:pt x="6221338" y="607890"/>
                </a:cubicBezTo>
                <a:lnTo>
                  <a:pt x="6221338" y="60789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952864" y="4815555"/>
            <a:ext cx="8546" cy="123059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421174" y="5132516"/>
            <a:ext cx="1424" cy="91363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644788" y="5173834"/>
                <a:ext cx="2109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788" y="5173834"/>
                <a:ext cx="2109360" cy="276999"/>
              </a:xfrm>
              <a:prstGeom prst="rect">
                <a:avLst/>
              </a:prstGeom>
              <a:blipFill>
                <a:blip r:embed="rId3"/>
                <a:stretch>
                  <a:fillRect l="-3468" t="-4444" r="-3468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563434" y="6215978"/>
                <a:ext cx="216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34" y="6215978"/>
                <a:ext cx="2162708" cy="276999"/>
              </a:xfrm>
              <a:prstGeom prst="rect">
                <a:avLst/>
              </a:prstGeom>
              <a:blipFill>
                <a:blip r:embed="rId4"/>
                <a:stretch>
                  <a:fillRect l="-1130" t="-4444" r="-367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950347" y="3647338"/>
                <a:ext cx="3917935" cy="55399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altLang="zh-CN" b="0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Subject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347" y="3647338"/>
                <a:ext cx="3917935" cy="553998"/>
              </a:xfrm>
              <a:prstGeom prst="rect">
                <a:avLst/>
              </a:prstGeom>
              <a:blipFill>
                <a:blip r:embed="rId5"/>
                <a:stretch>
                  <a:fillRect l="-3411" t="-1075" b="-2365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9311075" y="5404667"/>
            <a:ext cx="175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Global is difficult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3D98481C-B943-46B7-9285-E829A92668B8}"/>
                  </a:ext>
                </a:extLst>
              </p:cNvPr>
              <p:cNvSpPr txBox="1"/>
              <p:nvPr/>
            </p:nvSpPr>
            <p:spPr>
              <a:xfrm>
                <a:off x="5563434" y="1551008"/>
                <a:ext cx="5348887" cy="705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Local: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Global: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D98481C-B943-46B7-9285-E829A9266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34" y="1551008"/>
                <a:ext cx="5348887" cy="705962"/>
              </a:xfrm>
              <a:prstGeom prst="rect">
                <a:avLst/>
              </a:prstGeom>
              <a:blipFill>
                <a:blip r:embed="rId6"/>
                <a:stretch>
                  <a:fillRect l="-1026" t="-862" b="-9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6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Conditions for Local Minimizers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476999" cy="2592668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Derivatives of a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𝐷𝑓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≜[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Gradient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𝐷𝑓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Hessian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: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476999" cy="2592668"/>
              </a:xfrm>
              <a:blipFill rotWithShape="0">
                <a:blip r:embed="rId3"/>
                <a:stretch>
                  <a:fillRect l="-1695" t="-3756" b="-3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49" y="2325658"/>
            <a:ext cx="4201682" cy="2092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5"/>
          <a:stretch/>
        </p:blipFill>
        <p:spPr>
          <a:xfrm>
            <a:off x="3443955" y="4418293"/>
            <a:ext cx="2826921" cy="22288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578039" y="5394218"/>
                <a:ext cx="17933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039" y="5394218"/>
                <a:ext cx="179337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21" t="-4444" r="-68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905A01C2-148F-40FD-80C8-39697C842BF4}"/>
                  </a:ext>
                </a:extLst>
              </p:cNvPr>
              <p:cNvSpPr txBox="1"/>
              <p:nvPr/>
            </p:nvSpPr>
            <p:spPr>
              <a:xfrm>
                <a:off x="7093474" y="5361388"/>
                <a:ext cx="4545540" cy="619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Example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05A01C2-148F-40FD-80C8-39697C842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474" y="5361388"/>
                <a:ext cx="4545540" cy="619657"/>
              </a:xfrm>
              <a:prstGeom prst="rect">
                <a:avLst/>
              </a:prstGeom>
              <a:blipFill>
                <a:blip r:embed="rId7"/>
                <a:stretch>
                  <a:fillRect l="-3490" t="-1274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98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Conditions for Local Minimizers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47389"/>
                <a:ext cx="10515600" cy="14388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F0"/>
                    </a:solidFill>
                  </a:rPr>
                  <a:t>Def.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[feasible direction]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A vector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, is a feasible direction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].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47389"/>
                <a:ext cx="10515600" cy="1438868"/>
              </a:xfrm>
              <a:blipFill rotWithShape="0">
                <a:blip r:embed="rId3"/>
                <a:stretch>
                  <a:fillRect l="-1217" t="-7203" b="-7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2837204" y="3570761"/>
            <a:ext cx="4785644" cy="11109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845750" y="2701447"/>
            <a:ext cx="0" cy="1410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459480" y="2592269"/>
            <a:ext cx="0" cy="1410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资料带 12"/>
          <p:cNvSpPr/>
          <p:nvPr/>
        </p:nvSpPr>
        <p:spPr>
          <a:xfrm>
            <a:off x="2213360" y="1690688"/>
            <a:ext cx="6033331" cy="1606609"/>
          </a:xfrm>
          <a:prstGeom prst="flowChartPunchedTap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scene3d>
            <a:camera prst="orthographicFront">
              <a:rot lat="1906320" lon="19054254" rev="2005793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846522" y="3864661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Constraint set/feasible set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63374" y="2332115"/>
            <a:ext cx="191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Objective function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27838" y="3230539"/>
                <a:ext cx="216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38" y="3230539"/>
                <a:ext cx="21627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30" t="-2222" r="-367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/>
          <p:cNvGrpSpPr/>
          <p:nvPr/>
        </p:nvGrpSpPr>
        <p:grpSpPr>
          <a:xfrm>
            <a:off x="3948157" y="3734512"/>
            <a:ext cx="1093862" cy="499481"/>
            <a:chOff x="3948157" y="3734512"/>
            <a:chExt cx="1093862" cy="499481"/>
          </a:xfrm>
        </p:grpSpPr>
        <p:cxnSp>
          <p:nvCxnSpPr>
            <p:cNvPr id="19" name="直接箭头连接符 18"/>
            <p:cNvCxnSpPr/>
            <p:nvPr/>
          </p:nvCxnSpPr>
          <p:spPr>
            <a:xfrm flipV="1">
              <a:off x="4459480" y="3864661"/>
              <a:ext cx="582539" cy="137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 flipV="1">
              <a:off x="4238714" y="3734512"/>
              <a:ext cx="220766" cy="267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3948157" y="4002325"/>
              <a:ext cx="511323" cy="23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4459480" y="4002325"/>
              <a:ext cx="232161" cy="23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接箭头连接符 26"/>
          <p:cNvCxnSpPr>
            <a:stCxn id="7" idx="2"/>
          </p:cNvCxnSpPr>
          <p:nvPr/>
        </p:nvCxnSpPr>
        <p:spPr>
          <a:xfrm flipV="1">
            <a:off x="2837204" y="4111503"/>
            <a:ext cx="828942" cy="1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</p:cNvCxnSpPr>
          <p:nvPr/>
        </p:nvCxnSpPr>
        <p:spPr>
          <a:xfrm flipH="1" flipV="1">
            <a:off x="2068082" y="4111503"/>
            <a:ext cx="769122" cy="1473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6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40125" cy="14474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F0"/>
                    </a:solidFill>
                  </a:rPr>
                  <a:t>Def.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[directional derivative]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40125" cy="1447414"/>
              </a:xfrm>
              <a:blipFill rotWithShape="0">
                <a:blip r:embed="rId3"/>
                <a:stretch>
                  <a:fillRect l="-1744" t="-6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Conditions for Local Minimizers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80673" y="4707243"/>
                <a:ext cx="8095716" cy="677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d>
                        <m:d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=&lt;</m:t>
                      </m:r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673" y="4707243"/>
                <a:ext cx="8095716" cy="6776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358" y="1615155"/>
            <a:ext cx="2319229" cy="229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1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Conditions for Local Minimizers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8990176" y="1880075"/>
            <a:ext cx="0" cy="223899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981630" y="4119073"/>
            <a:ext cx="25808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>
          <a:xfrm>
            <a:off x="9075635" y="2085175"/>
            <a:ext cx="2153540" cy="1717822"/>
          </a:xfrm>
          <a:custGeom>
            <a:avLst/>
            <a:gdLst>
              <a:gd name="connsiteX0" fmla="*/ 0 w 2144995"/>
              <a:gd name="connsiteY0" fmla="*/ 68367 h 1700731"/>
              <a:gd name="connsiteX1" fmla="*/ 1093862 w 2144995"/>
              <a:gd name="connsiteY1" fmla="*/ 1700614 h 1700731"/>
              <a:gd name="connsiteX2" fmla="*/ 2144995 w 2144995"/>
              <a:gd name="connsiteY2" fmla="*/ 0 h 170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4995" h="1700731">
                <a:moveTo>
                  <a:pt x="0" y="68367"/>
                </a:moveTo>
                <a:cubicBezTo>
                  <a:pt x="368181" y="890188"/>
                  <a:pt x="736363" y="1712009"/>
                  <a:pt x="1093862" y="1700614"/>
                </a:cubicBezTo>
                <a:cubicBezTo>
                  <a:pt x="1451361" y="1689220"/>
                  <a:pt x="1798178" y="844610"/>
                  <a:pt x="2144995" y="0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10" idx="1"/>
            <a:endCxn id="10" idx="1"/>
          </p:cNvCxnSpPr>
          <p:nvPr/>
        </p:nvCxnSpPr>
        <p:spPr>
          <a:xfrm>
            <a:off x="10173855" y="38028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1"/>
            <a:endCxn id="10" idx="1"/>
          </p:cNvCxnSpPr>
          <p:nvPr/>
        </p:nvCxnSpPr>
        <p:spPr>
          <a:xfrm>
            <a:off x="10173855" y="38028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160950" y="3802996"/>
            <a:ext cx="0" cy="31607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735651" y="1508382"/>
                <a:ext cx="509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651" y="1508382"/>
                <a:ext cx="50905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5476" t="-2174" r="-15476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1647760" y="3980573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760" y="3980573"/>
                <a:ext cx="18331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9075635" y="4289484"/>
                <a:ext cx="991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)≤0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635" y="4289484"/>
                <a:ext cx="99123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642" t="-8889" r="-5556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0289218" y="4289483"/>
                <a:ext cx="991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)≥0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218" y="4289483"/>
                <a:ext cx="99123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642" t="-8889" r="-5556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9244701" y="4862557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Derivative testing 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838200" y="1924882"/>
                <a:ext cx="7741779" cy="2332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00B0F0"/>
                    </a:solidFill>
                  </a:rPr>
                  <a:t>Theorem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 [First-Order Necessary Condition (FONC)]</a:t>
                </a:r>
              </a:p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l-GR" altLang="zh-CN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l-GR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nor/>
                          </m:rPr>
                          <a:rPr lang="zh-CN" altLang="en-US" sz="28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l-GR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zh-CN" sz="2800" i="1" dirty="0">
                    <a:solidFill>
                      <a:schemeClr val="bg1"/>
                    </a:solidFill>
                  </a:rPr>
                  <a:t>.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i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is a local minimizer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i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over </a:t>
                </a:r>
                <a:r>
                  <a:rPr lang="el-GR" altLang="zh-CN" sz="2800" dirty="0">
                    <a:solidFill>
                      <a:schemeClr val="bg1"/>
                    </a:solidFill>
                  </a:rPr>
                  <a:t>Ω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, then for any feasible direction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</a:rPr>
                  <a:t>, we have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</a:rPr>
                  <a:t>. 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4882"/>
                <a:ext cx="7741779" cy="2332690"/>
              </a:xfrm>
              <a:prstGeom prst="rect">
                <a:avLst/>
              </a:prstGeom>
              <a:blipFill rotWithShape="0">
                <a:blip r:embed="rId7"/>
                <a:stretch>
                  <a:fillRect l="-1655" t="-2618" b="-6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/>
          <p:cNvGrpSpPr/>
          <p:nvPr/>
        </p:nvGrpSpPr>
        <p:grpSpPr>
          <a:xfrm>
            <a:off x="1657885" y="5161659"/>
            <a:ext cx="3187581" cy="1384419"/>
            <a:chOff x="1657885" y="5161659"/>
            <a:chExt cx="3187581" cy="1384419"/>
          </a:xfrm>
        </p:grpSpPr>
        <p:sp>
          <p:nvSpPr>
            <p:cNvPr id="28" name="椭圆 27"/>
            <p:cNvSpPr/>
            <p:nvPr/>
          </p:nvSpPr>
          <p:spPr>
            <a:xfrm>
              <a:off x="1657885" y="5161659"/>
              <a:ext cx="3187581" cy="138441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3234584" y="5161659"/>
              <a:ext cx="4272" cy="54693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3234584" y="5161659"/>
              <a:ext cx="397378" cy="282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>
              <a:off x="2914116" y="5161659"/>
              <a:ext cx="329014" cy="282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3819970" y="5520583"/>
            <a:ext cx="333286" cy="777667"/>
            <a:chOff x="3819970" y="5520583"/>
            <a:chExt cx="333286" cy="777667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3819971" y="5811140"/>
              <a:ext cx="17091" cy="48711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819970" y="5520583"/>
              <a:ext cx="333286" cy="299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706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918</TotalTime>
  <Words>755</Words>
  <Application>Microsoft Office PowerPoint</Application>
  <PresentationFormat>宽屏</PresentationFormat>
  <Paragraphs>285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仿宋</vt:lpstr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Conditions for Local Minimizers</vt:lpstr>
      <vt:lpstr>Conditions for Local Minimizers</vt:lpstr>
      <vt:lpstr>Conditions for Local Minimizers</vt:lpstr>
      <vt:lpstr>Conditions for Local Minimizers</vt:lpstr>
      <vt:lpstr>Conditions for Local Minimizers</vt:lpstr>
      <vt:lpstr>Conditions for Local Minimizers</vt:lpstr>
      <vt:lpstr>Conditions for Local Minimizers</vt:lpstr>
      <vt:lpstr>One-Dimensional Search Methods</vt:lpstr>
      <vt:lpstr>Golden Section Search</vt:lpstr>
      <vt:lpstr>Golden Section Search</vt:lpstr>
      <vt:lpstr>Golden Section Search</vt:lpstr>
      <vt:lpstr>Fibonacci Method</vt:lpstr>
      <vt:lpstr>Fibonacci Method</vt:lpstr>
      <vt:lpstr>Fibonacci Method</vt:lpstr>
      <vt:lpstr>Bisection Method</vt:lpstr>
      <vt:lpstr>Newton’s Method</vt:lpstr>
      <vt:lpstr>Newton’s Method</vt:lpstr>
      <vt:lpstr>Newton’s Method</vt:lpstr>
      <vt:lpstr>Secant Method</vt:lpstr>
      <vt:lpstr>Secant Method</vt:lpstr>
      <vt:lpstr>Bracketing</vt:lpstr>
      <vt:lpstr>Line Search in Multidimensional Optimization</vt:lpstr>
      <vt:lpstr>Line Search in Multidimensional Optimization</vt:lpstr>
      <vt:lpstr>Line Search in Multidimensional Optimization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Jihong Li</dc:creator>
  <cp:lastModifiedBy>Jihong Li</cp:lastModifiedBy>
  <cp:revision>77</cp:revision>
  <dcterms:created xsi:type="dcterms:W3CDTF">2018-03-05T09:59:06Z</dcterms:created>
  <dcterms:modified xsi:type="dcterms:W3CDTF">2018-03-26T13:45:50Z</dcterms:modified>
</cp:coreProperties>
</file>