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25" r:id="rId4"/>
    <p:sldId id="258" r:id="rId5"/>
    <p:sldId id="259" r:id="rId6"/>
    <p:sldId id="310" r:id="rId7"/>
    <p:sldId id="311" r:id="rId8"/>
    <p:sldId id="261" r:id="rId9"/>
    <p:sldId id="31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314" r:id="rId19"/>
    <p:sldId id="315" r:id="rId20"/>
    <p:sldId id="316" r:id="rId21"/>
    <p:sldId id="271" r:id="rId22"/>
    <p:sldId id="272" r:id="rId23"/>
    <p:sldId id="273" r:id="rId24"/>
    <p:sldId id="274" r:id="rId25"/>
    <p:sldId id="313" r:id="rId26"/>
    <p:sldId id="300" r:id="rId27"/>
    <p:sldId id="321" r:id="rId28"/>
    <p:sldId id="322" r:id="rId29"/>
    <p:sldId id="323" r:id="rId30"/>
    <p:sldId id="324" r:id="rId31"/>
    <p:sldId id="275" r:id="rId32"/>
    <p:sldId id="289" r:id="rId33"/>
    <p:sldId id="288" r:id="rId34"/>
    <p:sldId id="290" r:id="rId35"/>
    <p:sldId id="301" r:id="rId36"/>
    <p:sldId id="302" r:id="rId37"/>
    <p:sldId id="303" r:id="rId38"/>
    <p:sldId id="304" r:id="rId39"/>
    <p:sldId id="308" r:id="rId40"/>
    <p:sldId id="260" r:id="rId41"/>
    <p:sldId id="318" r:id="rId42"/>
    <p:sldId id="278" r:id="rId43"/>
    <p:sldId id="317" r:id="rId44"/>
    <p:sldId id="319" r:id="rId45"/>
    <p:sldId id="320" r:id="rId46"/>
    <p:sldId id="262" r:id="rId47"/>
    <p:sldId id="306" r:id="rId48"/>
    <p:sldId id="307" r:id="rId49"/>
    <p:sldId id="326" r:id="rId50"/>
    <p:sldId id="293" r:id="rId51"/>
    <p:sldId id="299" r:id="rId52"/>
    <p:sldId id="309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9022-3473-4E36-AA06-DAD749DA83DF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BD8B-70B5-413B-9A09-D0A4CE00CA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4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AFDE-0A93-4541-A7F6-59A1B1DF65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52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p_{\</a:t>
            </a:r>
            <a:r>
              <a:rPr lang="en-US" altLang="zh-CN" dirty="0" err="1"/>
              <a:t>mathrm</a:t>
            </a:r>
            <a:r>
              <a:rPr lang="en-US" altLang="zh-CN" dirty="0"/>
              <a:t>{</a:t>
            </a:r>
            <a:r>
              <a:rPr lang="en-US" altLang="zh-CN" dirty="0" err="1"/>
              <a:t>rmlm</a:t>
            </a:r>
            <a:r>
              <a:rPr lang="en-US" altLang="zh-CN" dirty="0"/>
              <a:t>}}(</a:t>
            </a:r>
            <a:r>
              <a:rPr lang="en-US" altLang="zh-CN" dirty="0" err="1"/>
              <a:t>x_z|z,q</a:t>
            </a:r>
            <a:r>
              <a:rPr lang="en-US" altLang="zh-CN" dirty="0"/>
              <a:t>,\</a:t>
            </a:r>
            <a:r>
              <a:rPr lang="en-US" altLang="zh-CN" dirty="0" err="1"/>
              <a:t>mathcal</a:t>
            </a:r>
            <a:r>
              <a:rPr lang="en-US" altLang="zh-CN" dirty="0"/>
              <a:t>{S})=\frac{\exp (\</a:t>
            </a:r>
            <a:r>
              <a:rPr lang="en-US" altLang="zh-CN" dirty="0" err="1"/>
              <a:t>mathrm</a:t>
            </a:r>
            <a:r>
              <a:rPr lang="en-US" altLang="zh-CN" dirty="0"/>
              <a:t>{e} (</a:t>
            </a:r>
            <a:r>
              <a:rPr lang="en-US" altLang="zh-CN" dirty="0" err="1"/>
              <a:t>x_z</a:t>
            </a:r>
            <a:r>
              <a:rPr lang="en-US" altLang="zh-CN" dirty="0"/>
              <a:t>)^\top \tilde{\</a:t>
            </a:r>
            <a:r>
              <a:rPr lang="en-US" altLang="zh-CN" dirty="0" err="1"/>
              <a:t>mathbf</a:t>
            </a:r>
            <a:r>
              <a:rPr lang="en-US" altLang="zh-CN" dirty="0"/>
              <a:t>{h}}^</a:t>
            </a:r>
            <a:r>
              <a:rPr lang="en-US" altLang="zh-CN" dirty="0" err="1"/>
              <a:t>q_z</a:t>
            </a:r>
            <a:r>
              <a:rPr lang="en-US" altLang="zh-CN" dirty="0"/>
              <a:t>) }{\sum_{x'}\exp (\</a:t>
            </a:r>
            <a:r>
              <a:rPr lang="en-US" altLang="zh-CN" dirty="0" err="1"/>
              <a:t>mathrm</a:t>
            </a:r>
            <a:r>
              <a:rPr lang="en-US" altLang="zh-CN" dirty="0"/>
              <a:t>{e} (x')^\top \tilde{\</a:t>
            </a:r>
            <a:r>
              <a:rPr lang="en-US" altLang="zh-CN" dirty="0" err="1"/>
              <a:t>mathbf</a:t>
            </a:r>
            <a:r>
              <a:rPr lang="en-US" altLang="zh-CN" dirty="0"/>
              <a:t>{h}^</a:t>
            </a:r>
            <a:r>
              <a:rPr lang="en-US" altLang="zh-CN" dirty="0" err="1"/>
              <a:t>q_z</a:t>
            </a:r>
            <a:r>
              <a:rPr lang="en-US" altLang="zh-CN" dirty="0"/>
              <a:t> })}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6AFDE-0A93-4541-A7F6-59A1B1DF65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54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上下文的意思是说：如果你不会打字，那么你就没法用电脑，如果你使用不了电脑，你就没办法用文字处理软件写论文。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A</a:t>
            </a:r>
            <a:r>
              <a:rPr lang="zh-CN" altLang="en-US" dirty="0"/>
              <a:t>说如果你不能用文字处理软件写论文，说明不会打字，命题和逆命题的关系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B</a:t>
            </a:r>
            <a:r>
              <a:rPr lang="zh-CN" altLang="en-US" dirty="0"/>
              <a:t>说如果你能够用文字处理软件写论文，那么说明你至少拥有打字的技能，这个是逆否命题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C</a:t>
            </a:r>
            <a:r>
              <a:rPr lang="zh-CN" altLang="en-US" dirty="0"/>
              <a:t>说如果你不会用文字处理软件，那么你也不会使用电脑，这个也是逆命题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D</a:t>
            </a:r>
            <a:r>
              <a:rPr lang="zh-CN" altLang="en-US" dirty="0"/>
              <a:t>说如果你会打字，那么你就能用文字处理软件写论文，这个是否命题相关，如果反过来说就是对的。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DAF9-34EA-4216-ACD3-51E8DD5BB9E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89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上下文的意思是说：如果你不会打字，那么你就没法用电脑，如果你使用不了电脑，你就没办法用文字处理软件写论文。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A</a:t>
            </a:r>
            <a:r>
              <a:rPr lang="zh-CN" altLang="en-US" dirty="0"/>
              <a:t>说如果你不能用文字处理软件写论文，说明不会打字，命题和逆命题的关系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B</a:t>
            </a:r>
            <a:r>
              <a:rPr lang="zh-CN" altLang="en-US" dirty="0"/>
              <a:t>说如果你能够用文字处理软件写论文，那么说明你至少拥有打字的技能，这个是逆否命题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C</a:t>
            </a:r>
            <a:r>
              <a:rPr lang="zh-CN" altLang="en-US" dirty="0"/>
              <a:t>说如果你不会用文字处理软件，那么你也不会使用电脑，这个也是逆命题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D</a:t>
            </a:r>
            <a:r>
              <a:rPr lang="zh-CN" altLang="en-US" dirty="0"/>
              <a:t>说如果你会打字，那么你就能用文字处理软件写论文，这个是否命题相关，如果反过来说就是对的。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DAF9-34EA-4216-ACD3-51E8DD5BB9E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83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上下文的意思是说：如果你不会打字，那么你就没法用电脑，如果你使用不了电脑，你就没办法用文字处理软件写论文。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A</a:t>
            </a:r>
            <a:r>
              <a:rPr lang="zh-CN" altLang="en-US" dirty="0"/>
              <a:t>说如果你不能用文字处理软件写论文，说明不会打字，命题和逆命题的关系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B</a:t>
            </a:r>
            <a:r>
              <a:rPr lang="zh-CN" altLang="en-US" dirty="0"/>
              <a:t>说如果你能够用文字处理软件写论文，那么说明你至少拥有打字的技能，这个是逆否命题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C</a:t>
            </a:r>
            <a:r>
              <a:rPr lang="zh-CN" altLang="en-US" dirty="0"/>
              <a:t>说如果你不会用文字处理软件，那么你也不会使用电脑，这个也是逆命题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D</a:t>
            </a:r>
            <a:r>
              <a:rPr lang="zh-CN" altLang="en-US" dirty="0"/>
              <a:t>说如果你会打字，那么你就能用文字处理软件写论文，这个是否命题相关，如果反过来说就是对的。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DAF9-34EA-4216-ACD3-51E8DD5BB9E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9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上下文的意思是说：如果你不会打字，那么你就没法用电脑，如果你使用不了电脑，你就没办法用文字处理软件写论文。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A</a:t>
            </a:r>
            <a:r>
              <a:rPr lang="zh-CN" altLang="en-US" dirty="0"/>
              <a:t>说如果你不能用文字处理软件写论文，说明不会打字，命题和逆命题的关系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B</a:t>
            </a:r>
            <a:r>
              <a:rPr lang="zh-CN" altLang="en-US" dirty="0"/>
              <a:t>说如果你能够用文字处理软件写论文，那么说明你至少拥有打字的技能，这个是逆否命题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C</a:t>
            </a:r>
            <a:r>
              <a:rPr lang="zh-CN" altLang="en-US" dirty="0"/>
              <a:t>说如果你不会用文字处理软件，那么你也不会使用电脑，这个也是逆命题</a:t>
            </a:r>
            <a:endParaRPr lang="en-US" altLang="zh-CN" dirty="0"/>
          </a:p>
          <a:p>
            <a:r>
              <a:rPr lang="zh-CN" altLang="en-US" dirty="0"/>
              <a:t>选项</a:t>
            </a:r>
            <a:r>
              <a:rPr lang="en-US" altLang="zh-CN" dirty="0"/>
              <a:t>D</a:t>
            </a:r>
            <a:r>
              <a:rPr lang="zh-CN" altLang="en-US" dirty="0"/>
              <a:t>说如果你会打字，那么你就能用文字处理软件写论文，这个是否命题相关，如果反过来说就是对的。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DAF9-34EA-4216-ACD3-51E8DD5BB9E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95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这是之前</a:t>
            </a:r>
            <a:r>
              <a:rPr lang="en-US" altLang="zh-CN" dirty="0" err="1"/>
              <a:t>ReClor</a:t>
            </a:r>
            <a:r>
              <a:rPr lang="zh-CN" altLang="en-US" dirty="0"/>
              <a:t>数据集上的</a:t>
            </a:r>
            <a:r>
              <a:rPr lang="en-US" altLang="zh-CN" dirty="0" err="1"/>
              <a:t>sota</a:t>
            </a:r>
            <a:r>
              <a:rPr lang="zh-CN" altLang="en-US" dirty="0"/>
              <a:t>，他非常明显的结合了符号逻辑的内容，数据驱动与符号逻辑相结合</a:t>
            </a:r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非常依赖手工设计规则去提取、改写逻辑表达式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因为依赖观察数据集设计特定规则，可能会引入很多的噪音。实际测试的时候发现，他的预处理是基于基本的</a:t>
            </a:r>
            <a:r>
              <a:rPr lang="en-US" altLang="zh-CN" dirty="0"/>
              <a:t>constituency parsing</a:t>
            </a:r>
            <a:r>
              <a:rPr lang="zh-CN" altLang="en-US" dirty="0"/>
              <a:t>模型和自己设计的算法，对于简单句可以应付，对于有复杂从句的情况就没办法抽取正确的逻辑单元，会漏掉一部分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这个方法是基于训练集做了数据增广，理论上会收到数据集大小的限制，数据集本身越小，这个方法带来的效果就越小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6DAF9-34EA-4216-ACD3-51E8DD5BB9E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\theta</a:t>
            </a:r>
            <a:r>
              <a:rPr lang="zh-CN" altLang="en-US" dirty="0"/>
              <a:t>是</a:t>
            </a:r>
            <a:r>
              <a:rPr lang="en-US" altLang="zh-CN" dirty="0"/>
              <a:t>transformer</a:t>
            </a:r>
            <a:r>
              <a:rPr lang="zh-CN" altLang="en-US" dirty="0"/>
              <a:t>的参数，</a:t>
            </a:r>
            <a:r>
              <a:rPr lang="en-US" altLang="zh-CN" dirty="0"/>
              <a:t> w0</a:t>
            </a:r>
            <a:r>
              <a:rPr lang="zh-CN" altLang="en-US" dirty="0"/>
              <a:t>是预训练时输出层的参数，就是一个两层的</a:t>
            </a:r>
            <a:r>
              <a:rPr lang="en-US" altLang="zh-CN" dirty="0"/>
              <a:t>MLP</a:t>
            </a:r>
            <a:r>
              <a:rPr lang="zh-CN" altLang="en-US" dirty="0"/>
              <a:t>，</a:t>
            </a:r>
            <a:r>
              <a:rPr lang="en-US" altLang="zh-CN" dirty="0"/>
              <a:t>w1</a:t>
            </a:r>
            <a:r>
              <a:rPr lang="zh-CN" altLang="en-US" dirty="0"/>
              <a:t>是微调时输出层的参数，也是一个两层的</a:t>
            </a:r>
            <a:r>
              <a:rPr lang="en-US" altLang="zh-CN" dirty="0"/>
              <a:t>MLP</a:t>
            </a:r>
            <a:r>
              <a:rPr lang="zh-CN" altLang="en-US" dirty="0"/>
              <a:t>，因为都是</a:t>
            </a:r>
            <a:r>
              <a:rPr lang="en-US" altLang="zh-CN" dirty="0"/>
              <a:t>MLP</a:t>
            </a:r>
            <a:r>
              <a:rPr lang="zh-CN" altLang="en-US" dirty="0"/>
              <a:t>所以就可以合并，但这里还存在一个</a:t>
            </a:r>
            <a:r>
              <a:rPr lang="en-US" altLang="zh-CN" dirty="0"/>
              <a:t>gap</a:t>
            </a:r>
            <a:r>
              <a:rPr lang="zh-CN" altLang="en-US" dirty="0"/>
              <a:t>，就是我们在预训练的时候没有</a:t>
            </a:r>
            <a:r>
              <a:rPr lang="en-US" altLang="zh-CN" dirty="0"/>
              <a:t>question</a:t>
            </a:r>
            <a:r>
              <a:rPr lang="zh-CN" altLang="en-US" dirty="0"/>
              <a:t>，所以我们在下游加了一个</a:t>
            </a:r>
            <a:r>
              <a:rPr lang="en-US" altLang="zh-CN" dirty="0"/>
              <a:t>prefix</a:t>
            </a:r>
            <a:r>
              <a:rPr lang="zh-CN" altLang="en-US" dirty="0"/>
              <a:t>，随机初始化的没有训练过的</a:t>
            </a:r>
            <a:r>
              <a:rPr lang="en-US" altLang="zh-CN" dirty="0"/>
              <a:t>embedding</a:t>
            </a:r>
            <a:r>
              <a:rPr lang="zh-CN" altLang="en-US" dirty="0"/>
              <a:t>，希望这个</a:t>
            </a:r>
            <a:r>
              <a:rPr lang="en-US" altLang="zh-CN" dirty="0"/>
              <a:t>prefix</a:t>
            </a:r>
            <a:r>
              <a:rPr lang="zh-CN" altLang="en-US" dirty="0"/>
              <a:t>能够把</a:t>
            </a:r>
            <a:r>
              <a:rPr lang="en-US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 err="1"/>
              <a:t>O_i</a:t>
            </a:r>
            <a:r>
              <a:rPr lang="zh-CN" altLang="en-US" dirty="0"/>
              <a:t>变成一个陈述形势的约束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BD8B-70B5-413B-9A09-D0A4CE00CA6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48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19C91-A378-4A0C-917C-69F54BEEC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CE4E5A-1A5C-43CE-811A-FD33B1363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E14AE-7610-456E-AC43-56D06024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15B63C-3A9E-4920-9B83-79860120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E3103-0C57-4A3D-A09C-64955D0F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11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A773C-3D5B-485E-A8E0-08A0AC63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A5ECB7-0C0B-44F4-B86D-FEA719A1E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FA80B-AB5F-4C00-879C-A1551642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57CF4-708C-4462-B457-4523A929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73A64-1DAA-4294-A4E9-B339FEF5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64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2CD514-6CCB-4BE5-B9D0-5CAA7E0A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0FC623-3659-46C5-AF3F-4CCE42F0E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BF398-4FF7-4486-8890-324B71E6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0BA75-7777-4E11-9FC5-BAAAB17D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6F117-493D-4356-A207-F639CF26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8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F3603-7483-42B9-B825-4AD45E6E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FEAFD-FE8B-4B22-9C72-FA4BE8B7E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7879B-9D73-4849-947B-83B62369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12199-A8B1-45A3-B2BD-0BAFE70A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98CC8-F29F-46BE-B65F-0C1F3C33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C2BA-2DF4-4077-8770-6E2781F8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104C2B-50C2-44E8-BB83-79C165D9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8EE6B-D4A6-45BC-BDDA-CECDB2094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08F09A-496F-44E8-BEE0-4ADEA8D5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FE8C2-1CB7-44FF-BF02-F1DFDBBA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5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6547D-54C9-4DDA-97A1-70D51460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F902C-343C-4ACF-B9C4-72B185795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D3EC2-2917-4017-89D4-1CBE56A5A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B04F4-ADE8-46D0-A2BB-A731FAFA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EA0EA-88E8-4A7D-8165-305DE732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69D564-0B5E-410E-B45C-66D3189F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1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FA39C-A62D-41A9-89CC-A092D83D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01279D-4FFB-42B1-83B1-381E5F55C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CF9F3-7EF4-4412-8384-E8EF3044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66489-A5EA-402E-844F-FC7532BE9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1D2FCC-455D-4D95-A002-324EBD048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EE10CC-25E0-467C-83BC-7899C588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20899D-1EC9-42C8-A7AE-60219EF7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B02416-BB2B-49D6-B2E0-63B56D39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CCF93-6E52-46F8-9796-C83EF2BD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DC2E16-5C5F-42DB-8386-443DC190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F28D10-E69C-446E-8180-C41529F3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051A44-D31F-4E7B-BD44-2540C79C7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8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CFAB12-7ADA-47CE-B106-12FCFFCD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EC86DC-3F4B-4D7C-82C0-1A6389B2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02F7A8-770F-47A4-9ED3-98B65D8F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5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DA8D-2122-4A05-AF2A-97DB39488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C3679-D3D9-4E17-97B9-450D0044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7BD4C7-9F96-4454-9F10-82758013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77464-AF04-4FB3-B33D-7F940E1D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34B94C-1468-4C3A-83F7-62C5AC76C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847B9-0E3D-40DA-AE6F-359A99F5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04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F605D-7761-4B14-B14E-46E6380B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4A5F85-67CE-4CA4-A0A4-122C13719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16E80-CD6C-4585-A26E-97E7BADFF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5508C-4ADB-4CE1-A66D-E3FFBD45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F0B20-980C-41DD-806F-615E9DD1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47A65-BAD5-4CB9-8160-0537C8AF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88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EC39D-5EE8-4FC0-8EA3-F9DCF597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094B4-007C-4E5F-970B-000A32004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956D0-D72E-4F26-B0BB-21BACE833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D053D-6D6F-4E2A-A52F-22C82F8D412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03C50-EEB4-4180-959E-A7271BFDE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20B14-62A3-4C19-B534-B12A0AD2A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89A31-34DD-46E4-93BF-853B27671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91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jiaofangkai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0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5" Type="http://schemas.openxmlformats.org/officeDocument/2006/relationships/image" Target="../media/image370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2F625-D584-4BBE-9A83-74A6C3BC0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265" y="1122363"/>
            <a:ext cx="10963469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Calibri" panose="020F0502020204030204" pitchFamily="34" charset="0"/>
                <a:cs typeface="Calibri" panose="020F0502020204030204" pitchFamily="34" charset="0"/>
              </a:rPr>
              <a:t>Self-supervised Pre-training for Machine Reading Comprehension</a:t>
            </a:r>
            <a:endParaRPr lang="zh-CN" alt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BF5287-8019-41C3-B40E-2B2A03125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Fangkai Jiao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Shandong University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jiaofangkai.com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02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725C4-91E8-4AD3-8ABD-D234311F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2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23C3AD6-51BF-4689-ABE9-B6E2C28FB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034" y="1244338"/>
            <a:ext cx="8859931" cy="55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53889-A345-45B5-894C-8DAF6055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A596C-4F18-4E91-96E4-74ABCAB92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encoding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representation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3D6F75-7BA9-46C2-9E7A-F4DF3DC89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831" y="1825625"/>
            <a:ext cx="6445169" cy="26484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043423-9901-42DB-85C4-E4B20C9E9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16" y="2413703"/>
            <a:ext cx="4114800" cy="3714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FA2B0C-E47C-4FCD-A8AC-87BD2834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616" y="2900805"/>
            <a:ext cx="3733800" cy="323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C4FB7CD-A1CC-4BB9-AC43-408D5B57A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241" y="4688407"/>
            <a:ext cx="2876550" cy="390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4DF28B-B12F-4EB0-8C36-51888BB8F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813" y="3929390"/>
            <a:ext cx="4681406" cy="6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0B7E8-85E4-497E-AA1A-CA84B6F6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Sentence-level Evidence Extraction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6CC2E4-55B0-4355-B784-505DB94A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264" y="1866335"/>
            <a:ext cx="4730371" cy="3125329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5EBA8D0-AC58-4172-838A-99F454BD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Intra-sentence evidence retrieval</a:t>
            </a:r>
          </a:p>
          <a:p>
            <a:pPr marL="0" indent="0">
              <a:spcBef>
                <a:spcPts val="14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Surrounding Sentence Prediction</a:t>
            </a:r>
          </a:p>
          <a:p>
            <a:pPr marL="0" indent="0">
              <a:spcBef>
                <a:spcPts val="1400"/>
              </a:spcBef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400"/>
              </a:spcBef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Choice QA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67C572-BD9F-44BA-824E-1EFC90422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564" y="2315355"/>
            <a:ext cx="3089871" cy="4506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372530-F637-4997-81A2-7B834E50A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705" y="3353584"/>
            <a:ext cx="4319587" cy="4212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78C8D3E-B5BD-41B8-87C5-F2E837221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557" y="4390422"/>
            <a:ext cx="2700192" cy="41730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89DBC5-655D-4B57-AB0B-A0DA0F88B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908" y="4998018"/>
            <a:ext cx="6232306" cy="4173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F0A7AD-EFB3-47DE-8422-6E71FA0CB6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7895" y="4377117"/>
            <a:ext cx="2029308" cy="4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7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952956-0EA8-49D0-BD0C-E5719EA4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Document-level Evidence Extraction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56847-85C8-4A77-BAC9-0756C599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Document-level evidence retrieval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Masked language modeling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Extraction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90AD2A-6791-4F82-9D92-924DA0AC3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560" y="2119963"/>
            <a:ext cx="5008481" cy="33033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06AC82-AC01-47FF-B15C-7C6D04B8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566" y="2380268"/>
            <a:ext cx="3168876" cy="4383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14E138-50DE-4B3D-8F65-0CC92E3E3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035" y="3335786"/>
            <a:ext cx="2235381" cy="5206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D359204-261D-4A22-B20E-BB10757AE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585" y="4373649"/>
            <a:ext cx="3516837" cy="9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5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2CE9F-3308-428C-9D8E-37897AC6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301B7-EE3B-4952-BA7E-1FB8B917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Surrounding Sentence Prediction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based MLM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ED28A5-FA51-49E9-A968-AF2F1F69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48" y="2340048"/>
            <a:ext cx="4102602" cy="1638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4C063D-DE5D-4EFF-860B-1A85DBC61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84" y="2824447"/>
            <a:ext cx="5332282" cy="669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4E600D-C74E-4174-BB9C-B69EC3CAC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249" y="4800625"/>
            <a:ext cx="4102602" cy="7942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6C8588-CE7D-4C39-A888-B9F620A38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184" y="4701476"/>
            <a:ext cx="4358325" cy="7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6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6112B-3787-418B-9FB3-D35AA0EA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33720-9B71-4FA4-9F53-CF623F9E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Pre-training: Wikipedia (13 GB)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Choice QA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DREAM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Multi-RC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ReClor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 Extraction QA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Hotpot QA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1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236AE-6D2B-4DFF-B547-9BFE4FFC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7ADFC-6A06-468A-AEAB-83620865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BERT-Q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BERT-Q w.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BERT-Q w.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BERT-Q w.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BERT w.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BERT-Q w. R/S &amp;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-Q w. R/S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(Ours model)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66E69-185B-428B-A3D7-14F8476A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Multiple Choice QA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A1D99-EF29-4BD7-9486-5943B745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65229"/>
            <a:ext cx="99631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5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66E69-185B-428B-A3D7-14F8476A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Multiple Choice QA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A1D99-EF29-4BD7-9486-5943B745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65229"/>
            <a:ext cx="9963150" cy="51530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316FE1C-9026-4524-B846-A33B18F7AF4B}"/>
              </a:ext>
            </a:extLst>
          </p:cNvPr>
          <p:cNvSpPr/>
          <p:nvPr/>
        </p:nvSpPr>
        <p:spPr>
          <a:xfrm>
            <a:off x="1800808" y="2453950"/>
            <a:ext cx="8612155" cy="247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F72B8E-0A4D-40CC-AF27-76DD5EB6CB02}"/>
              </a:ext>
            </a:extLst>
          </p:cNvPr>
          <p:cNvSpPr/>
          <p:nvPr/>
        </p:nvSpPr>
        <p:spPr>
          <a:xfrm>
            <a:off x="1789922" y="2967697"/>
            <a:ext cx="8612155" cy="247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588968-7DAD-46AE-A877-D9F22BCAC406}"/>
              </a:ext>
            </a:extLst>
          </p:cNvPr>
          <p:cNvSpPr/>
          <p:nvPr/>
        </p:nvSpPr>
        <p:spPr>
          <a:xfrm>
            <a:off x="1789922" y="4020606"/>
            <a:ext cx="8612155" cy="247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2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66E69-185B-428B-A3D7-14F8476A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Multiple Choice QA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A1D99-EF29-4BD7-9486-5943B745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65229"/>
            <a:ext cx="9963150" cy="51530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316FE1C-9026-4524-B846-A33B18F7AF4B}"/>
              </a:ext>
            </a:extLst>
          </p:cNvPr>
          <p:cNvSpPr/>
          <p:nvPr/>
        </p:nvSpPr>
        <p:spPr>
          <a:xfrm>
            <a:off x="1800808" y="2705887"/>
            <a:ext cx="8612155" cy="247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F72B8E-0A4D-40CC-AF27-76DD5EB6CB02}"/>
              </a:ext>
            </a:extLst>
          </p:cNvPr>
          <p:cNvSpPr/>
          <p:nvPr/>
        </p:nvSpPr>
        <p:spPr>
          <a:xfrm>
            <a:off x="1789922" y="3228963"/>
            <a:ext cx="8612155" cy="247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588968-7DAD-46AE-A877-D9F22BCAC406}"/>
              </a:ext>
            </a:extLst>
          </p:cNvPr>
          <p:cNvSpPr/>
          <p:nvPr/>
        </p:nvSpPr>
        <p:spPr>
          <a:xfrm>
            <a:off x="1789922" y="4020606"/>
            <a:ext cx="8612155" cy="247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5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B890-8440-4CE6-A123-98EE3F97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29A227-0D79-4075-9607-6E63E6B1E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Framework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REPT</a:t>
            </a: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MERIt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44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66E69-185B-428B-A3D7-14F8476AA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Multiple Choice QA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6A1D99-EF29-4BD7-9486-5943B745B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65229"/>
            <a:ext cx="9963150" cy="51530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316FE1C-9026-4524-B846-A33B18F7AF4B}"/>
              </a:ext>
            </a:extLst>
          </p:cNvPr>
          <p:cNvSpPr/>
          <p:nvPr/>
        </p:nvSpPr>
        <p:spPr>
          <a:xfrm>
            <a:off x="1791477" y="3498992"/>
            <a:ext cx="8612155" cy="247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F72B8E-0A4D-40CC-AF27-76DD5EB6CB02}"/>
              </a:ext>
            </a:extLst>
          </p:cNvPr>
          <p:cNvSpPr/>
          <p:nvPr/>
        </p:nvSpPr>
        <p:spPr>
          <a:xfrm>
            <a:off x="1789922" y="3760814"/>
            <a:ext cx="8612155" cy="247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6588968-7DAD-46AE-A877-D9F22BCAC406}"/>
              </a:ext>
            </a:extLst>
          </p:cNvPr>
          <p:cNvSpPr/>
          <p:nvPr/>
        </p:nvSpPr>
        <p:spPr>
          <a:xfrm>
            <a:off x="1789922" y="4020606"/>
            <a:ext cx="8612155" cy="24754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97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B1C77-AF4A-4625-8E30-48BCD1EB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Span Extraction QA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712713-C851-4F08-AE2F-5F883B5EF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0139"/>
            <a:ext cx="5224955" cy="41124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D74970A-BB18-4155-9FC9-44B21638C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71" y="2742677"/>
            <a:ext cx="4392138" cy="224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96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A015F-C827-406A-A7ED-B639F1E7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3EEF06-C309-4EB2-9C00-B756AEB0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375406"/>
            <a:ext cx="4867275" cy="2314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D1CC93-192D-4B14-936A-A7F527F6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6793"/>
            <a:ext cx="49434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382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8CC13-0B7C-4DFC-A8B4-6075A0B2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under Low Resource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067AA-6EE4-4E35-B47A-09CAB560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47" y="1590243"/>
            <a:ext cx="4617906" cy="49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7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A5B066-A8B9-4B05-BFFF-CD3216B1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28600"/>
            <a:ext cx="92583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99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F436-E64E-4550-BBB2-F75AA439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52F71-E01D-4EA0-A13A-2A5B33B88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5539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bound by evidence extraction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gap between the different queries in SSP and MRC.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solution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138CF22-0F2D-4278-B93A-E39106832A07}"/>
              </a:ext>
            </a:extLst>
          </p:cNvPr>
          <p:cNvGrpSpPr/>
          <p:nvPr/>
        </p:nvGrpSpPr>
        <p:grpSpPr>
          <a:xfrm>
            <a:off x="8358868" y="1261399"/>
            <a:ext cx="3080463" cy="2419350"/>
            <a:chOff x="7855016" y="1989186"/>
            <a:chExt cx="3080463" cy="24193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1FF75B6-809D-4E83-AF1C-DE109DCBFB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160" r="1593"/>
            <a:stretch/>
          </p:blipFill>
          <p:spPr>
            <a:xfrm>
              <a:off x="9293291" y="1989186"/>
              <a:ext cx="1642188" cy="24193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5C6FADE-4AE8-4AE1-B136-3CA9F9A90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55016" y="2093961"/>
              <a:ext cx="1438275" cy="2314575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F546000D-966F-44AE-B347-5EC8F5B61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0538" y="3853641"/>
            <a:ext cx="3609975" cy="14954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0424144-4625-47A4-A40E-B57A054B9EEC}"/>
              </a:ext>
            </a:extLst>
          </p:cNvPr>
          <p:cNvSpPr txBox="1"/>
          <p:nvPr/>
        </p:nvSpPr>
        <p:spPr>
          <a:xfrm>
            <a:off x="838200" y="5521958"/>
            <a:ext cx="10601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Self-Training Method for Machine Reading Comprehension with Soft Evidence Extraction. Yilin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Fangkai Jiao,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Mantong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Zhou, Ting Yao,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Jingfang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Xu,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Minlie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Huang. ACL 2020.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ReasonBERT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Pre-trained to Reason with Distant Supervision. Xiang Deng, Yu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Alyssa Lees, You Wu, Cong Yu, Huan Sun. EMNLP 2021.</a:t>
            </a:r>
          </a:p>
          <a:p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Few-Shot Question Answering by Pretraining Span Selection.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 Ram, Yuval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Kirstain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Jonathan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Berant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Amir </a:t>
            </a:r>
            <a:r>
              <a:rPr lang="en-US" altLang="zh-CN" sz="12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Globerson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Omer Levy. ACL 2021.</a:t>
            </a:r>
          </a:p>
        </p:txBody>
      </p:sp>
    </p:spTree>
    <p:extLst>
      <p:ext uri="{BB962C8B-B14F-4D97-AF65-F5344CB8AC3E}">
        <p14:creationId xmlns:p14="http://schemas.microsoft.com/office/powerpoint/2010/main" val="96412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F555803-57F4-44DC-A6D4-4245004B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>
                <a:latin typeface="Calibri" panose="020F0502020204030204" pitchFamily="34" charset="0"/>
                <a:cs typeface="Calibri" panose="020F0502020204030204" pitchFamily="34" charset="0"/>
              </a:rPr>
              <a:t>MERIt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Me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ta-Path Guided Contrastive Learning for Logical </a:t>
            </a:r>
            <a:r>
              <a:rPr lang="en-US" altLang="zh-CN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eason</a:t>
            </a:r>
            <a:r>
              <a:rPr lang="en-US" altLang="zh-CN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2CC8D-F3EE-4CE1-95B2-9A0F21259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Fangkai Jiao,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Yangyang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Guo,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Xuemeng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Liqiang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review.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02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646F4-6351-4685-A954-75763E8C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Logic-Driven Context Extension and Data Augmentation for Logical Reasoning of Text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7343D8-4511-4D05-B480-CAD8FA4F5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456" y="2074200"/>
            <a:ext cx="10149087" cy="4351338"/>
          </a:xfrm>
        </p:spPr>
      </p:pic>
    </p:spTree>
    <p:extLst>
      <p:ext uri="{BB962C8B-B14F-4D97-AF65-F5344CB8AC3E}">
        <p14:creationId xmlns:p14="http://schemas.microsoft.com/office/powerpoint/2010/main" val="1699169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646F4-6351-4685-A954-75763E8C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Logic-Driven Context Extension and Data Augmentation for Logical Reasoning of Text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7343D8-4511-4D05-B480-CAD8FA4F5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456" y="2074200"/>
            <a:ext cx="10149087" cy="4351338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6879A2D-A5C8-4542-8D19-3AC43011EC02}"/>
              </a:ext>
            </a:extLst>
          </p:cNvPr>
          <p:cNvSpPr/>
          <p:nvPr/>
        </p:nvSpPr>
        <p:spPr>
          <a:xfrm>
            <a:off x="2519266" y="2074200"/>
            <a:ext cx="1399592" cy="2491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69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646F4-6351-4685-A954-75763E8C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Logic-Driven Context Extension and Data Augmentation for Logical Reasoning of Text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7343D8-4511-4D05-B480-CAD8FA4F5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456" y="2074200"/>
            <a:ext cx="10149087" cy="4351338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6879A2D-A5C8-4542-8D19-3AC43011EC02}"/>
              </a:ext>
            </a:extLst>
          </p:cNvPr>
          <p:cNvSpPr/>
          <p:nvPr/>
        </p:nvSpPr>
        <p:spPr>
          <a:xfrm>
            <a:off x="6316825" y="2086335"/>
            <a:ext cx="1399592" cy="2491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1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B3A0-C535-4F46-8F6E-C6621687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B69EE41-6075-4E45-A170-0BC03C01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MRC and its application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neural networks for MRC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hungry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complex reasoning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between pre-trained LM and MRC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extraction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Reasoning, e.g., logical reasoning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AF38B4-A853-4B49-9086-9F8AA6C85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85" y="1027906"/>
            <a:ext cx="4816698" cy="55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6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646F4-6351-4685-A954-75763E8C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Logic-Driven Context Extension and Data Augmentation for Logical Reasoning of Text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7343D8-4511-4D05-B480-CAD8FA4F5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456" y="2074200"/>
            <a:ext cx="10149087" cy="4351338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6879A2D-A5C8-4542-8D19-3AC43011EC02}"/>
              </a:ext>
            </a:extLst>
          </p:cNvPr>
          <p:cNvSpPr/>
          <p:nvPr/>
        </p:nvSpPr>
        <p:spPr>
          <a:xfrm>
            <a:off x="9144001" y="2074200"/>
            <a:ext cx="1399592" cy="2491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82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646F4-6351-4685-A954-75763E8C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Logic-Driven Context Extension and Data Augmentation for Logical Reasoning of Text</a:t>
            </a:r>
            <a:endParaRPr lang="zh-CN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E7456A-7BF0-4B9E-B309-DB898417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28" y="2183256"/>
            <a:ext cx="3796129" cy="340763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B946A9-E0A0-4258-A2B9-6337FCA1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644" y="3042605"/>
            <a:ext cx="3494758" cy="168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69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25F5C-49A4-493C-A8F9-3A1CD5BA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13940-42B5-47EF-B544-88129E88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possible to employ the framework on unlabeled data?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discover the potential logical structure in raw text instead of particular text, e.g., a document from LSAT?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positive and negative data pairs to facilitate contrastive learning?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any trivial solution exist? How to avoid the trivial solution?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10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31D0A-A67C-46FD-A06E-9FBDD185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E7304B-1C8C-4213-8A4B-45482D062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4668"/>
                <a:ext cx="10515600" cy="45235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Contrastive Learning:</a:t>
                </a:r>
              </a:p>
              <a:p>
                <a:pPr marL="0" indent="0" algn="just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sz="20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altLang="zh-CN" sz="20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zh-CN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𝒳</m:t>
                                  </m:r>
                                </m:e>
                                <m:sup>
                                  <m:r>
                                    <a:rPr lang="en-US" altLang="zh-CN" sz="2000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US" altLang="zh-CN" sz="2000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zh-CN" sz="20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sz="20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altLang="zh-CN" sz="20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zh-CN" sz="20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i="1" kern="1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000" i="1" kern="1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undOvr"/>
                                      <m:grow m:val="on"/>
                                      <m:supHide m:val="on"/>
                                      <m:ctrlPr>
                                        <a:rPr lang="zh-CN" altLang="zh-CN" sz="20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zh-CN" altLang="zh-CN" sz="20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20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∪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zh-CN" sz="20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i="1" kern="1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000" i="1" kern="1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b>
                                    <m:sup/>
                                    <m:e/>
                                  </m:nary>
                                  <m:func>
                                    <m:funcPr>
                                      <m:ctrlPr>
                                        <a:rPr lang="en-US" altLang="zh-CN" sz="20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altLang="zh-CN" sz="2000" i="1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000" i="1" kern="10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CN" altLang="zh-CN" sz="20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i="1" kern="1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000" i="1" kern="10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func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sz="20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kern="1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Symbolic Logic Reasoning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2000" i="1" kern="100" smtClean="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limUpp>
                            <m:limUpp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⟶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lim>
                          </m:limUpp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limUpp>
                            <m:limUpp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⟶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+1,</m:t>
                                  </m:r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lim>
                          </m:limUpp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⋯</m:t>
                          </m:r>
                          <m:limUpp>
                            <m:limUpp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⟶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−1,</m:t>
                                  </m:r>
                                  <m:r>
                                    <a:rPr lang="en-US" altLang="zh-CN" sz="20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lim>
                          </m:limUpp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Meta-Path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knowledge graph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𝒢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𝒱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meta-path connecting the entity pair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limUpp>
                        <m:limUpp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Upp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⟶</m:t>
                          </m:r>
                        </m:e>
                        <m:lim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lim>
                      </m:limUpp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limUpp>
                        <m:limUpp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Upp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⟶</m:t>
                          </m:r>
                        </m:e>
                        <m:lim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+1,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sub>
                          </m:sSub>
                        </m:lim>
                      </m:limUpp>
                      <m:r>
                        <a:rPr lang="en-US" altLang="zh-CN" sz="20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⋯</m:t>
                      </m:r>
                      <m:limUpp>
                        <m:limUpp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Upp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⟶</m:t>
                          </m:r>
                        </m:e>
                        <m:lim>
                          <m:sSub>
                            <m:sSubPr>
                              <m:ctrlPr>
                                <a:rPr lang="zh-CN" altLang="zh-CN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−1,</m:t>
                              </m:r>
                              <m:r>
                                <a:rPr lang="en-US" altLang="zh-CN" sz="20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lim>
                      </m:limUpp>
                      <m:sSub>
                        <m:sSubPr>
                          <m:ctrlPr>
                            <a:rPr lang="zh-CN" altLang="zh-CN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0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zh-CN" sz="20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E7304B-1C8C-4213-8A4B-45482D062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4668"/>
                <a:ext cx="10515600" cy="4523500"/>
              </a:xfrm>
              <a:blipFill>
                <a:blip r:embed="rId2"/>
                <a:stretch>
                  <a:fillRect l="-522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778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CDD09-26A5-4852-A41C-1A7BF8D3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Logical Reasoning to Meta-Path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E45A9E-BA9F-4DAD-BE15-96B012FF0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6450367" cy="4710112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typical logical structure: </a:t>
                </a:r>
                <a:endParaRPr lang="en-US" altLang="zh-CN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30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groupCh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groupCh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⋯</m:t>
                            </m:r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groupCh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#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e>
                    </m:eqArr>
                  </m:oMath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entity as logical variable:</a:t>
                </a:r>
              </a:p>
              <a:p>
                <a:pPr lvl="1">
                  <a:spcAft>
                    <a:spcPts val="30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←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groupCh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+1,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</m:sub>
                                </m:sSub>
                              </m:e>
                            </m:groupCh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⋯</m:t>
                            </m:r>
                            <m:groupChr>
                              <m:groupChrPr>
                                <m:chr m:val="→"/>
                                <m:vertJc m:val="bot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groupChr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              #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e>
                    </m:eqArr>
                  </m:oMath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300"/>
                  </a:spcAft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right side is a </a:t>
                </a:r>
                <a:r>
                  <a: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meta-path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connecting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assumption for logical consistency: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the same context (in the same passage), the definite relation between a pair of entities can be inferred from the contextual indirect one, or at least not logically contradict to it.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Eqn. (3) is weaker than Eqn. (2) in a segment of plain text, but can be further enhanced by negative candidates violating the logics.</a:t>
                </a:r>
              </a:p>
              <a:p>
                <a:pPr marL="0" indent="0">
                  <a:spcAft>
                    <a:spcPts val="300"/>
                  </a:spcAft>
                  <a:buNone/>
                </a:pP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E45A9E-BA9F-4DAD-BE15-96B012FF0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6450367" cy="4710112"/>
              </a:xfrm>
              <a:blipFill>
                <a:blip r:embed="rId2"/>
                <a:stretch>
                  <a:fillRect l="-851" t="-1294" r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2E4219E4-A562-4B6F-87A4-FFAB80FE5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900" y="1516626"/>
            <a:ext cx="4210299" cy="505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44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CDD09-26A5-4852-A41C-1A7BF8D3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Meta-Path Guided Positive Instance Construction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E45A9E-BA9F-4DAD-BE15-96B012FF0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318" y="5605992"/>
                <a:ext cx="10508482" cy="113242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director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McKean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</a:t>
                </a:r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cooperated with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actor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Stephanie Leonidas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Mirror Mask </a:t>
                </a:r>
                <a:r>
                  <a:rPr lang="en-US" altLang="zh-CN" sz="2000" b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directed by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McKean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0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logical contradiction between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spcAft>
                    <a:spcPts val="300"/>
                  </a:spcAft>
                  <a:buNone/>
                </a:pP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E45A9E-BA9F-4DAD-BE15-96B012FF0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318" y="5605992"/>
                <a:ext cx="10508482" cy="1132423"/>
              </a:xfrm>
              <a:blipFill>
                <a:blip r:embed="rId2"/>
                <a:stretch>
                  <a:fillRect l="-522" t="-6486" r="-754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5A50769-FD2B-4312-9F1D-1AAD7827B935}"/>
              </a:ext>
            </a:extLst>
          </p:cNvPr>
          <p:cNvGrpSpPr/>
          <p:nvPr/>
        </p:nvGrpSpPr>
        <p:grpSpPr>
          <a:xfrm>
            <a:off x="742851" y="1614567"/>
            <a:ext cx="5242795" cy="3565260"/>
            <a:chOff x="819364" y="2418340"/>
            <a:chExt cx="5242795" cy="356526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A497DFEB-76A3-4760-936D-8BB48E2E9143}"/>
                </a:ext>
              </a:extLst>
            </p:cNvPr>
            <p:cNvGrpSpPr/>
            <p:nvPr/>
          </p:nvGrpSpPr>
          <p:grpSpPr>
            <a:xfrm>
              <a:off x="819364" y="2424770"/>
              <a:ext cx="5242795" cy="3558830"/>
              <a:chOff x="1049505" y="541321"/>
              <a:chExt cx="5242795" cy="3851186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6C1A05D-2290-4A44-97C3-332C3DDF1C5E}"/>
                  </a:ext>
                </a:extLst>
              </p:cNvPr>
              <p:cNvSpPr/>
              <p:nvPr/>
            </p:nvSpPr>
            <p:spPr>
              <a:xfrm>
                <a:off x="1055084" y="2363582"/>
                <a:ext cx="5232308" cy="2028925"/>
              </a:xfrm>
              <a:prstGeom prst="rect">
                <a:avLst/>
              </a:prstGeom>
              <a:solidFill>
                <a:srgbClr val="E2F0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5BFAFB7-39B9-43FD-978C-D6EBDB690C27}"/>
                  </a:ext>
                </a:extLst>
              </p:cNvPr>
              <p:cNvSpPr/>
              <p:nvPr/>
            </p:nvSpPr>
            <p:spPr>
              <a:xfrm>
                <a:off x="1049505" y="541321"/>
                <a:ext cx="5242795" cy="18355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614200F6-24C9-4144-9A7E-44157799CA49}"/>
                    </a:ext>
                  </a:extLst>
                </p:cNvPr>
                <p:cNvSpPr txBox="1"/>
                <p:nvPr/>
              </p:nvSpPr>
              <p:spPr>
                <a:xfrm>
                  <a:off x="1222374" y="2629744"/>
                  <a:ext cx="4430755" cy="14465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altLang="zh-CN" sz="1100" b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zh-CN" sz="1100" b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“</a:t>
                  </a:r>
                  <a:r>
                    <a:rPr lang="en-US" altLang="zh-CN" sz="1100" u="sng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Mirror Mask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1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1100" u="sng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”, </a:t>
                  </a:r>
                  <a:r>
                    <a:rPr lang="en-US" altLang="zh-CN" sz="1100" u="sng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McKean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u="sng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 u="sng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100" i="1" u="sng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1100" u="sng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’s first feature film as director, premiered at … in January 2005. </a:t>
                  </a:r>
                  <a:r>
                    <a:rPr lang="en-US" altLang="zh-CN" sz="1100" b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11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altLang="zh-CN" sz="1100" b="1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r>
                    <a:rPr lang="en-US" altLang="zh-CN" sz="11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screenplay was written by </a:t>
                  </a:r>
                  <a:r>
                    <a:rPr lang="en-US" altLang="zh-CN" sz="1100" u="sng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Neil </a:t>
                  </a:r>
                  <a:r>
                    <a:rPr lang="en-US" altLang="zh-CN" sz="1100" u="sng" dirty="0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Gaiman</a:t>
                  </a:r>
                  <a:r>
                    <a:rPr lang="en-US" altLang="zh-CN" sz="1100" u="sng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u="sng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u="sng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100" b="0" i="1" u="sng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100" u="sng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en-US" altLang="zh-CN" sz="11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from a story by </a:t>
                  </a:r>
                  <a:r>
                    <a:rPr lang="en-US" altLang="zh-CN" sz="1100" dirty="0" err="1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Gaiman</a:t>
                  </a:r>
                  <a:r>
                    <a:rPr lang="en-US" altLang="zh-CN" sz="11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McKean. </a:t>
                  </a:r>
                  <a:r>
                    <a:rPr lang="en-US" altLang="zh-CN" sz="11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altLang="zh-CN" sz="11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r>
                    <a:rPr lang="en-US" altLang="zh-CN" sz="11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children’s fantasy …, “</a:t>
                  </a:r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Mirror Mask</a:t>
                  </a:r>
                  <a:r>
                    <a:rPr lang="en-US" altLang="zh-CN" sz="11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” was produced by </a:t>
                  </a:r>
                  <a:r>
                    <a:rPr lang="en-US" altLang="zh-CN" sz="1100" u="sng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Jim Henson Studios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u="sng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u="sng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100" b="0" i="1" u="sng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sz="1100" u="sng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en-US" altLang="zh-CN" sz="11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stars a British cast </a:t>
                  </a:r>
                  <a:r>
                    <a:rPr lang="en-US" altLang="zh-CN" sz="1100" u="sng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Stephanie Leonidas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100" b="0" i="1" u="sng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altLang="zh-CN" sz="1100" u="sng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en-US" altLang="zh-CN" sz="11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… and </a:t>
                  </a:r>
                  <a:r>
                    <a:rPr lang="en-US" altLang="zh-CN" sz="1100" u="sng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Gina McKee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u="sng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u="sng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100" b="0" i="1" u="sng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lang="en-US" altLang="zh-CN" sz="1100" u="sng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en-US" altLang="zh-CN" sz="11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 </a:t>
                  </a:r>
                  <a:r>
                    <a:rPr lang="en-US" altLang="zh-CN" sz="11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altLang="zh-CN" sz="11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r>
                    <a:rPr lang="en-US" altLang="zh-CN" sz="11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Before “</a:t>
                  </a:r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Mirror Mask</a:t>
                  </a:r>
                  <a:r>
                    <a:rPr lang="en-US" altLang="zh-CN" sz="11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”,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McKean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100" dirty="0">
                      <a:solidFill>
                        <a:schemeClr val="bg1">
                          <a:lumMod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directed a number of …. </a:t>
                  </a:r>
                  <a:r>
                    <a:rPr lang="en-US" altLang="zh-CN" sz="11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altLang="zh-CN" sz="1100" dirty="0">
                      <a:solidFill>
                        <a:srgbClr val="0070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McKean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has directed “</a:t>
                  </a:r>
                  <a:r>
                    <a:rPr lang="en-US" altLang="zh-CN" sz="1100" u="sng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Gospel of Us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100" b="0" i="1" u="sng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lang="en-US" altLang="zh-CN" sz="1100" u="sng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en-US" altLang="zh-CN" sz="11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”, …. A new feature film, “Luna”, written and directed by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McKean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starring </a:t>
                  </a:r>
                  <a:r>
                    <a:rPr lang="en-US" altLang="zh-CN" sz="11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Stephanie Leonidas</a:t>
                  </a:r>
                  <a:r>
                    <a: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..., debuted at ….</a:t>
                  </a:r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614200F6-24C9-4144-9A7E-44157799C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374" y="2629744"/>
                  <a:ext cx="4430755" cy="1446550"/>
                </a:xfrm>
                <a:prstGeom prst="rect">
                  <a:avLst/>
                </a:prstGeom>
                <a:blipFill>
                  <a:blip r:embed="rId3"/>
                  <a:stretch>
                    <a:fillRect b="-25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36BE728-D4C5-4BEC-B3A4-DED3520540A6}"/>
                </a:ext>
              </a:extLst>
            </p:cNvPr>
            <p:cNvCxnSpPr>
              <a:cxnSpLocks/>
            </p:cNvCxnSpPr>
            <p:nvPr/>
          </p:nvCxnSpPr>
          <p:spPr>
            <a:xfrm>
              <a:off x="2498607" y="4060348"/>
              <a:ext cx="259392" cy="318892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8172667-C8AF-4055-87AD-75892618915A}"/>
                </a:ext>
              </a:extLst>
            </p:cNvPr>
            <p:cNvGrpSpPr/>
            <p:nvPr/>
          </p:nvGrpSpPr>
          <p:grpSpPr>
            <a:xfrm>
              <a:off x="1998910" y="4371980"/>
              <a:ext cx="3321389" cy="1402248"/>
              <a:chOff x="681818" y="4480091"/>
              <a:chExt cx="3321389" cy="1402248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3E81C9F2-B65A-49FE-9F9D-85DD74D8978A}"/>
                  </a:ext>
                </a:extLst>
              </p:cNvPr>
              <p:cNvSpPr/>
              <p:nvPr/>
            </p:nvSpPr>
            <p:spPr>
              <a:xfrm>
                <a:off x="975307" y="5064903"/>
                <a:ext cx="225937" cy="24176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5D8ED060-BB22-4551-8DA1-1675C2D7AE1F}"/>
                  </a:ext>
                </a:extLst>
              </p:cNvPr>
              <p:cNvSpPr/>
              <p:nvPr/>
            </p:nvSpPr>
            <p:spPr>
              <a:xfrm>
                <a:off x="2184265" y="5082833"/>
                <a:ext cx="225937" cy="20636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55A5CE14-D7B3-48DB-A0AB-A990271CA5C3}"/>
                  </a:ext>
                </a:extLst>
              </p:cNvPr>
              <p:cNvCxnSpPr>
                <a:cxnSpLocks/>
                <a:stCxn id="57" idx="6"/>
                <a:endCxn id="79" idx="3"/>
              </p:cNvCxnSpPr>
              <p:nvPr/>
            </p:nvCxnSpPr>
            <p:spPr>
              <a:xfrm>
                <a:off x="1201244" y="5185786"/>
                <a:ext cx="392009" cy="5876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6F37E4B5-2BBB-4967-8BE2-DFFFF085DB3F}"/>
                  </a:ext>
                </a:extLst>
              </p:cNvPr>
              <p:cNvCxnSpPr>
                <a:cxnSpLocks/>
                <a:stCxn id="80" idx="2"/>
                <a:endCxn id="79" idx="5"/>
              </p:cNvCxnSpPr>
              <p:nvPr/>
            </p:nvCxnSpPr>
            <p:spPr>
              <a:xfrm flipV="1">
                <a:off x="1702999" y="5300776"/>
                <a:ext cx="6948" cy="355797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8B73B8AA-08F5-4D52-BD46-7587DA5BE97C}"/>
                  </a:ext>
                </a:extLst>
              </p:cNvPr>
              <p:cNvCxnSpPr>
                <a:cxnSpLocks/>
                <a:stCxn id="58" idx="3"/>
                <a:endCxn id="80" idx="1"/>
              </p:cNvCxnSpPr>
              <p:nvPr/>
            </p:nvCxnSpPr>
            <p:spPr>
              <a:xfrm flipH="1">
                <a:off x="1783842" y="5258972"/>
                <a:ext cx="433511" cy="426284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78436295-45A2-41BF-B120-CA6E4BB1B71C}"/>
                  </a:ext>
                </a:extLst>
              </p:cNvPr>
              <p:cNvCxnSpPr>
                <a:cxnSpLocks/>
                <a:stCxn id="58" idx="2"/>
                <a:endCxn id="79" idx="7"/>
              </p:cNvCxnSpPr>
              <p:nvPr/>
            </p:nvCxnSpPr>
            <p:spPr>
              <a:xfrm flipH="1" flipV="1">
                <a:off x="1818052" y="5185161"/>
                <a:ext cx="366213" cy="852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C07DEA87-599E-44EB-9268-560CBD07F869}"/>
                  </a:ext>
                </a:extLst>
              </p:cNvPr>
              <p:cNvSpPr/>
              <p:nvPr/>
            </p:nvSpPr>
            <p:spPr>
              <a:xfrm>
                <a:off x="2806453" y="4608480"/>
                <a:ext cx="170907" cy="161392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B17F1F0-6F37-4DE3-AE59-67931458E58C}"/>
                  </a:ext>
                </a:extLst>
              </p:cNvPr>
              <p:cNvSpPr txBox="1"/>
              <p:nvPr/>
            </p:nvSpPr>
            <p:spPr>
              <a:xfrm>
                <a:off x="2990659" y="4569814"/>
                <a:ext cx="56198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Entity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95C96D16-F157-433F-B3DC-0C1FC9529105}"/>
                  </a:ext>
                </a:extLst>
              </p:cNvPr>
              <p:cNvCxnSpPr>
                <a:cxnSpLocks/>
                <a:stCxn id="66" idx="1"/>
              </p:cNvCxnSpPr>
              <p:nvPr/>
            </p:nvCxnSpPr>
            <p:spPr>
              <a:xfrm flipH="1">
                <a:off x="2805328" y="5132426"/>
                <a:ext cx="185331" cy="0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8D5524-8BAA-4574-B676-78F33FD4AEF5}"/>
                  </a:ext>
                </a:extLst>
              </p:cNvPr>
              <p:cNvSpPr txBox="1"/>
              <p:nvPr/>
            </p:nvSpPr>
            <p:spPr>
              <a:xfrm>
                <a:off x="2990659" y="4916982"/>
                <a:ext cx="101254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Intra-Sentence</a:t>
                </a:r>
              </a:p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</a:t>
                </a:r>
                <a:endParaRPr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B344DA65-E13F-45EC-8A60-5B3161F70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28" y="5608628"/>
                <a:ext cx="172032" cy="1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332EB5E-C9F2-40B4-8E1A-8C4921A3134B}"/>
                  </a:ext>
                </a:extLst>
              </p:cNvPr>
              <p:cNvSpPr txBox="1"/>
              <p:nvPr/>
            </p:nvSpPr>
            <p:spPr>
              <a:xfrm>
                <a:off x="2990659" y="5424078"/>
                <a:ext cx="8374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</a:t>
                </a:r>
              </a:p>
              <a:p>
                <a:r>
                  <a:rPr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4F58279F-86DC-4548-8E71-0EB4C51A8790}"/>
                      </a:ext>
                    </a:extLst>
                  </p:cNvPr>
                  <p:cNvSpPr txBox="1"/>
                  <p:nvPr/>
                </p:nvSpPr>
                <p:spPr>
                  <a:xfrm>
                    <a:off x="1426159" y="5291166"/>
                    <a:ext cx="196977" cy="2000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300" dirty="0"/>
                  </a:p>
                </p:txBody>
              </p:sp>
            </mc:Choice>
            <mc:Fallback xmlns="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4F58279F-86DC-4548-8E71-0EB4C51A87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6159" y="5291166"/>
                    <a:ext cx="196977" cy="20005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r="-3030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EDC08B8C-3B33-4847-8FB6-5EA079C4ED4C}"/>
                      </a:ext>
                    </a:extLst>
                  </p:cNvPr>
                  <p:cNvSpPr txBox="1"/>
                  <p:nvPr/>
                </p:nvSpPr>
                <p:spPr>
                  <a:xfrm>
                    <a:off x="1323823" y="5663185"/>
                    <a:ext cx="200824" cy="2000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300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EDC08B8C-3B33-4847-8FB6-5EA079C4E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3823" y="5663185"/>
                    <a:ext cx="200824" cy="20005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091" r="-6061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23A68B98-0638-48D9-B527-DFF4F91B6F2C}"/>
                      </a:ext>
                    </a:extLst>
                  </p:cNvPr>
                  <p:cNvSpPr txBox="1"/>
                  <p:nvPr/>
                </p:nvSpPr>
                <p:spPr>
                  <a:xfrm>
                    <a:off x="2502354" y="5071208"/>
                    <a:ext cx="200824" cy="2000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300" dirty="0"/>
                  </a:p>
                </p:txBody>
              </p:sp>
            </mc:Choice>
            <mc:Fallback xmlns="">
              <p:sp>
                <p:nvSpPr>
                  <p:cNvPr id="71" name="文本框 70">
                    <a:extLst>
                      <a:ext uri="{FF2B5EF4-FFF2-40B4-BE49-F238E27FC236}">
                        <a16:creationId xmlns:a16="http://schemas.microsoft.com/office/drawing/2014/main" id="{23A68B98-0638-48D9-B527-DFF4F91B6F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2354" y="5071208"/>
                    <a:ext cx="200824" cy="20005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091" r="-6061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C45F08A5-AE4E-4E41-82EB-02C5562AA0E2}"/>
                      </a:ext>
                    </a:extLst>
                  </p:cNvPr>
                  <p:cNvSpPr txBox="1"/>
                  <p:nvPr/>
                </p:nvSpPr>
                <p:spPr>
                  <a:xfrm>
                    <a:off x="681818" y="5103749"/>
                    <a:ext cx="200824" cy="2000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300" dirty="0"/>
                  </a:p>
                </p:txBody>
              </p:sp>
            </mc:Choice>
            <mc:Fallback xmlns="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C45F08A5-AE4E-4E41-82EB-02C5562AA0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18" y="5103749"/>
                    <a:ext cx="200824" cy="2000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091" r="-9091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EC047738-2DA4-4793-A46D-BC5DFE33B968}"/>
                  </a:ext>
                </a:extLst>
              </p:cNvPr>
              <p:cNvCxnSpPr>
                <a:cxnSpLocks/>
                <a:stCxn id="57" idx="5"/>
                <a:endCxn id="80" idx="3"/>
              </p:cNvCxnSpPr>
              <p:nvPr/>
            </p:nvCxnSpPr>
            <p:spPr>
              <a:xfrm>
                <a:off x="1168156" y="5271263"/>
                <a:ext cx="457643" cy="422703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B3485C59-3078-4D4B-AA9E-29CFE0352DAB}"/>
                  </a:ext>
                </a:extLst>
              </p:cNvPr>
              <p:cNvSpPr/>
              <p:nvPr/>
            </p:nvSpPr>
            <p:spPr>
              <a:xfrm>
                <a:off x="2192752" y="5652748"/>
                <a:ext cx="225937" cy="22384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5D5A6D0D-A8E7-4FEC-B6FC-50BE3C73DFB4}"/>
                      </a:ext>
                    </a:extLst>
                  </p:cNvPr>
                  <p:cNvSpPr txBox="1"/>
                  <p:nvPr/>
                </p:nvSpPr>
                <p:spPr>
                  <a:xfrm>
                    <a:off x="2502354" y="5650414"/>
                    <a:ext cx="200824" cy="2000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300" dirty="0"/>
                  </a:p>
                </p:txBody>
              </p:sp>
            </mc:Choice>
            <mc:Fallback xmlns="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5D5A6D0D-A8E7-4FEC-B6FC-50BE3C73D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2354" y="5650414"/>
                    <a:ext cx="200824" cy="20005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9091" r="-6061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B9E7C014-FA33-4880-9361-DA3B5E3E7D89}"/>
                  </a:ext>
                </a:extLst>
              </p:cNvPr>
              <p:cNvCxnSpPr>
                <a:cxnSpLocks/>
                <a:stCxn id="74" idx="2"/>
                <a:endCxn id="80" idx="0"/>
              </p:cNvCxnSpPr>
              <p:nvPr/>
            </p:nvCxnSpPr>
            <p:spPr>
              <a:xfrm flipH="1" flipV="1">
                <a:off x="1820968" y="5763213"/>
                <a:ext cx="371784" cy="1458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511D13FC-797C-4778-B2F1-D0F3B82EAF06}"/>
                  </a:ext>
                </a:extLst>
              </p:cNvPr>
              <p:cNvSpPr/>
              <p:nvPr/>
            </p:nvSpPr>
            <p:spPr>
              <a:xfrm>
                <a:off x="1587976" y="4500760"/>
                <a:ext cx="225937" cy="22384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139A0F0D-B0B8-4531-A737-C6D686C8D168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072" y="4480091"/>
                    <a:ext cx="200824" cy="2000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300" dirty="0"/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139A0F0D-B0B8-4531-A737-C6D686C8D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072" y="4480091"/>
                    <a:ext cx="200824" cy="20005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091" r="-6061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1E6CDDB2-512B-448E-A041-C3C9C82454AF}"/>
                  </a:ext>
                </a:extLst>
              </p:cNvPr>
              <p:cNvSpPr/>
              <p:nvPr/>
            </p:nvSpPr>
            <p:spPr>
              <a:xfrm rot="2584642">
                <a:off x="1592684" y="5076489"/>
                <a:ext cx="225937" cy="22384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70183A49-36F7-4C90-8B02-BF52755B546B}"/>
                  </a:ext>
                </a:extLst>
              </p:cNvPr>
              <p:cNvSpPr/>
              <p:nvPr/>
            </p:nvSpPr>
            <p:spPr>
              <a:xfrm rot="5210745">
                <a:off x="1596247" y="5657448"/>
                <a:ext cx="225937" cy="22384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1325CE11-A1D1-49C2-B436-8F8E666E7E6F}"/>
                  </a:ext>
                </a:extLst>
              </p:cNvPr>
              <p:cNvCxnSpPr>
                <a:cxnSpLocks/>
                <a:stCxn id="57" idx="7"/>
                <a:endCxn id="77" idx="3"/>
              </p:cNvCxnSpPr>
              <p:nvPr/>
            </p:nvCxnSpPr>
            <p:spPr>
              <a:xfrm flipV="1">
                <a:off x="1168156" y="4691824"/>
                <a:ext cx="452908" cy="408485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02505B73-ECBD-48A7-A498-926EB678607D}"/>
                  </a:ext>
                </a:extLst>
              </p:cNvPr>
              <p:cNvCxnSpPr>
                <a:cxnSpLocks/>
                <a:stCxn id="58" idx="1"/>
                <a:endCxn id="77" idx="5"/>
              </p:cNvCxnSpPr>
              <p:nvPr/>
            </p:nvCxnSpPr>
            <p:spPr>
              <a:xfrm flipH="1" flipV="1">
                <a:off x="1780825" y="4691824"/>
                <a:ext cx="436528" cy="421230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6BCC60CA-3C94-4525-BD0D-86672BE2754C}"/>
                  </a:ext>
                </a:extLst>
              </p:cNvPr>
              <p:cNvCxnSpPr>
                <a:cxnSpLocks/>
                <a:stCxn id="79" idx="1"/>
                <a:endCxn id="77" idx="4"/>
              </p:cNvCxnSpPr>
              <p:nvPr/>
            </p:nvCxnSpPr>
            <p:spPr>
              <a:xfrm flipH="1" flipV="1">
                <a:off x="1700945" y="4724605"/>
                <a:ext cx="413" cy="351442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B9E78467-4F0C-4B27-821A-2F8268793BDD}"/>
                  </a:ext>
                </a:extLst>
              </p:cNvPr>
              <p:cNvSpPr/>
              <p:nvPr/>
            </p:nvSpPr>
            <p:spPr>
              <a:xfrm>
                <a:off x="975306" y="4489082"/>
                <a:ext cx="225937" cy="22384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3E26CF0-A036-4ACA-9FA8-FD93932FE9D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638" y="4491769"/>
                    <a:ext cx="200824" cy="20005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3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300" dirty="0"/>
                  </a:p>
                </p:txBody>
              </p:sp>
            </mc:Choice>
            <mc:Fallback xmlns="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53E26CF0-A036-4ACA-9FA8-FD93932FE9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638" y="4491769"/>
                    <a:ext cx="200824" cy="20005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091" r="-6061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8AB191A2-C0E3-4A95-937D-CE39BA9F184E}"/>
                  </a:ext>
                </a:extLst>
              </p:cNvPr>
              <p:cNvCxnSpPr>
                <a:cxnSpLocks/>
                <a:stCxn id="57" idx="0"/>
                <a:endCxn id="84" idx="4"/>
              </p:cNvCxnSpPr>
              <p:nvPr/>
            </p:nvCxnSpPr>
            <p:spPr>
              <a:xfrm flipH="1" flipV="1">
                <a:off x="1088275" y="4712927"/>
                <a:ext cx="1" cy="351976"/>
              </a:xfrm>
              <a:prstGeom prst="line">
                <a:avLst/>
              </a:prstGeom>
              <a:ln w="28575"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551ECA0-5B43-4044-832F-259F60E7C9E1}"/>
                  </a:ext>
                </a:extLst>
              </p:cNvPr>
              <p:cNvCxnSpPr>
                <a:cxnSpLocks/>
                <a:stCxn id="79" idx="2"/>
                <a:endCxn id="84" idx="5"/>
              </p:cNvCxnSpPr>
              <p:nvPr/>
            </p:nvCxnSpPr>
            <p:spPr>
              <a:xfrm flipH="1" flipV="1">
                <a:off x="1168155" y="4680146"/>
                <a:ext cx="454981" cy="431110"/>
              </a:xfrm>
              <a:prstGeom prst="line">
                <a:avLst/>
              </a:prstGeom>
              <a:ln w="28575">
                <a:solidFill>
                  <a:srgbClr val="FFC0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pic>
          <p:nvPicPr>
            <p:cNvPr id="88" name="Picture 2">
              <a:extLst>
                <a:ext uri="{FF2B5EF4-FFF2-40B4-BE49-F238E27FC236}">
                  <a16:creationId xmlns:a16="http://schemas.microsoft.com/office/drawing/2014/main" id="{25414DF1-2477-4BEF-AC6E-076CA1C22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3407" y="4073962"/>
              <a:ext cx="600535" cy="689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EA99698-6714-4265-AEB9-4263B2A6890F}"/>
                </a:ext>
              </a:extLst>
            </p:cNvPr>
            <p:cNvSpPr txBox="1"/>
            <p:nvPr/>
          </p:nvSpPr>
          <p:spPr>
            <a:xfrm>
              <a:off x="820212" y="2418340"/>
              <a:ext cx="1773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Graph Construction</a:t>
              </a:r>
              <a:endParaRPr lang="zh-CN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4F248359-5D85-4D96-B457-D00358EDF65D}"/>
              </a:ext>
            </a:extLst>
          </p:cNvPr>
          <p:cNvGrpSpPr/>
          <p:nvPr/>
        </p:nvGrpSpPr>
        <p:grpSpPr>
          <a:xfrm>
            <a:off x="6339425" y="2163003"/>
            <a:ext cx="5231336" cy="2468388"/>
            <a:chOff x="6446649" y="4204185"/>
            <a:chExt cx="5231336" cy="2468388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C9BBD6-D534-41F1-8DE2-2B90C83FBB34}"/>
                </a:ext>
              </a:extLst>
            </p:cNvPr>
            <p:cNvSpPr/>
            <p:nvPr/>
          </p:nvSpPr>
          <p:spPr>
            <a:xfrm>
              <a:off x="6446649" y="4204185"/>
              <a:ext cx="5231336" cy="246838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59147AE8-0198-4CDA-BD66-BE2BD984C29A}"/>
                </a:ext>
              </a:extLst>
            </p:cNvPr>
            <p:cNvGrpSpPr/>
            <p:nvPr/>
          </p:nvGrpSpPr>
          <p:grpSpPr>
            <a:xfrm>
              <a:off x="7005020" y="4440658"/>
              <a:ext cx="4523729" cy="2176223"/>
              <a:chOff x="3230015" y="2535201"/>
              <a:chExt cx="4523729" cy="21762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BE5BB41D-3B53-4CBB-8959-EA77AA581DB6}"/>
                      </a:ext>
                    </a:extLst>
                  </p:cNvPr>
                  <p:cNvSpPr txBox="1"/>
                  <p:nvPr/>
                </p:nvSpPr>
                <p:spPr>
                  <a:xfrm>
                    <a:off x="6320659" y="3099716"/>
                    <a:ext cx="1433085" cy="541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1100" dirty="0">
                        <a:solidFill>
                          <a:srgbClr val="C00000"/>
                        </a:solidFill>
                      </a:rPr>
                      <a:t>: </a:t>
                    </a:r>
                    <a:r>
                      <a:rPr lang="en-US" altLang="zh-CN" sz="11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Mirror Mask</a:t>
                    </a: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1100">
                        <a:solidFill>
                          <a:srgbClr val="C00000"/>
                        </a:solidFill>
                      </a:rPr>
                      <a:t>: </a:t>
                    </a:r>
                    <a:r>
                      <a:rPr lang="en-US" altLang="zh-CN" sz="1100" b="1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McKean</a:t>
                    </a:r>
                    <a:endParaRPr lang="en-US" altLang="zh-CN" sz="11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a14:m>
                    <a:r>
                      <a:rPr lang="en-US" altLang="zh-CN" sz="1100" dirty="0">
                        <a:solidFill>
                          <a:srgbClr val="C00000"/>
                        </a:solidFill>
                      </a:rPr>
                      <a:t>: </a:t>
                    </a:r>
                    <a:r>
                      <a:rPr lang="en-US" altLang="zh-CN" sz="11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Stephanie Leonidas</a:t>
                    </a:r>
                    <a:endParaRPr lang="zh-CN" altLang="en-US" sz="1100" b="1" dirty="0">
                      <a:solidFill>
                        <a:srgbClr val="C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BE5BB41D-3B53-4CBB-8959-EA77AA581D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0659" y="3099716"/>
                    <a:ext cx="1433085" cy="54130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979" t="-6742" r="-2553" b="-157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08653D86-98C8-4375-A56D-EE989EEAE926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843" y="3374940"/>
                    <a:ext cx="1241039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Possible Answers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100" dirty="0"/>
                  </a:p>
                </p:txBody>
              </p:sp>
            </mc:Choice>
            <mc:Fallback xmlns=""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08653D86-98C8-4375-A56D-EE989EEAE9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843" y="3374940"/>
                    <a:ext cx="1241039" cy="44627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E6114322-B760-4404-8272-67132FCE0D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28948" y="2535201"/>
                    <a:ext cx="1080911" cy="4462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Target Entities</a:t>
                    </a:r>
                    <a:r>
                      <a:rPr lang="en-US" altLang="zh-C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a14:m>
                    <a:endParaRPr lang="zh-CN" altLang="en-US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E6114322-B760-4404-8272-67132FCE0D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8948" y="2535201"/>
                    <a:ext cx="1080911" cy="44627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1EF2E7C3-FADC-4459-BC45-5CEC238338B7}"/>
                      </a:ext>
                    </a:extLst>
                  </p:cNvPr>
                  <p:cNvSpPr txBox="1"/>
                  <p:nvPr/>
                </p:nvSpPr>
                <p:spPr>
                  <a:xfrm>
                    <a:off x="6163162" y="4254966"/>
                    <a:ext cx="1324005" cy="4382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Meta-Path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𝒫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altLang="zh-CN" sz="11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1EF2E7C3-FADC-4459-BC45-5CEC238338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3162" y="4254966"/>
                    <a:ext cx="1324005" cy="43826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EC123FEB-761A-42E3-97E6-D6CA5837A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3550" y="3068016"/>
                <a:ext cx="0" cy="293895"/>
              </a:xfrm>
              <a:prstGeom prst="straightConnector1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B1CC218F-0E39-41CA-B76A-D74E8D5B6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4722" y="2988140"/>
                <a:ext cx="399195" cy="392359"/>
              </a:xfrm>
              <a:prstGeom prst="straightConnector1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E9CACBBA-C63E-47F0-AFDE-B79649D9C329}"/>
                  </a:ext>
                </a:extLst>
              </p:cNvPr>
              <p:cNvGrpSpPr/>
              <p:nvPr/>
            </p:nvGrpSpPr>
            <p:grpSpPr>
              <a:xfrm>
                <a:off x="4740408" y="2970717"/>
                <a:ext cx="1613092" cy="974022"/>
                <a:chOff x="1891383" y="4875968"/>
                <a:chExt cx="1613092" cy="974022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FD9AAD0E-3DDA-4C96-AF50-866B1D23178C}"/>
                    </a:ext>
                  </a:extLst>
                </p:cNvPr>
                <p:cNvSpPr/>
                <p:nvPr/>
              </p:nvSpPr>
              <p:spPr>
                <a:xfrm>
                  <a:off x="2108278" y="5641933"/>
                  <a:ext cx="225937" cy="208057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2AB41802-CDA3-4027-9FDB-D2763114AA67}"/>
                    </a:ext>
                  </a:extLst>
                </p:cNvPr>
                <p:cNvCxnSpPr>
                  <a:cxnSpLocks/>
                  <a:stCxn id="103" idx="3"/>
                  <a:endCxn id="101" idx="7"/>
                </p:cNvCxnSpPr>
                <p:nvPr/>
              </p:nvCxnSpPr>
              <p:spPr>
                <a:xfrm flipH="1">
                  <a:off x="2301127" y="5331172"/>
                  <a:ext cx="320573" cy="341230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DB347536-114D-40AB-A3AA-489C35FBCA9F}"/>
                    </a:ext>
                  </a:extLst>
                </p:cNvPr>
                <p:cNvSpPr/>
                <p:nvPr/>
              </p:nvSpPr>
              <p:spPr>
                <a:xfrm>
                  <a:off x="2588612" y="5153584"/>
                  <a:ext cx="225937" cy="208057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B7504AE6-E09E-45F0-83B4-C69A96549FA5}"/>
                    </a:ext>
                  </a:extLst>
                </p:cNvPr>
                <p:cNvSpPr/>
                <p:nvPr/>
              </p:nvSpPr>
              <p:spPr>
                <a:xfrm rot="948616">
                  <a:off x="3007741" y="5624886"/>
                  <a:ext cx="225937" cy="208057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0ECA2784-A290-41AA-B538-0F8ACB5CF21D}"/>
                    </a:ext>
                  </a:extLst>
                </p:cNvPr>
                <p:cNvCxnSpPr>
                  <a:cxnSpLocks/>
                  <a:stCxn id="103" idx="5"/>
                  <a:endCxn id="104" idx="1"/>
                </p:cNvCxnSpPr>
                <p:nvPr/>
              </p:nvCxnSpPr>
              <p:spPr>
                <a:xfrm>
                  <a:off x="2781461" y="5331172"/>
                  <a:ext cx="282431" cy="305202"/>
                </a:xfrm>
                <a:prstGeom prst="line">
                  <a:avLst/>
                </a:prstGeom>
                <a:ln w="28575"/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文本框 105">
                      <a:extLst>
                        <a:ext uri="{FF2B5EF4-FFF2-40B4-BE49-F238E27FC236}">
                          <a16:creationId xmlns:a16="http://schemas.microsoft.com/office/drawing/2014/main" id="{13409367-816D-4E2A-A3CD-303DA81BB7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91383" y="5632054"/>
                      <a:ext cx="196977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300" dirty="0"/>
                    </a:p>
                  </p:txBody>
                </p:sp>
              </mc:Choice>
              <mc:Fallback xmlns="">
                <p:sp>
                  <p:nvSpPr>
                    <p:cNvPr id="106" name="文本框 105">
                      <a:extLst>
                        <a:ext uri="{FF2B5EF4-FFF2-40B4-BE49-F238E27FC236}">
                          <a16:creationId xmlns:a16="http://schemas.microsoft.com/office/drawing/2014/main" id="{13409367-816D-4E2A-A3CD-303DA81BB7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91383" y="5632054"/>
                      <a:ext cx="196977" cy="20005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9091" r="-3030"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文本框 106">
                      <a:extLst>
                        <a:ext uri="{FF2B5EF4-FFF2-40B4-BE49-F238E27FC236}">
                          <a16:creationId xmlns:a16="http://schemas.microsoft.com/office/drawing/2014/main" id="{A85B2771-E61F-47EC-8B03-0BFBEFC9DB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11575" y="4875968"/>
                      <a:ext cx="20082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300" dirty="0"/>
                    </a:p>
                  </p:txBody>
                </p:sp>
              </mc:Choice>
              <mc:Fallback xmlns="">
                <p:sp>
                  <p:nvSpPr>
                    <p:cNvPr id="107" name="文本框 106">
                      <a:extLst>
                        <a:ext uri="{FF2B5EF4-FFF2-40B4-BE49-F238E27FC236}">
                          <a16:creationId xmlns:a16="http://schemas.microsoft.com/office/drawing/2014/main" id="{A85B2771-E61F-47EC-8B03-0BFBEFC9DB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1575" y="4875968"/>
                      <a:ext cx="200824" cy="20005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9091" r="-6061"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文本框 107">
                      <a:extLst>
                        <a:ext uri="{FF2B5EF4-FFF2-40B4-BE49-F238E27FC236}">
                          <a16:creationId xmlns:a16="http://schemas.microsoft.com/office/drawing/2014/main" id="{CA6BA5A2-5C44-42A2-AC03-C18FAFF835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03651" y="5607675"/>
                      <a:ext cx="200824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300" dirty="0"/>
                    </a:p>
                  </p:txBody>
                </p:sp>
              </mc:Choice>
              <mc:Fallback xmlns="">
                <p:sp>
                  <p:nvSpPr>
                    <p:cNvPr id="108" name="文本框 107">
                      <a:extLst>
                        <a:ext uri="{FF2B5EF4-FFF2-40B4-BE49-F238E27FC236}">
                          <a16:creationId xmlns:a16="http://schemas.microsoft.com/office/drawing/2014/main" id="{CA6BA5A2-5C44-42A2-AC03-C18FAFF835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3651" y="5607675"/>
                      <a:ext cx="200824" cy="20005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091" r="-6061"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869EA85D-DBCC-4700-9417-91B42980D5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63397" y="5286497"/>
                      <a:ext cx="191398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300" dirty="0"/>
                    </a:p>
                  </p:txBody>
                </p:sp>
              </mc:Choice>
              <mc:Fallback xmlns=""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869EA85D-DBCC-4700-9417-91B42980D5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63397" y="5286497"/>
                      <a:ext cx="191398" cy="20005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9375" r="-3125"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文本框 109">
                      <a:extLst>
                        <a:ext uri="{FF2B5EF4-FFF2-40B4-BE49-F238E27FC236}">
                          <a16:creationId xmlns:a16="http://schemas.microsoft.com/office/drawing/2014/main" id="{82E3CC6A-0249-466E-A498-76C8CC4495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53423" y="5275657"/>
                      <a:ext cx="195245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3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300" dirty="0"/>
                    </a:p>
                  </p:txBody>
                </p:sp>
              </mc:Choice>
              <mc:Fallback xmlns="">
                <p:sp>
                  <p:nvSpPr>
                    <p:cNvPr id="110" name="文本框 109">
                      <a:extLst>
                        <a:ext uri="{FF2B5EF4-FFF2-40B4-BE49-F238E27FC236}">
                          <a16:creationId xmlns:a16="http://schemas.microsoft.com/office/drawing/2014/main" id="{82E3CC6A-0249-466E-A498-76C8CC4495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3423" y="5275657"/>
                      <a:ext cx="195245" cy="20005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9375" r="-6250"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EB1D9A7F-D838-4FF1-BACD-18438BF0BDCC}"/>
                      </a:ext>
                    </a:extLst>
                  </p:cNvPr>
                  <p:cNvSpPr txBox="1"/>
                  <p:nvPr/>
                </p:nvSpPr>
                <p:spPr>
                  <a:xfrm>
                    <a:off x="3230015" y="4237255"/>
                    <a:ext cx="1593381" cy="4741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Positive Data Pair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𝒮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EB1D9A7F-D838-4FF1-BACD-18438BF0BD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0015" y="4237255"/>
                    <a:ext cx="1593381" cy="47416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12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2BC38A77-4B0A-4587-B5D0-FA32236CD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17692" y="3835877"/>
                <a:ext cx="0" cy="394202"/>
              </a:xfrm>
              <a:prstGeom prst="straightConnector1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DB668A56-FAE6-44C0-B8CB-7D580F165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5272" y="3953041"/>
                <a:ext cx="309047" cy="277038"/>
              </a:xfrm>
              <a:prstGeom prst="straightConnector1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5B72AD6D-565C-4E02-84BF-48B4B1AC3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7387" y="3956395"/>
                <a:ext cx="357684" cy="299047"/>
              </a:xfrm>
              <a:prstGeom prst="straightConnector1">
                <a:avLst/>
              </a:prstGeom>
              <a:ln w="571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AE482A68-EAF3-4492-980F-3F1087A93239}"/>
                </a:ext>
              </a:extLst>
            </p:cNvPr>
            <p:cNvSpPr txBox="1"/>
            <p:nvPr/>
          </p:nvSpPr>
          <p:spPr>
            <a:xfrm>
              <a:off x="6448547" y="4225111"/>
              <a:ext cx="3591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 Meta-Path Guided Positive Instance Construction</a:t>
              </a:r>
              <a:endParaRPr lang="zh-CN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776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CDD09-26A5-4852-A41C-1A7BF8D3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Instance Generation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A865C8-1F19-445E-9F4B-E149AACB3262}"/>
              </a:ext>
            </a:extLst>
          </p:cNvPr>
          <p:cNvGrpSpPr/>
          <p:nvPr/>
        </p:nvGrpSpPr>
        <p:grpSpPr>
          <a:xfrm>
            <a:off x="6214282" y="1787040"/>
            <a:ext cx="5653385" cy="3283920"/>
            <a:chOff x="6279597" y="274333"/>
            <a:chExt cx="5653385" cy="3283920"/>
          </a:xfrm>
        </p:grpSpPr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9BE9089-28F8-43E8-931C-223D00D9DA72}"/>
                </a:ext>
              </a:extLst>
            </p:cNvPr>
            <p:cNvSpPr/>
            <p:nvPr/>
          </p:nvSpPr>
          <p:spPr>
            <a:xfrm>
              <a:off x="6279597" y="274333"/>
              <a:ext cx="5653385" cy="3283920"/>
            </a:xfrm>
            <a:prstGeom prst="rect">
              <a:avLst/>
            </a:prstGeom>
            <a:solidFill>
              <a:srgbClr val="EBE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0C5D7E7D-C93F-40BF-A6D4-919DB7966D98}"/>
                </a:ext>
              </a:extLst>
            </p:cNvPr>
            <p:cNvSpPr/>
            <p:nvPr/>
          </p:nvSpPr>
          <p:spPr>
            <a:xfrm>
              <a:off x="9354588" y="576020"/>
              <a:ext cx="2374690" cy="674118"/>
            </a:xfrm>
            <a:prstGeom prst="roundRect">
              <a:avLst/>
            </a:prstGeom>
            <a:noFill/>
            <a:ln w="28575">
              <a:solidFill>
                <a:srgbClr val="E0C79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The screenplay was written by </a:t>
              </a:r>
              <a:r>
                <a:rPr lang="en-US" altLang="zh-CN" sz="1100" b="1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Mirror Mask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, from a story by </a:t>
              </a:r>
              <a:r>
                <a:rPr lang="en-US" altLang="zh-CN" sz="1100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Gaiman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 and </a:t>
              </a:r>
              <a:r>
                <a:rPr lang="en-US" altLang="zh-CN" sz="1100" b="1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Stephanie Leonidas</a:t>
              </a:r>
              <a:r>
                <a:rPr lang="en-US" altLang="zh-CN" sz="1100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. </a:t>
              </a:r>
            </a:p>
          </p:txBody>
        </p:sp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30BCFD5F-C3C5-45ED-BDA6-3182C42C025B}"/>
                </a:ext>
              </a:extLst>
            </p:cNvPr>
            <p:cNvSpPr/>
            <p:nvPr/>
          </p:nvSpPr>
          <p:spPr>
            <a:xfrm>
              <a:off x="9354588" y="2339511"/>
              <a:ext cx="2374691" cy="536780"/>
            </a:xfrm>
            <a:prstGeom prst="roundRect">
              <a:avLst/>
            </a:prstGeom>
            <a:noFill/>
            <a:ln w="28575">
              <a:solidFill>
                <a:srgbClr val="E0C79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The screenplay was written by </a:t>
              </a:r>
              <a:r>
                <a:rPr lang="en-US" altLang="zh-CN" sz="1100" b="1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Stephanie Leonidas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, from a story by </a:t>
              </a:r>
              <a:r>
                <a:rPr lang="en-US" altLang="zh-CN" sz="1100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Gaiman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 and </a:t>
              </a:r>
              <a:r>
                <a:rPr lang="en-US" altLang="zh-CN" sz="1100" b="1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McKean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03090BFB-AE9F-4EC5-B69A-CE7F48FD6FD8}"/>
                    </a:ext>
                  </a:extLst>
                </p:cNvPr>
                <p:cNvSpPr/>
                <p:nvPr/>
              </p:nvSpPr>
              <p:spPr>
                <a:xfrm>
                  <a:off x="9795659" y="2890318"/>
                  <a:ext cx="1492548" cy="240681"/>
                </a:xfrm>
                <a:prstGeom prst="rect">
                  <a:avLst/>
                </a:prstGeom>
                <a:noFill/>
                <a:ln w="28575" cap="flat" cmpd="sng" algn="ctr">
                  <a:noFill/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Negative Sentence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03090BFB-AE9F-4EC5-B69A-CE7F48FD6F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5659" y="2890318"/>
                  <a:ext cx="1492548" cy="240681"/>
                </a:xfrm>
                <a:prstGeom prst="rect">
                  <a:avLst/>
                </a:prstGeom>
                <a:blipFill>
                  <a:blip r:embed="rId2"/>
                  <a:stretch>
                    <a:fillRect b="-25000"/>
                  </a:stretch>
                </a:blipFill>
                <a:ln w="28575" cap="flat" cmpd="sng" algn="ctr">
                  <a:noFill/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A305C263-5F15-4E98-8BFD-BD574464FE67}"/>
                    </a:ext>
                  </a:extLst>
                </p:cNvPr>
                <p:cNvSpPr/>
                <p:nvPr/>
              </p:nvSpPr>
              <p:spPr>
                <a:xfrm>
                  <a:off x="9956896" y="1258260"/>
                  <a:ext cx="1174956" cy="240681"/>
                </a:xfrm>
                <a:prstGeom prst="rect">
                  <a:avLst/>
                </a:prstGeom>
                <a:noFill/>
                <a:ln w="28575" cap="flat" cmpd="sng" algn="ctr">
                  <a:noFill/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Option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</m:oMath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A305C263-5F15-4E98-8BFD-BD574464F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6896" y="1258260"/>
                  <a:ext cx="1174956" cy="240681"/>
                </a:xfrm>
                <a:prstGeom prst="rect">
                  <a:avLst/>
                </a:prstGeom>
                <a:blipFill>
                  <a:blip r:embed="rId3"/>
                  <a:stretch>
                    <a:fillRect t="-2564" b="-25641"/>
                  </a:stretch>
                </a:blipFill>
                <a:ln w="28575" cap="flat" cmpd="sng" algn="ctr">
                  <a:noFill/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0E1E849C-53CF-4577-A9FE-5FE23D9B80A7}"/>
                    </a:ext>
                  </a:extLst>
                </p:cNvPr>
                <p:cNvSpPr txBox="1"/>
                <p:nvPr/>
              </p:nvSpPr>
              <p:spPr>
                <a:xfrm>
                  <a:off x="7034505" y="1261490"/>
                  <a:ext cx="123304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Answer: </a:t>
                  </a:r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0E1E849C-53CF-4577-A9FE-5FE23D9B8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4505" y="1261490"/>
                  <a:ext cx="1233041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98DCEC8B-BD5F-4BB7-A5EC-41797AED3246}"/>
                </a:ext>
              </a:extLst>
            </p:cNvPr>
            <p:cNvSpPr/>
            <p:nvPr/>
          </p:nvSpPr>
          <p:spPr>
            <a:xfrm>
              <a:off x="6529012" y="595186"/>
              <a:ext cx="2180071" cy="674118"/>
            </a:xfrm>
            <a:prstGeom prst="roundRect">
              <a:avLst/>
            </a:prstGeom>
            <a:noFill/>
            <a:ln w="28575">
              <a:solidFill>
                <a:srgbClr val="E0C79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just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A children’s fantasy …, “</a:t>
              </a:r>
              <a:r>
                <a:rPr lang="en-US" altLang="zh-CN" sz="1100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Mirror Mask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” was produced by … and stars a British cast </a:t>
              </a:r>
              <a:r>
                <a:rPr lang="en-US" altLang="zh-CN" sz="1100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Stephanie Leonidas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, …, and Gina McKee. </a:t>
              </a:r>
              <a:endParaRPr lang="zh-CN" altLang="zh-CN" sz="1100" dirty="0">
                <a:effectLst/>
              </a:endParaRPr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BE546633-8CA8-4196-AD71-889C7D5F1472}"/>
                </a:ext>
              </a:extLst>
            </p:cNvPr>
            <p:cNvSpPr/>
            <p:nvPr/>
          </p:nvSpPr>
          <p:spPr>
            <a:xfrm>
              <a:off x="6529011" y="2339510"/>
              <a:ext cx="2180071" cy="548601"/>
            </a:xfrm>
            <a:prstGeom prst="roundRect">
              <a:avLst/>
            </a:prstGeom>
            <a:noFill/>
            <a:ln w="28575">
              <a:solidFill>
                <a:srgbClr val="E0C79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A new feature film, “Luna”, … and directed by </a:t>
              </a:r>
              <a:r>
                <a:rPr lang="en-US" altLang="zh-CN" sz="1100" dirty="0">
                  <a:solidFill>
                    <a:srgbClr val="FF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McKean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 and starring </a:t>
              </a:r>
              <a:r>
                <a:rPr lang="en-US" altLang="zh-CN" sz="1100" dirty="0">
                  <a:solidFill>
                    <a:srgbClr val="FF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Stephanie Leonidas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E217FA5-A330-4C21-BE27-C4715B8AC744}"/>
                    </a:ext>
                  </a:extLst>
                </p:cNvPr>
                <p:cNvSpPr/>
                <p:nvPr/>
              </p:nvSpPr>
              <p:spPr>
                <a:xfrm>
                  <a:off x="6904751" y="2914147"/>
                  <a:ext cx="1492548" cy="195734"/>
                </a:xfrm>
                <a:prstGeom prst="rect">
                  <a:avLst/>
                </a:prstGeom>
                <a:noFill/>
                <a:ln w="28575" cap="flat" cmpd="sng" algn="ctr">
                  <a:noFill/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3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1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Context Sentence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zh-CN" altLang="en-US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5E217FA5-A330-4C21-BE27-C4715B8AC7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751" y="2914147"/>
                  <a:ext cx="1492548" cy="195734"/>
                </a:xfrm>
                <a:prstGeom prst="rect">
                  <a:avLst/>
                </a:prstGeom>
                <a:blipFill>
                  <a:blip r:embed="rId5"/>
                  <a:stretch>
                    <a:fillRect t="-12500" b="-43750"/>
                  </a:stretch>
                </a:blipFill>
                <a:ln w="28575" cap="flat" cmpd="sng" algn="ctr">
                  <a:noFill/>
                  <a:prstDash val="dash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B215AA7B-D4F0-4835-A591-19F895E630F9}"/>
                </a:ext>
              </a:extLst>
            </p:cNvPr>
            <p:cNvCxnSpPr>
              <a:cxnSpLocks/>
            </p:cNvCxnSpPr>
            <p:nvPr/>
          </p:nvCxnSpPr>
          <p:spPr>
            <a:xfrm>
              <a:off x="8838408" y="866748"/>
              <a:ext cx="413238" cy="0"/>
            </a:xfrm>
            <a:prstGeom prst="straightConnector1">
              <a:avLst/>
            </a:prstGeom>
            <a:ln w="57150">
              <a:solidFill>
                <a:srgbClr val="A79A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ED01C854-B823-4F4D-BA43-EC61A431C281}"/>
                </a:ext>
              </a:extLst>
            </p:cNvPr>
            <p:cNvCxnSpPr>
              <a:cxnSpLocks/>
            </p:cNvCxnSpPr>
            <p:nvPr/>
          </p:nvCxnSpPr>
          <p:spPr>
            <a:xfrm>
              <a:off x="8838408" y="2622169"/>
              <a:ext cx="413238" cy="0"/>
            </a:xfrm>
            <a:prstGeom prst="straightConnector1">
              <a:avLst/>
            </a:prstGeom>
            <a:ln w="57150">
              <a:solidFill>
                <a:srgbClr val="A79A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22A6189E-AC8C-4A7D-80D2-5330D9BE883D}"/>
                    </a:ext>
                  </a:extLst>
                </p:cNvPr>
                <p:cNvSpPr txBox="1"/>
                <p:nvPr/>
              </p:nvSpPr>
              <p:spPr>
                <a:xfrm>
                  <a:off x="8001357" y="3280933"/>
                  <a:ext cx="214620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Negative Context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𝒮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</m:oMath>
                  </a14:m>
                  <a:endParaRPr lang="zh-CN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22A6189E-AC8C-4A7D-80D2-5330D9BE88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357" y="3280933"/>
                  <a:ext cx="214620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6BDC188-3D6B-4A28-8E7F-7011BA0BFEBA}"/>
                </a:ext>
              </a:extLst>
            </p:cNvPr>
            <p:cNvCxnSpPr>
              <a:cxnSpLocks/>
            </p:cNvCxnSpPr>
            <p:nvPr/>
          </p:nvCxnSpPr>
          <p:spPr>
            <a:xfrm>
              <a:off x="7828332" y="3182887"/>
              <a:ext cx="301151" cy="130564"/>
            </a:xfrm>
            <a:prstGeom prst="straightConnector1">
              <a:avLst/>
            </a:prstGeom>
            <a:ln w="57150">
              <a:solidFill>
                <a:srgbClr val="A79A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BF2DAEB7-E306-4FC4-8CC0-0B622C20D2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2774" y="3192095"/>
              <a:ext cx="320303" cy="116152"/>
            </a:xfrm>
            <a:prstGeom prst="straightConnector1">
              <a:avLst/>
            </a:prstGeom>
            <a:ln w="57150">
              <a:solidFill>
                <a:srgbClr val="A79A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6CA7E3C5-3312-4FF2-B4D9-ACA7AE0B04DD}"/>
                </a:ext>
              </a:extLst>
            </p:cNvPr>
            <p:cNvSpPr/>
            <p:nvPr/>
          </p:nvSpPr>
          <p:spPr>
            <a:xfrm>
              <a:off x="8040772" y="1534072"/>
              <a:ext cx="2146206" cy="571352"/>
            </a:xfrm>
            <a:prstGeom prst="roundRect">
              <a:avLst/>
            </a:prstGeom>
            <a:noFill/>
            <a:ln w="28575">
              <a:solidFill>
                <a:srgbClr val="E0C79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The screenplay was written by </a:t>
              </a:r>
              <a:r>
                <a:rPr lang="en-US" altLang="zh-CN" sz="1100" b="1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Neil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100" b="1" kern="1200" dirty="0" err="1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Gaiman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, from a story by </a:t>
              </a:r>
              <a:r>
                <a:rPr lang="en-US" altLang="zh-CN" sz="1100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Gaiman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 and </a:t>
              </a:r>
              <a:r>
                <a:rPr lang="en-US" altLang="zh-CN" sz="1100" b="1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McKean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2191DFB5-6812-4F1B-9965-8EDE0769CE88}"/>
                    </a:ext>
                  </a:extLst>
                </p:cNvPr>
                <p:cNvSpPr txBox="1"/>
                <p:nvPr/>
              </p:nvSpPr>
              <p:spPr>
                <a:xfrm>
                  <a:off x="6707860" y="1724146"/>
                  <a:ext cx="118141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sz="11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Relation Provider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i="1">
                          <a:latin typeface="Cambria Math" panose="02040503050406030204" pitchFamily="18" charset="0"/>
                        </a:rPr>
                        <m:t>z</m:t>
                      </m:r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2191DFB5-6812-4F1B-9965-8EDE0769C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860" y="1724146"/>
                  <a:ext cx="1181414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7772" t="-23333" r="-2073" b="-4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54AE87C4-6B1A-4F5E-922D-035B7DC75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7575" y="1068614"/>
              <a:ext cx="0" cy="395159"/>
            </a:xfrm>
            <a:prstGeom prst="straightConnector1">
              <a:avLst/>
            </a:prstGeom>
            <a:ln w="57150">
              <a:solidFill>
                <a:srgbClr val="A79A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5B28704F-59A8-451E-BA7E-2FA2FE2B3E64}"/>
                </a:ext>
              </a:extLst>
            </p:cNvPr>
            <p:cNvCxnSpPr>
              <a:cxnSpLocks/>
            </p:cNvCxnSpPr>
            <p:nvPr/>
          </p:nvCxnSpPr>
          <p:spPr>
            <a:xfrm>
              <a:off x="9006032" y="2201019"/>
              <a:ext cx="0" cy="316116"/>
            </a:xfrm>
            <a:prstGeom prst="straightConnector1">
              <a:avLst/>
            </a:prstGeom>
            <a:ln w="57150">
              <a:solidFill>
                <a:srgbClr val="A79A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357E03B0-0442-4054-A3A1-D94BAAA3375E}"/>
                </a:ext>
              </a:extLst>
            </p:cNvPr>
            <p:cNvSpPr txBox="1"/>
            <p:nvPr/>
          </p:nvSpPr>
          <p:spPr>
            <a:xfrm>
              <a:off x="6283149" y="290154"/>
              <a:ext cx="2593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 Negative Candidate Generation</a:t>
              </a:r>
              <a:endParaRPr lang="zh-CN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00407DA1-F9D5-4476-B9C7-BEB371615B5E}"/>
                </a:ext>
              </a:extLst>
            </p:cNvPr>
            <p:cNvSpPr txBox="1"/>
            <p:nvPr/>
          </p:nvSpPr>
          <p:spPr>
            <a:xfrm>
              <a:off x="10528592" y="1843743"/>
              <a:ext cx="1388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Context-oriented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C074A9C-CE89-4F75-8242-22A232DE8ABF}"/>
                </a:ext>
              </a:extLst>
            </p:cNvPr>
            <p:cNvSpPr txBox="1"/>
            <p:nvPr/>
          </p:nvSpPr>
          <p:spPr>
            <a:xfrm>
              <a:off x="10528592" y="1504155"/>
              <a:ext cx="1388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Option-oriented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6441438C-A0F8-494A-AD68-5EADE7036F92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 flipV="1">
              <a:off x="11222719" y="1347445"/>
              <a:ext cx="0" cy="1567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59358CAA-DFDC-4876-82DA-2ECD88F38824}"/>
                </a:ext>
              </a:extLst>
            </p:cNvPr>
            <p:cNvCxnSpPr>
              <a:cxnSpLocks/>
              <a:stCxn id="134" idx="2"/>
            </p:cNvCxnSpPr>
            <p:nvPr/>
          </p:nvCxnSpPr>
          <p:spPr>
            <a:xfrm>
              <a:off x="11222719" y="2105353"/>
              <a:ext cx="0" cy="17306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内容占位符 2">
                <a:extLst>
                  <a:ext uri="{FF2B5EF4-FFF2-40B4-BE49-F238E27FC236}">
                    <a16:creationId xmlns:a16="http://schemas.microsoft.com/office/drawing/2014/main" id="{CCE4687C-B2C8-42FC-BDFB-73A5FB9057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690688"/>
                <a:ext cx="5178813" cy="47101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sampling</a:t>
                </a:r>
              </a:p>
              <a:p>
                <a:pPr lvl="1">
                  <a:spcAft>
                    <a:spcPts val="300"/>
                  </a:spcAft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Trivial solution by checking the involved entities or context.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Modification of relations </a:t>
                </a:r>
              </a:p>
              <a:p>
                <a:pPr marL="0" indent="0">
                  <a:spcAft>
                    <a:spcPts val="300"/>
                  </a:spcAft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→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Entity replacement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relation provider,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containing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the answer, the negative candidate can be obtained by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defined as:</a:t>
                </a:r>
                <a:endParaRPr lang="en-US" altLang="zh-C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8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Relation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Replace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  <a:spcAft>
                    <a:spcPts val="3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context-oriented negative instance generation:</a:t>
                </a:r>
              </a:p>
              <a:p>
                <a:pPr marL="0" indent="0">
                  <a:spcBef>
                    <a:spcPts val="18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Relation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Replace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内容占位符 2">
                <a:extLst>
                  <a:ext uri="{FF2B5EF4-FFF2-40B4-BE49-F238E27FC236}">
                    <a16:creationId xmlns:a16="http://schemas.microsoft.com/office/drawing/2014/main" id="{CCE4687C-B2C8-42FC-BDFB-73A5FB905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178813" cy="4710112"/>
              </a:xfrm>
              <a:prstGeom prst="rect">
                <a:avLst/>
              </a:prstGeom>
              <a:blipFill>
                <a:blip r:embed="rId8"/>
                <a:stretch>
                  <a:fillRect l="-1060" t="-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94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CDD09-26A5-4852-A41C-1A7BF8D3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Counterfactual Data Augmentation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260B601-20AF-4CD0-AF4E-2308D4844BDA}"/>
              </a:ext>
            </a:extLst>
          </p:cNvPr>
          <p:cNvGrpSpPr/>
          <p:nvPr/>
        </p:nvGrpSpPr>
        <p:grpSpPr>
          <a:xfrm>
            <a:off x="6310151" y="3040851"/>
            <a:ext cx="5659791" cy="1787579"/>
            <a:chOff x="6273191" y="3562316"/>
            <a:chExt cx="5659791" cy="178757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98439D2-EDD8-4C62-8DA4-D1413183D38B}"/>
                </a:ext>
              </a:extLst>
            </p:cNvPr>
            <p:cNvSpPr/>
            <p:nvPr/>
          </p:nvSpPr>
          <p:spPr>
            <a:xfrm>
              <a:off x="6286456" y="3562316"/>
              <a:ext cx="5646526" cy="1787579"/>
            </a:xfrm>
            <a:prstGeom prst="rect">
              <a:avLst/>
            </a:prstGeom>
            <a:solidFill>
              <a:srgbClr val="FDF3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AB56CAB8-3717-49C3-B2FA-E09B619F95D3}"/>
                </a:ext>
              </a:extLst>
            </p:cNvPr>
            <p:cNvSpPr/>
            <p:nvPr/>
          </p:nvSpPr>
          <p:spPr>
            <a:xfrm>
              <a:off x="6614795" y="3868569"/>
              <a:ext cx="2447321" cy="671228"/>
            </a:xfrm>
            <a:prstGeom prst="roundRect">
              <a:avLst/>
            </a:prstGeom>
            <a:noFill/>
            <a:ln w="28575">
              <a:solidFill>
                <a:srgbClr val="E0C79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A children’s fantasy which …, “</a:t>
              </a:r>
              <a:r>
                <a:rPr lang="en-US" altLang="zh-CN" sz="1100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Mirror Mask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” was produced by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…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 and stars a British cast </a:t>
              </a:r>
              <a:r>
                <a:rPr lang="en-US" altLang="zh-CN" sz="1100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Stephanie Leonidas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, …, and Gina McKee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 </a:t>
              </a:r>
              <a:endParaRPr lang="en-US" altLang="zh-CN" sz="1100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D4A5C78C-EE84-49FB-93F9-27FD78C0F141}"/>
                </a:ext>
              </a:extLst>
            </p:cNvPr>
            <p:cNvSpPr/>
            <p:nvPr/>
          </p:nvSpPr>
          <p:spPr>
            <a:xfrm>
              <a:off x="9625884" y="3868569"/>
              <a:ext cx="2168210" cy="671229"/>
            </a:xfrm>
            <a:prstGeom prst="roundRect">
              <a:avLst/>
            </a:prstGeom>
            <a:noFill/>
            <a:ln w="28575">
              <a:solidFill>
                <a:srgbClr val="E0C79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A children’s fantasy which …, “</a:t>
              </a:r>
              <a:r>
                <a:rPr lang="en-US" altLang="zh-CN" sz="1100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[ENT A]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” was produced by … and stars a British cast </a:t>
              </a:r>
              <a:r>
                <a:rPr lang="en-US" altLang="zh-CN" sz="1100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[ENT </a:t>
              </a:r>
              <a:r>
                <a:rPr lang="en-US" altLang="zh-CN" sz="1100" dirty="0">
                  <a:solidFill>
                    <a:srgbClr val="FF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B]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, …, and Gina McKee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 </a:t>
              </a:r>
              <a:endParaRPr lang="en-US" altLang="zh-CN" sz="1100" dirty="0">
                <a:latin typeface="Times New Roman" panose="02020603050405020304" pitchFamily="18" charset="0"/>
                <a:ea typeface="Linux Biolinum" panose="02000503000000000000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E2AEE18-E5C5-4FEE-93A3-EE90FBCAA81F}"/>
                </a:ext>
              </a:extLst>
            </p:cNvPr>
            <p:cNvSpPr/>
            <p:nvPr/>
          </p:nvSpPr>
          <p:spPr>
            <a:xfrm>
              <a:off x="9625884" y="4666432"/>
              <a:ext cx="2168210" cy="590634"/>
            </a:xfrm>
            <a:prstGeom prst="roundRect">
              <a:avLst/>
            </a:prstGeom>
            <a:noFill/>
            <a:ln w="28575">
              <a:solidFill>
                <a:srgbClr val="E0C79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The screenplay was written by </a:t>
              </a:r>
              <a:r>
                <a:rPr lang="en-US" altLang="zh-CN" sz="1100" dirty="0">
                  <a:solidFill>
                    <a:srgbClr val="FF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[ENT A]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, from a story by </a:t>
              </a:r>
              <a:r>
                <a:rPr lang="en-US" altLang="zh-CN" sz="1100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Gaiman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 and </a:t>
              </a:r>
              <a:r>
                <a:rPr lang="en-US" altLang="zh-CN" sz="1100" dirty="0">
                  <a:solidFill>
                    <a:srgbClr val="FF0000"/>
                  </a:solidFill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[ENT B]</a:t>
              </a:r>
              <a:r>
                <a:rPr lang="en-US" altLang="zh-CN" sz="1100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039DA3F-4044-4CDC-BD98-831B5E4691C5}"/>
                    </a:ext>
                  </a:extLst>
                </p:cNvPr>
                <p:cNvSpPr txBox="1"/>
                <p:nvPr/>
              </p:nvSpPr>
              <p:spPr>
                <a:xfrm>
                  <a:off x="6336306" y="4136705"/>
                  <a:ext cx="17492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039DA3F-4044-4CDC-BD98-831B5E469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306" y="4136705"/>
                  <a:ext cx="174920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0345" r="-103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82F8180-E3F1-4F2F-A91F-EA4F80D894E3}"/>
                    </a:ext>
                  </a:extLst>
                </p:cNvPr>
                <p:cNvSpPr txBox="1"/>
                <p:nvPr/>
              </p:nvSpPr>
              <p:spPr>
                <a:xfrm>
                  <a:off x="6279944" y="4873208"/>
                  <a:ext cx="2924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82F8180-E3F1-4F2F-A91F-EA4F80D89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944" y="4873208"/>
                  <a:ext cx="292452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9307BD8E-241E-458D-A4F7-D395D4FDADDE}"/>
                </a:ext>
              </a:extLst>
            </p:cNvPr>
            <p:cNvCxnSpPr>
              <a:cxnSpLocks/>
            </p:cNvCxnSpPr>
            <p:nvPr/>
          </p:nvCxnSpPr>
          <p:spPr>
            <a:xfrm>
              <a:off x="9237501" y="4099843"/>
              <a:ext cx="283346" cy="0"/>
            </a:xfrm>
            <a:prstGeom prst="straightConnector1">
              <a:avLst/>
            </a:prstGeom>
            <a:ln w="57150">
              <a:solidFill>
                <a:srgbClr val="A79A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D1F8F8C-17D5-4B70-9602-7A6217538169}"/>
                </a:ext>
              </a:extLst>
            </p:cNvPr>
            <p:cNvCxnSpPr>
              <a:cxnSpLocks/>
            </p:cNvCxnSpPr>
            <p:nvPr/>
          </p:nvCxnSpPr>
          <p:spPr>
            <a:xfrm>
              <a:off x="9230538" y="4952869"/>
              <a:ext cx="281517" cy="0"/>
            </a:xfrm>
            <a:prstGeom prst="straightConnector1">
              <a:avLst/>
            </a:prstGeom>
            <a:ln w="57150">
              <a:solidFill>
                <a:srgbClr val="A79AE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65DA1E53-995A-400A-BAA0-366671FD491A}"/>
                </a:ext>
              </a:extLst>
            </p:cNvPr>
            <p:cNvSpPr/>
            <p:nvPr/>
          </p:nvSpPr>
          <p:spPr>
            <a:xfrm>
              <a:off x="6614795" y="4666431"/>
              <a:ext cx="2447322" cy="590635"/>
            </a:xfrm>
            <a:prstGeom prst="roundRect">
              <a:avLst/>
            </a:prstGeom>
            <a:noFill/>
            <a:ln w="28575">
              <a:solidFill>
                <a:srgbClr val="E0C79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The screenplay was written by </a:t>
              </a:r>
              <a:r>
                <a:rPr lang="en-US" altLang="zh-CN" sz="1100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Mirror Mask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, from a story by </a:t>
              </a:r>
              <a:r>
                <a:rPr lang="en-US" altLang="zh-CN" sz="1100" kern="1200" dirty="0" err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Gaiman</a:t>
              </a:r>
              <a:r>
                <a:rPr lang="en-US" altLang="zh-CN" sz="11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 and </a:t>
              </a:r>
              <a:r>
                <a:rPr lang="en-US" altLang="zh-CN" sz="1100" kern="120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Linux Biolinum" panose="02000503000000000000" pitchFamily="2" charset="0"/>
                  <a:cs typeface="Times New Roman" panose="02020603050405020304" pitchFamily="18" charset="0"/>
                </a:rPr>
                <a:t>Stephanie Leonidas. 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4C0AC1C-A105-47DB-84F4-386F7127BC87}"/>
                </a:ext>
              </a:extLst>
            </p:cNvPr>
            <p:cNvSpPr txBox="1"/>
            <p:nvPr/>
          </p:nvSpPr>
          <p:spPr>
            <a:xfrm>
              <a:off x="6273191" y="3568634"/>
              <a:ext cx="3205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(d) Counterfactual Data Augmentation</a:t>
              </a:r>
              <a:endParaRPr lang="zh-CN" alt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6C26F6C-6862-4E99-8E7C-39B3A2761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25315"/>
            <a:ext cx="5043651" cy="461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18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CDD09-26A5-4852-A41C-1A7BF8D3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90AD59B0-18FB-4F3F-89BE-01BA6274C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4668"/>
                <a:ext cx="10515600" cy="45235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Contrastive Learning: 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𝑂𝐶𝐿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𝒜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𝐶𝐶𝐿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𝒮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𝒞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Pre-training: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𝑂𝐶𝐿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𝐶𝐶𝐿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𝑀𝐿𝑀</m:t>
                        </m:r>
                      </m:sub>
                    </m:sSub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Fine-tuning: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𝑄𝐴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𝑂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0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den>
                        </m:f>
                      </m:e>
                    </m:func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Prompt-tuning: </a:t>
                </a:r>
              </a:p>
              <a:p>
                <a:pPr lvl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altLang="zh-CN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sequence: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prefix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内容占位符 2">
                <a:extLst>
                  <a:ext uri="{FF2B5EF4-FFF2-40B4-BE49-F238E27FC236}">
                    <a16:creationId xmlns:a16="http://schemas.microsoft.com/office/drawing/2014/main" id="{90AD59B0-18FB-4F3F-89BE-01BA6274C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4668"/>
                <a:ext cx="10515600" cy="4523500"/>
              </a:xfrm>
              <a:blipFill>
                <a:blip r:embed="rId3"/>
                <a:stretch>
                  <a:fillRect l="-522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87C25F1C-2683-412B-9081-E99430DAB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98" y="2266855"/>
            <a:ext cx="5556784" cy="232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15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0FA0-B83D-4812-9005-F8E711DD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Setup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6BA1E-EB57-4DD9-A900-BD4AA834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RoBERTa-large (2080Ti * 4, 32 hours)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ALBERT-v2-xxlarge (Tesla T4 * 2, 3 days)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DeBERTa-v2-xlarge (A100 * 4, 20 hours)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DeBERTa-v2-xxlarge (A100 * 4, 1 day)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 corpus: Wikipedia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ReClor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LogiQA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Focal Reasoner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LReasoner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38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8B3A0-C535-4F46-8F6E-C6621687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593A57-F2FA-4E0B-A855-2D046C111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35" y="680940"/>
            <a:ext cx="31769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891FB7-ECBB-4C17-99EE-2D8FAC215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813" y="2247350"/>
            <a:ext cx="3186919" cy="152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48B0AEA-73F9-4C02-81C6-4D6194222610}"/>
              </a:ext>
            </a:extLst>
          </p:cNvPr>
          <p:cNvSpPr txBox="1"/>
          <p:nvPr/>
        </p:nvSpPr>
        <p:spPr>
          <a:xfrm>
            <a:off x="8794827" y="2137652"/>
            <a:ext cx="234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BFA308-DFFC-414F-829C-737A47320A90}"/>
              </a:ext>
            </a:extLst>
          </p:cNvPr>
          <p:cNvSpPr txBox="1"/>
          <p:nvPr/>
        </p:nvSpPr>
        <p:spPr>
          <a:xfrm>
            <a:off x="8873280" y="3879687"/>
            <a:ext cx="234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Search Engine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AACFF1-288A-4222-A524-4E61B7241A2D}"/>
              </a:ext>
            </a:extLst>
          </p:cNvPr>
          <p:cNvSpPr txBox="1"/>
          <p:nvPr/>
        </p:nvSpPr>
        <p:spPr>
          <a:xfrm>
            <a:off x="8873280" y="5543646"/>
            <a:ext cx="234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Documents Analysis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A2285351-24F6-4D7B-AA15-ECF810CF69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2053" y="4434113"/>
            <a:ext cx="924438" cy="924438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7B69EE41-6075-4E45-A170-0BC03C01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MRC and its application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neural networks for MRC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hungry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complex reasoning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between pre-trained LM and MRC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extraction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Reasoning, e.g., logical reasoning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683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0FA0-B83D-4812-9005-F8E711DD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6BA1E-EB57-4DD9-A900-BD4AA834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performance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with limited training data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pre-training steps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probing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on DREAM</a:t>
            </a:r>
          </a:p>
        </p:txBody>
      </p:sp>
    </p:spTree>
    <p:extLst>
      <p:ext uri="{BB962C8B-B14F-4D97-AF65-F5344CB8AC3E}">
        <p14:creationId xmlns:p14="http://schemas.microsoft.com/office/powerpoint/2010/main" val="2257155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53A1-7F3F-4B33-9D48-24D68779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89550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3A48DD-F6E5-468D-875A-A4CB4FC7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49406"/>
            <a:ext cx="86868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93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53A1-7F3F-4B33-9D48-24D68779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89550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3A48DD-F6E5-468D-875A-A4CB4FC7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49406"/>
            <a:ext cx="8686800" cy="52863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B93B656-9DDB-410A-B43A-3CDD5132671F}"/>
              </a:ext>
            </a:extLst>
          </p:cNvPr>
          <p:cNvSpPr/>
          <p:nvPr/>
        </p:nvSpPr>
        <p:spPr>
          <a:xfrm>
            <a:off x="2258008" y="1811263"/>
            <a:ext cx="7735078" cy="1729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96D455-420C-4F0F-BC16-D3D0718597DE}"/>
              </a:ext>
            </a:extLst>
          </p:cNvPr>
          <p:cNvSpPr/>
          <p:nvPr/>
        </p:nvSpPr>
        <p:spPr>
          <a:xfrm>
            <a:off x="2258008" y="2791857"/>
            <a:ext cx="7735078" cy="1729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B925DA-1C3B-42C5-93FD-0ED32DF01B9B}"/>
              </a:ext>
            </a:extLst>
          </p:cNvPr>
          <p:cNvSpPr/>
          <p:nvPr/>
        </p:nvSpPr>
        <p:spPr>
          <a:xfrm>
            <a:off x="2258008" y="3560313"/>
            <a:ext cx="7735078" cy="1729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74ECDA-E2FF-4029-BDC7-4D1A3B9DB416}"/>
              </a:ext>
            </a:extLst>
          </p:cNvPr>
          <p:cNvSpPr/>
          <p:nvPr/>
        </p:nvSpPr>
        <p:spPr>
          <a:xfrm>
            <a:off x="2258008" y="3748497"/>
            <a:ext cx="7735078" cy="1729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40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53A1-7F3F-4B33-9D48-24D68779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89550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3A48DD-F6E5-468D-875A-A4CB4FC7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49406"/>
            <a:ext cx="8686800" cy="5286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96D455-420C-4F0F-BC16-D3D0718597DE}"/>
              </a:ext>
            </a:extLst>
          </p:cNvPr>
          <p:cNvSpPr/>
          <p:nvPr/>
        </p:nvSpPr>
        <p:spPr>
          <a:xfrm>
            <a:off x="2258008" y="3168449"/>
            <a:ext cx="7735078" cy="1729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74ECDA-E2FF-4029-BDC7-4D1A3B9DB416}"/>
              </a:ext>
            </a:extLst>
          </p:cNvPr>
          <p:cNvSpPr/>
          <p:nvPr/>
        </p:nvSpPr>
        <p:spPr>
          <a:xfrm>
            <a:off x="2258008" y="3946012"/>
            <a:ext cx="7735078" cy="17291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11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53A1-7F3F-4B33-9D48-24D68779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89550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3A48DD-F6E5-468D-875A-A4CB4FC7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49406"/>
            <a:ext cx="8686800" cy="5286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96D455-420C-4F0F-BC16-D3D0718597DE}"/>
              </a:ext>
            </a:extLst>
          </p:cNvPr>
          <p:cNvSpPr/>
          <p:nvPr/>
        </p:nvSpPr>
        <p:spPr>
          <a:xfrm>
            <a:off x="2258008" y="2985796"/>
            <a:ext cx="7735078" cy="56916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607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F53A1-7F3F-4B33-9D48-24D68779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903"/>
            <a:ext cx="10515600" cy="89550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3A48DD-F6E5-468D-875A-A4CB4FC74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49406"/>
            <a:ext cx="8686800" cy="5286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696D455-420C-4F0F-BC16-D3D0718597DE}"/>
              </a:ext>
            </a:extLst>
          </p:cNvPr>
          <p:cNvSpPr/>
          <p:nvPr/>
        </p:nvSpPr>
        <p:spPr>
          <a:xfrm>
            <a:off x="2247123" y="4348066"/>
            <a:ext cx="7735078" cy="11698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17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D9FB-59BF-4909-ADEA-5813CDAC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A2148EE-39CA-41A8-B164-95B3352E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4896"/>
            <a:ext cx="5191537" cy="37267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BA51D50-0B5C-4C58-918B-5CF20F1D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65" y="2211354"/>
            <a:ext cx="5018176" cy="30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49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D9FB-59BF-4909-ADEA-5813CDAC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68632-33B4-40F9-A293-61B628E8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9569"/>
            <a:ext cx="4951060" cy="336271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3E9123-A4A6-43AD-AF97-6F17BE800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743" y="1368101"/>
            <a:ext cx="4417136" cy="31852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EA27B3-38BF-43FF-A230-DF018DB9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742" y="4810466"/>
            <a:ext cx="4417137" cy="168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D9FB-59BF-4909-ADEA-5813CDAC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1550ED-14A5-4B5F-ADCC-41591FF8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5537"/>
            <a:ext cx="4597126" cy="2066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45543FC-ADCB-459B-9E8A-D3936533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888"/>
            <a:ext cx="4562017" cy="610222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B00AB74-671F-42A8-B1E4-EB9A423F67F7}"/>
              </a:ext>
            </a:extLst>
          </p:cNvPr>
          <p:cNvCxnSpPr/>
          <p:nvPr/>
        </p:nvCxnSpPr>
        <p:spPr>
          <a:xfrm>
            <a:off x="8789437" y="3909526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A9C70D-05DF-403B-B747-D5B1BF7D15E5}"/>
              </a:ext>
            </a:extLst>
          </p:cNvPr>
          <p:cNvCxnSpPr/>
          <p:nvPr/>
        </p:nvCxnSpPr>
        <p:spPr>
          <a:xfrm>
            <a:off x="8018107" y="3909526"/>
            <a:ext cx="3079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192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9D9FB-59BF-4909-ADEA-5813CDAC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3DFC84E-AF69-4038-BEE3-EA7EBB5C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Reasoning?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Relation?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pretext task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 reasoning steps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Causality</a:t>
            </a:r>
          </a:p>
        </p:txBody>
      </p:sp>
    </p:spTree>
    <p:extLst>
      <p:ext uri="{BB962C8B-B14F-4D97-AF65-F5344CB8AC3E}">
        <p14:creationId xmlns:p14="http://schemas.microsoft.com/office/powerpoint/2010/main" val="112140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7245B-B7F8-4F98-A167-59CCFF58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Two General Frameworks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A95BC1-2ED6-4737-A811-8EEE50FEAA82}"/>
              </a:ext>
            </a:extLst>
          </p:cNvPr>
          <p:cNvGrpSpPr/>
          <p:nvPr/>
        </p:nvGrpSpPr>
        <p:grpSpPr>
          <a:xfrm>
            <a:off x="816409" y="2004476"/>
            <a:ext cx="10559180" cy="631568"/>
            <a:chOff x="838200" y="1971672"/>
            <a:chExt cx="10559180" cy="63156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D94540F-E2C1-440E-A480-97F72EAC5F29}"/>
                </a:ext>
              </a:extLst>
            </p:cNvPr>
            <p:cNvSpPr/>
            <p:nvPr/>
          </p:nvSpPr>
          <p:spPr>
            <a:xfrm>
              <a:off x="838200" y="1978089"/>
              <a:ext cx="1639076" cy="62515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General</a:t>
              </a:r>
            </a:p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Pre-training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4C81695-3981-4783-A9AD-D3CFDF95B2CE}"/>
                </a:ext>
              </a:extLst>
            </p:cNvPr>
            <p:cNvSpPr/>
            <p:nvPr/>
          </p:nvSpPr>
          <p:spPr>
            <a:xfrm>
              <a:off x="5298252" y="1973423"/>
              <a:ext cx="1639077" cy="62515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Task-oriented</a:t>
              </a:r>
            </a:p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Pre-training</a:t>
              </a:r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40011BD4-BA33-484A-BFCD-1E0E233BE518}"/>
                </a:ext>
              </a:extLst>
            </p:cNvPr>
            <p:cNvSpPr/>
            <p:nvPr/>
          </p:nvSpPr>
          <p:spPr>
            <a:xfrm>
              <a:off x="2551926" y="2155371"/>
              <a:ext cx="441650" cy="261257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E1FD3B3-6C51-4C4B-B439-080EC819EC8A}"/>
                </a:ext>
              </a:extLst>
            </p:cNvPr>
            <p:cNvSpPr/>
            <p:nvPr/>
          </p:nvSpPr>
          <p:spPr>
            <a:xfrm>
              <a:off x="7528278" y="1973423"/>
              <a:ext cx="1639077" cy="62515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Fine-tuning</a:t>
              </a:r>
            </a:p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/Prompt-tuning</a:t>
              </a:r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E847E8DD-4EE1-4211-83A2-F85CE47A1346}"/>
                </a:ext>
              </a:extLst>
            </p:cNvPr>
            <p:cNvSpPr/>
            <p:nvPr/>
          </p:nvSpPr>
          <p:spPr>
            <a:xfrm>
              <a:off x="7011979" y="2155371"/>
              <a:ext cx="441650" cy="261257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FE6399F-1285-401B-A11E-93C0B57927BE}"/>
                </a:ext>
              </a:extLst>
            </p:cNvPr>
            <p:cNvSpPr/>
            <p:nvPr/>
          </p:nvSpPr>
          <p:spPr>
            <a:xfrm>
              <a:off x="9758303" y="1971672"/>
              <a:ext cx="1639077" cy="62515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Knowledge</a:t>
              </a:r>
            </a:p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Distillation</a:t>
              </a:r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A7C916B3-6718-464C-9301-A4F29DBCDEB7}"/>
                </a:ext>
              </a:extLst>
            </p:cNvPr>
            <p:cNvSpPr/>
            <p:nvPr/>
          </p:nvSpPr>
          <p:spPr>
            <a:xfrm>
              <a:off x="9242004" y="2155369"/>
              <a:ext cx="441650" cy="261257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09CC6340-5E5E-45CA-9AFE-4A96C7DA1F22}"/>
                </a:ext>
              </a:extLst>
            </p:cNvPr>
            <p:cNvSpPr/>
            <p:nvPr/>
          </p:nvSpPr>
          <p:spPr>
            <a:xfrm>
              <a:off x="3068226" y="1978089"/>
              <a:ext cx="1639076" cy="62515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In-domain</a:t>
              </a:r>
            </a:p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Pre-training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3754C8B0-36C1-4BEC-B100-2D8E3A2AC49D}"/>
                </a:ext>
              </a:extLst>
            </p:cNvPr>
            <p:cNvSpPr/>
            <p:nvPr/>
          </p:nvSpPr>
          <p:spPr>
            <a:xfrm>
              <a:off x="4781952" y="2155371"/>
              <a:ext cx="441650" cy="261257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C7C4E06-936F-45A9-AB41-D3F5B794E6F2}"/>
              </a:ext>
            </a:extLst>
          </p:cNvPr>
          <p:cNvCxnSpPr>
            <a:cxnSpLocks/>
          </p:cNvCxnSpPr>
          <p:nvPr/>
        </p:nvCxnSpPr>
        <p:spPr>
          <a:xfrm>
            <a:off x="885825" y="3581400"/>
            <a:ext cx="1055918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91D55D3-E4FE-4ACC-8701-AEC663236E2C}"/>
              </a:ext>
            </a:extLst>
          </p:cNvPr>
          <p:cNvGrpSpPr/>
          <p:nvPr/>
        </p:nvGrpSpPr>
        <p:grpSpPr>
          <a:xfrm>
            <a:off x="1931422" y="4251069"/>
            <a:ext cx="8329155" cy="629817"/>
            <a:chOff x="1971675" y="4246985"/>
            <a:chExt cx="8329155" cy="629817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23D073A-A2A1-4697-9435-C8EC22117A3E}"/>
                </a:ext>
              </a:extLst>
            </p:cNvPr>
            <p:cNvSpPr/>
            <p:nvPr/>
          </p:nvSpPr>
          <p:spPr>
            <a:xfrm>
              <a:off x="1971675" y="4251651"/>
              <a:ext cx="1639076" cy="62515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Pre-text Task Design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C5E3D5C-16BD-4A7E-B6EE-F8C209E7DAC4}"/>
                </a:ext>
              </a:extLst>
            </p:cNvPr>
            <p:cNvSpPr/>
            <p:nvPr/>
          </p:nvSpPr>
          <p:spPr>
            <a:xfrm>
              <a:off x="6431727" y="4246985"/>
              <a:ext cx="1639077" cy="62515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Post-training</a:t>
              </a: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D46DE10A-FE02-4702-BA7C-F9DC86F5060E}"/>
                </a:ext>
              </a:extLst>
            </p:cNvPr>
            <p:cNvSpPr/>
            <p:nvPr/>
          </p:nvSpPr>
          <p:spPr>
            <a:xfrm>
              <a:off x="3685401" y="4428933"/>
              <a:ext cx="441650" cy="261257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FA05484-B72B-44E0-9FC4-D3A3B478BFB8}"/>
                </a:ext>
              </a:extLst>
            </p:cNvPr>
            <p:cNvSpPr/>
            <p:nvPr/>
          </p:nvSpPr>
          <p:spPr>
            <a:xfrm>
              <a:off x="8661753" y="4246985"/>
              <a:ext cx="1639077" cy="62515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Evaluation</a:t>
              </a:r>
            </a:p>
          </p:txBody>
        </p:sp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43ECC039-1952-4711-8DEC-BEE3C25CCF78}"/>
                </a:ext>
              </a:extLst>
            </p:cNvPr>
            <p:cNvSpPr/>
            <p:nvPr/>
          </p:nvSpPr>
          <p:spPr>
            <a:xfrm>
              <a:off x="8145454" y="4428933"/>
              <a:ext cx="441650" cy="261257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BA8B872-8DDD-4D4E-920B-131422351588}"/>
                </a:ext>
              </a:extLst>
            </p:cNvPr>
            <p:cNvSpPr/>
            <p:nvPr/>
          </p:nvSpPr>
          <p:spPr>
            <a:xfrm>
              <a:off x="4201701" y="4251651"/>
              <a:ext cx="1639076" cy="625151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Shortcut Elimination</a:t>
              </a:r>
              <a:endParaRPr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AE05765F-8DCB-44AA-8838-71B9083A8A3B}"/>
                </a:ext>
              </a:extLst>
            </p:cNvPr>
            <p:cNvSpPr/>
            <p:nvPr/>
          </p:nvSpPr>
          <p:spPr>
            <a:xfrm>
              <a:off x="5915427" y="4428933"/>
              <a:ext cx="441650" cy="261257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57735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id="{026CF37D-A7DA-4425-8AA5-8CE81167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Meta-Path Extraction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4550DD-B4D8-44EA-8821-575F09EB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917"/>
            <a:ext cx="4914900" cy="4953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95DB3E-41F8-4CD5-A40A-A1934852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2" y="1591917"/>
            <a:ext cx="4421076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297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58EC6-D052-4ED3-90CC-779A9F4E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for Data Construction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8D31F2-5D99-4A6E-83AA-A02384658ECB}"/>
              </a:ext>
            </a:extLst>
          </p:cNvPr>
          <p:cNvSpPr txBox="1"/>
          <p:nvPr/>
        </p:nvSpPr>
        <p:spPr>
          <a:xfrm>
            <a:off x="610340" y="2115105"/>
            <a:ext cx="10971320" cy="1754326"/>
          </a:xfrm>
          <a:prstGeom prst="rect">
            <a:avLst/>
          </a:prstGeom>
          <a:noFill/>
          <a:ln>
            <a:solidFill>
              <a:srgbClr val="6F8AF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 (Option-based CL)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Napoleon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appointed his brother Louis Bonaparte to the Kingdom of Holland in May 1806. The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rebellion first broke out in Amsterdam on 14–15 November.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Candidates: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their trade was badly damaged by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Napoleon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Continental System, the French people were ready to throw off the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on 9 July 1810, the French emperor extinguished the kingdom and annexed the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Napoleon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Depressed by the loss of his son in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Napoleon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French civil leader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responded ineffectively to the crisis.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contributed only 17,300 soldiers to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Napoleon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armies in 1811–1813, but their severe casualties in the French invasion of Russia shocked the population.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2CB3B8-48AD-4223-9169-2C509194A7FF}"/>
              </a:ext>
            </a:extLst>
          </p:cNvPr>
          <p:cNvSpPr txBox="1"/>
          <p:nvPr/>
        </p:nvSpPr>
        <p:spPr>
          <a:xfrm>
            <a:off x="610340" y="3869431"/>
            <a:ext cx="10971320" cy="1754326"/>
          </a:xfrm>
          <a:prstGeom prst="rect">
            <a:avLst/>
          </a:prstGeom>
          <a:noFill/>
          <a:ln>
            <a:solidFill>
              <a:srgbClr val="6F8AFD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Counterfactual Sample of Example 1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rebellion first broke out in Amsterdam on 14–15 November.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appointed his brother Louis Bonaparte to the Kingdom of Holland in May 1806 .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Candidates: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their trade was badly damaged by French's Continental System , the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 were ready to throw off the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yoke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early November,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corps commander Ferdinand von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Wintzingerode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 a 3,500-man 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Streifkorps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led by Alexander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Khristoforovich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Benckendorff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early November,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Bihar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corps commander Ferdinand von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Wintzingerode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 a 3,500-man "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Streifkorps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led by Alexander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Khristoforovich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Benckendorff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Dutch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contributed only 17,300 soldiers to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Napoleon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 armies in 1811–1813, but their severe casualties in the French invasion of Russia shocked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2702017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B29E4-678D-4AB7-805D-8DF76303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for Data Construction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5D055C4-E891-48A5-8827-C9BE9602625E}"/>
              </a:ext>
            </a:extLst>
          </p:cNvPr>
          <p:cNvGrpSpPr/>
          <p:nvPr/>
        </p:nvGrpSpPr>
        <p:grpSpPr>
          <a:xfrm>
            <a:off x="610340" y="1690688"/>
            <a:ext cx="10971320" cy="4616648"/>
            <a:chOff x="610340" y="1961989"/>
            <a:chExt cx="10971320" cy="461664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1CBCD02-F7A9-4845-9EDB-F15BB2123971}"/>
                </a:ext>
              </a:extLst>
            </p:cNvPr>
            <p:cNvSpPr txBox="1"/>
            <p:nvPr/>
          </p:nvSpPr>
          <p:spPr>
            <a:xfrm>
              <a:off x="610340" y="1961989"/>
              <a:ext cx="10971320" cy="2308324"/>
            </a:xfrm>
            <a:prstGeom prst="rect">
              <a:avLst/>
            </a:prstGeom>
            <a:noFill/>
            <a:ln>
              <a:solidFill>
                <a:srgbClr val="6F8AF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 2 (Context-oriented CL)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Context: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Napoleon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appointed his brother Louis Bonaparte to the Kingdom of Holland in May 1806. 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Dutch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rebellion first broke out in Amsterdam on 14–15 November.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Contexts: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Depressed by the loss of his son in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Napoleon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the French civil leader Kingdom of Holland responded ineffectively to the crisis. 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Dutch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rebellion first broke out in Amsterdam on 14–15 November.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Since their trade was badly damaged by Kingdom of Holland's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Napoleon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Dutch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people were ready to throw off the French yoke. 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Dutch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rebellion first broke out in Amsterdam on 14–15 November.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Depressed by the loss of his son in Russia, 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Napoleon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civil leader Kingdom of Holland responded ineffectively to the crisis. 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Dutch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rebellion first broke out in Amsterdam on 14–15 November ..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Answer: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Dutch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contributed only 17,300 soldiers to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Napoleon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's armies in 1811–1813, but their severe casualties in the French invasion of Russia shocked the population.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8CD467-6F39-4469-A139-8C9CB808D809}"/>
                </a:ext>
              </a:extLst>
            </p:cNvPr>
            <p:cNvSpPr txBox="1"/>
            <p:nvPr/>
          </p:nvSpPr>
          <p:spPr>
            <a:xfrm>
              <a:off x="610340" y="4270313"/>
              <a:ext cx="10971320" cy="2308324"/>
            </a:xfrm>
            <a:prstGeom prst="rect">
              <a:avLst/>
            </a:prstGeom>
            <a:noFill/>
            <a:ln>
              <a:solidFill>
                <a:srgbClr val="6F8AF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Counterfactual Sample of Example 2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Context: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Bihar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appointed his brother Louis Bonaparte to the Kingdom of Holland in May 1806. 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rebellion first broke out in Amsterdam on 14–15 November.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Contexts: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rebellion first broke out in Amsterdam on 14–15 November. Since their trade was badly damaged by Kingdom of Holland's Continental System, 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people were ready to throw off 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Bihar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yoke.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rebellion first broke out in Amsterdam on 14–15 November. Depressed by the loss of his son in Kingdom of Holland, the French civil leader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Bihar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responded ineffectively to the crisis.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Since their trade was badly damaged by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Bihar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's Continental System , the Kingdom of Holland people were ready to throw off the French yoke. 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rebellion first broke out in Amsterdam on 14–15 November.</a:t>
              </a:r>
            </a:p>
            <a:p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Answer: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Din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contributed only 17,300 soldiers to </a:t>
              </a:r>
              <a:r>
                <a:rPr lang="en-US" altLang="zh-CN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Bihar</a:t>
              </a:r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’s armies in 1811–1813, but their severe casualties in the French invasion of Russia shocked the population.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53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F555803-57F4-44DC-A6D4-4245004B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REPT: Bridging Language Models and Machine Reading Comprehension via </a:t>
            </a:r>
            <a:r>
              <a:rPr lang="en-US" altLang="zh-CN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trieval-based </a:t>
            </a:r>
            <a:r>
              <a:rPr lang="en-US" altLang="zh-CN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re-</a:t>
            </a:r>
            <a:r>
              <a:rPr lang="en-US" altLang="zh-CN" sz="3600" u="sng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3600" dirty="0">
                <a:latin typeface="Calibri" panose="020F0502020204030204" pitchFamily="34" charset="0"/>
                <a:cs typeface="Calibri" panose="020F0502020204030204" pitchFamily="34" charset="0"/>
              </a:rPr>
              <a:t>raining</a:t>
            </a:r>
            <a:endParaRPr lang="zh-CN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2CC8D-F3EE-4CE1-95B2-9A0F21259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Fangkai Jiao,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Yangyang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Guo, Yilin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Feng Ji, Feng-Lin Li,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Liqiang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of ACL 2021.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29D8C-5150-4CC2-A53C-6A651604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F0E50-54F6-4B1A-ABCB-3B73A2FB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63815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PLMs have a significant gap with MRC system.</a:t>
            </a:r>
          </a:p>
          <a:p>
            <a:pPr lvl="1">
              <a:spcAft>
                <a:spcPts val="12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modeling focuses on general contextual language representation </a:t>
            </a:r>
          </a:p>
          <a:p>
            <a:pPr lvl="1">
              <a:spcAft>
                <a:spcPts val="12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MRC system requires strong evidence extraction ability to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reasoning across multiple sentences.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439844-A182-4D54-B712-50E39BB40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85" y="1027906"/>
            <a:ext cx="4816698" cy="55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2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135AE-78CF-4403-B56E-2AE4A22E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Intuitive Idea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8B526-CFFF-4B1C-909E-41A9DAFE5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Evidence extraction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Sentence-level evidence retriever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 tasks for training the retriever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Self-supervised tasks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input noise: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 / shuffling / deleting …</a:t>
            </a:r>
          </a:p>
          <a:p>
            <a:pPr marL="0" indent="0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Shuffling can help learn the discourse knowledge in document level.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the difficulty of task</a:t>
            </a: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entities or nous (coreference) may lead to information leak.</a:t>
            </a:r>
          </a:p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information short-cut.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66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1F625-CD53-430C-A529-6A72155F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 Tasks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0EFE4-F036-428D-AFE8-AA8A9A83A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Wikipedia document,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30% sentences as query.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the entities and nouns with pre-defined ratio to eliminate the information short cut.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initial preceding and following sentences or each query.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the correct entities and nouns.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2E647C2-B0EF-4445-87BE-1347E0847DED}"/>
              </a:ext>
            </a:extLst>
          </p:cNvPr>
          <p:cNvGrpSpPr/>
          <p:nvPr/>
        </p:nvGrpSpPr>
        <p:grpSpPr>
          <a:xfrm>
            <a:off x="6751949" y="365125"/>
            <a:ext cx="5257800" cy="6375040"/>
            <a:chOff x="221942" y="772357"/>
            <a:chExt cx="4429957" cy="5415379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28B92C4-3F95-4B27-B563-0EA4C296C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861" y="901581"/>
              <a:ext cx="4173072" cy="1320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Query</a:t>
              </a:r>
            </a:p>
            <a:p>
              <a:pPr marL="228600" marR="0" lvl="0" indent="-2286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History The Mentally Retarded Children s Society of SA Inc. was established in 1950 by a group of parents who wanted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[MASK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A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]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employment and accommodation opportunities for their children within the local community at a time when institutionalised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[MASK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B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]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in Adelaide was their only alternative. 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endParaRPr>
            </a:p>
            <a:p>
              <a:pPr marL="228600" marR="0" lvl="0" indent="-2286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Today 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[MASK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C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] [MASK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D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]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provides assisted employment assisted accommodation and respite services to people with intellectual disabilities.</a:t>
              </a: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cs typeface="Linux Biolinum" panose="02000503000000000000" pitchFamily="2" charset="0"/>
                </a:rPr>
                <a:t> 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249F266-4280-4ADF-8049-D21C52E7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19" y="2194735"/>
              <a:ext cx="4173072" cy="2888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Document</a:t>
              </a:r>
            </a:p>
            <a:p>
              <a:pPr marL="228600" marR="0" lvl="0" indent="-2286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 startAt="3"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The society s aims were to seek education or training facilities for people with intellectual disabilities to establish sheltered workshops and to establish residential hostels.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endParaRPr>
            </a:p>
            <a:p>
              <a:pPr marL="228600" marR="0" lvl="0" indent="-2286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 startAt="3"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A number of sheltered workshops were established and in 1980 the name was changed to the Aboriginal word Orana which means Welcome .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endParaRPr>
            </a:p>
            <a:p>
              <a:pPr marL="228600" marR="0" lvl="0" indent="-2286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 startAt="3"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Orana s current and previous clients include Mitsubishi Motors Clipsal RAA Elders Limited and Billycart Kids.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endParaRPr>
            </a:p>
            <a:p>
              <a:pPr marL="228600" marR="0" lvl="0" indent="-2286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 startAt="3"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Orana was one of the first disability service organisations to achieve Quality Accreditation.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endParaRPr>
            </a:p>
            <a:p>
              <a:pPr marL="228600" marR="0" lvl="0" indent="-2286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 startAt="3"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After the unveiling of the Australian Government s Commonwealth Home Support Programme CHSP and seeing it as a natural step of progression Orana now provides quality tailored aged care at home.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endParaRPr>
            </a:p>
            <a:p>
              <a:pPr marL="228600" marR="0" lvl="0" indent="-2286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 startAt="3"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The well resourced organization delivers help across a range of areas helping the elderly remain where they want to be in the comfort of their own home during their later years. 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endParaRPr>
            </a:p>
            <a:p>
              <a:pPr marL="228600" marR="0" lvl="0" indent="-2286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 startAt="3"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Orana continues with its mission to support people remain independent valued and productive members of the community. 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AF217B-B1D6-4FF2-9F43-DE8CAF65E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19" y="5152586"/>
              <a:ext cx="4173072" cy="9150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Correct order: </a:t>
              </a:r>
              <a:r>
                <a:rPr lang="en-US" altLang="zh-CN" sz="1200" b="1" dirty="0">
                  <a:solidFill>
                    <a:srgbClr val="C00000"/>
                  </a:solidFill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1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</a:t>
              </a:r>
              <a:r>
                <a:rPr lang="en-US" altLang="zh-CN" sz="1200" b="1" dirty="0"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3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</a:t>
              </a:r>
              <a:r>
                <a:rPr lang="en-US" altLang="zh-CN" sz="1200" b="1" dirty="0"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4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</a:t>
              </a:r>
              <a:r>
                <a:rPr lang="en-US" altLang="zh-CN" sz="1200" b="1" dirty="0">
                  <a:solidFill>
                    <a:srgbClr val="C00000"/>
                  </a:solidFill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2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</a:t>
              </a:r>
              <a:r>
                <a:rPr lang="en-US" altLang="zh-CN" sz="1200" b="1" dirty="0"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5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</a:t>
              </a:r>
              <a:r>
                <a:rPr lang="en-US" altLang="zh-CN" sz="1200" b="1" dirty="0"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6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</a:t>
              </a:r>
              <a:r>
                <a:rPr lang="en-US" altLang="zh-CN" sz="1200" b="1" dirty="0"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7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</a:t>
              </a:r>
              <a:r>
                <a:rPr lang="en-US" altLang="zh-CN" sz="1200" b="1" dirty="0"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8</a:t>
              </a:r>
              <a:r>
                <a:rPr kumimoji="0" lang="zh-CN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 </a:t>
              </a: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ea typeface="var(--jp-code-font-family)"/>
                  <a:cs typeface="Linux Biolinum" panose="02000503000000000000" pitchFamily="2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inux Biolinum" panose="02000503000000000000" pitchFamily="2" charset="0"/>
                  <a:cs typeface="Linux Biolinum" panose="02000503000000000000" pitchFamily="2" charset="0"/>
                </a:rPr>
                <a:t>Recovery: </a:t>
              </a: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Linux Biolinum" panose="02000503000000000000" pitchFamily="2" charset="0"/>
                  <a:cs typeface="Linux Biolinum" panose="02000503000000000000" pitchFamily="2" charset="0"/>
                </a:rPr>
                <a:t>[MASK A] -&gt; education</a:t>
              </a: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Linux Biolinum" panose="02000503000000000000" pitchFamily="2" charset="0"/>
                  <a:cs typeface="Linux Biolinum" panose="02000503000000000000" pitchFamily="2" charset="0"/>
                </a:rPr>
                <a:t>[MASK B] -&gt; care</a:t>
              </a: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Linux Biolinum" panose="02000503000000000000" pitchFamily="2" charset="0"/>
                  <a:cs typeface="Linux Biolinum" panose="02000503000000000000" pitchFamily="2" charset="0"/>
                </a:rPr>
                <a:t>[MASK C] [MASK D] -&gt; </a:t>
              </a:r>
              <a:r>
                <a:rPr kumimoji="0" lang="en-US" altLang="zh-CN" sz="1200" b="0" i="0" u="none" strike="noStrike" cap="none" normalizeH="0" baseline="0" dirty="0" err="1">
                  <a:ln>
                    <a:noFill/>
                  </a:ln>
                  <a:solidFill>
                    <a:srgbClr val="00B050"/>
                  </a:solidFill>
                  <a:effectLst/>
                  <a:latin typeface="Linux Biolinum" panose="02000503000000000000" pitchFamily="2" charset="0"/>
                  <a:cs typeface="Linux Biolinum" panose="02000503000000000000" pitchFamily="2" charset="0"/>
                </a:rPr>
                <a:t>Orana</a:t>
              </a: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Linux Biolinum" panose="02000503000000000000" pitchFamily="2" charset="0"/>
                  <a:cs typeface="Linux Biolinum" panose="02000503000000000000" pitchFamily="2" charset="0"/>
                </a:rPr>
                <a:t> Provides</a:t>
              </a:r>
              <a:endPara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Linux Biolinum" panose="02000503000000000000" pitchFamily="2" charset="0"/>
                <a:cs typeface="Linux Biolinum" panose="02000503000000000000" pitchFamily="2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BFE0896-6DF9-4754-B4A1-FD6D8B557906}"/>
                </a:ext>
              </a:extLst>
            </p:cNvPr>
            <p:cNvSpPr/>
            <p:nvPr/>
          </p:nvSpPr>
          <p:spPr>
            <a:xfrm>
              <a:off x="221942" y="772357"/>
              <a:ext cx="4429957" cy="5415379"/>
            </a:xfrm>
            <a:prstGeom prst="roundRect">
              <a:avLst>
                <a:gd name="adj" fmla="val 6046"/>
              </a:avLst>
            </a:prstGeom>
            <a:noFill/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2728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3215</Words>
  <Application>Microsoft Office PowerPoint</Application>
  <PresentationFormat>宽屏</PresentationFormat>
  <Paragraphs>350</Paragraphs>
  <Slides>52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0" baseType="lpstr">
      <vt:lpstr>等线</vt:lpstr>
      <vt:lpstr>等线 Light</vt:lpstr>
      <vt:lpstr>Arial</vt:lpstr>
      <vt:lpstr>Calibri</vt:lpstr>
      <vt:lpstr>Cambria Math</vt:lpstr>
      <vt:lpstr>Linux Biolinum</vt:lpstr>
      <vt:lpstr>Times New Roman</vt:lpstr>
      <vt:lpstr>Office 主题​​</vt:lpstr>
      <vt:lpstr>Self-supervised Pre-training for Machine Reading Comprehension</vt:lpstr>
      <vt:lpstr>Outline</vt:lpstr>
      <vt:lpstr>Background</vt:lpstr>
      <vt:lpstr>Background</vt:lpstr>
      <vt:lpstr>Two General Frameworks</vt:lpstr>
      <vt:lpstr>REPT: Bridging Language Models and Machine Reading Comprehension via Retrieval-based Pre-training</vt:lpstr>
      <vt:lpstr>Motivation</vt:lpstr>
      <vt:lpstr>An Intuitive Idea</vt:lpstr>
      <vt:lpstr>Pre-training Tasks</vt:lpstr>
      <vt:lpstr>Model Architecture</vt:lpstr>
      <vt:lpstr>Encoder</vt:lpstr>
      <vt:lpstr>Sentence-level Evidence Extraction</vt:lpstr>
      <vt:lpstr>Document-level Evidence Extraction</vt:lpstr>
      <vt:lpstr>Optimization</vt:lpstr>
      <vt:lpstr>Dataset</vt:lpstr>
      <vt:lpstr>Baseline</vt:lpstr>
      <vt:lpstr>Results of Multiple Choice QA</vt:lpstr>
      <vt:lpstr>Results of Multiple Choice QA</vt:lpstr>
      <vt:lpstr>Results of Multiple Choice QA</vt:lpstr>
      <vt:lpstr>Results of Multiple Choice QA</vt:lpstr>
      <vt:lpstr>Results of Span Extraction QA</vt:lpstr>
      <vt:lpstr>Analysis</vt:lpstr>
      <vt:lpstr>Performance under Low Resource</vt:lpstr>
      <vt:lpstr>PowerPoint 演示文稿</vt:lpstr>
      <vt:lpstr>Limitation</vt:lpstr>
      <vt:lpstr>MERIt: Meta-Path Guided Contrastive Learning for Logical Reasoning</vt:lpstr>
      <vt:lpstr>Logic-Driven Context Extension and Data Augmentation for Logical Reasoning of Text</vt:lpstr>
      <vt:lpstr>Logic-Driven Context Extension and Data Augmentation for Logical Reasoning of Text</vt:lpstr>
      <vt:lpstr>Logic-Driven Context Extension and Data Augmentation for Logical Reasoning of Text</vt:lpstr>
      <vt:lpstr>Logic-Driven Context Extension and Data Augmentation for Logical Reasoning of Text</vt:lpstr>
      <vt:lpstr>Logic-Driven Context Extension and Data Augmentation for Logical Reasoning of Text</vt:lpstr>
      <vt:lpstr>Questions</vt:lpstr>
      <vt:lpstr>Preliminary</vt:lpstr>
      <vt:lpstr>From Logical Reasoning to Meta-Path</vt:lpstr>
      <vt:lpstr>Meta-Path Guided Positive Instance Construction</vt:lpstr>
      <vt:lpstr>Negative Instance Generation</vt:lpstr>
      <vt:lpstr>Counterfactual Data Augmentation</vt:lpstr>
      <vt:lpstr>Training</vt:lpstr>
      <vt:lpstr>Experiment Setup</vt:lpstr>
      <vt:lpstr>Experiment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More Experiments</vt:lpstr>
      <vt:lpstr>Conclusion &amp; Future Works</vt:lpstr>
      <vt:lpstr>Algorithm for Meta-Path Extraction</vt:lpstr>
      <vt:lpstr>Case Study for Data Construction</vt:lpstr>
      <vt:lpstr>Case Study for Data 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Pre-training for Machine Reading Comprehension</dc:title>
  <dc:creator>Jiao Fangkai</dc:creator>
  <cp:lastModifiedBy>Jiao Fangkai</cp:lastModifiedBy>
  <cp:revision>83</cp:revision>
  <dcterms:created xsi:type="dcterms:W3CDTF">2022-02-20T06:48:48Z</dcterms:created>
  <dcterms:modified xsi:type="dcterms:W3CDTF">2022-02-22T13:34:46Z</dcterms:modified>
</cp:coreProperties>
</file>