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209499058@qq.com" initials="" lastIdx="1" clrIdx="0">
    <p:extLst>
      <p:ext uri="{19B8F6BF-5375-455C-9EA6-DF929625EA0E}">
        <p15:presenceInfo xmlns:p15="http://schemas.microsoft.com/office/powerpoint/2012/main" userId="518893e43c2966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7A602-08BC-4A73-9945-C13365D185EF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A7AA3-16E4-49F3-8552-9FD7079D93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171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A7AA3-16E4-49F3-8552-9FD7079D93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65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4A7AA3-16E4-49F3-8552-9FD7079D93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88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DF4FA-6BCE-C593-4B40-C62D2E7B8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414623-CBC3-3421-195C-D0D5C7EE1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04B77D-CD9D-F2DA-438B-1202C31E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D985D-E310-6916-8898-787276F5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BBEBD-C2FA-BB9C-7D82-DCBCCE32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47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7A78C7-DE5F-D592-7876-2BE36DAC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08BFFE-CB45-42C1-0F0A-B379AA636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9B56B-124A-FA09-D0BE-93FBC355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19CE9-FC21-D667-4E32-60A41E61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56C20-41C1-67B3-4511-3B540CD3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18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AD9B79-E062-75AA-A932-769E8B958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CC6756-E993-91D8-6193-89FBC69DA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8F804-3155-2D29-C30F-4EE9A6AB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2DA59-B6E3-F139-03DE-B8273FE4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0BCF1-F478-2236-4DDC-19B69C78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52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76C98-7790-4E41-38D4-3C585D01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15641-6AD3-6462-5D61-B4F7F25D9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F96695-0FDE-87EA-6D61-8154EA90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B2A30F-FEC8-8FAE-A264-795848C5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F3B1C2-EDE5-D446-FA2D-80ECAC3F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9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C1275-5E2E-DE97-B346-54B862A6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4BBB7C-D585-F746-8D7B-F9B3D4785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AC3E4-2845-EBB7-AB98-3751262C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FB41B-D70E-962F-D4CF-C89D9355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8C167-4612-D0E4-997A-487D8FFA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17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F8F01-C899-3CD7-C5AF-61D70EF7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6CB53E-6470-127C-F8F4-A9DAC6995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BC5D3A-8A7A-91C7-3969-E223D3D9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FFFFF-8E1E-DA44-95C3-A59C05A8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A2DBC8-01F2-8817-E09B-D1736B72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838F8F-B794-0BED-F5A4-2D9A2B58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477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1BAD8-1A73-4707-6434-00DA7058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6ADA0-9380-B162-7E45-96D5940F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06FD20-2BA0-757E-A053-BAF18B84B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EB1C76-FA5B-4B2B-97A9-170BE1926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4414FF-19EA-7344-14E3-DC37DADA3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F53B1F-5E2E-5BF6-AA04-80A9F182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F9E0F7-5FA8-FCD1-83C2-19D1B51E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AD206C-BD06-04F4-1BB4-8EA13611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4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BBFB4-7A34-3E31-F7BB-FF65C783D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38FE61-6B5C-A86A-3237-53A8DB16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B78632-2E0A-3F71-A0EF-F1D8850B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5828A-E1C6-CA8E-E739-E44D2FFB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0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3C0844-4F0D-EF4D-2738-2BC13AD24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46482A-6C49-BAE3-A612-8A1F6881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F103A-B24B-3A34-F510-BA6470BB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6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63A56-5DE9-503F-29B1-67A9131D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8AAB8-9A2C-DF3D-A5E7-0C64DDB3F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9DE620-2C2B-44A9-0C0B-7B368D76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DCFD0-DEE3-F06D-7B73-0E7BEA14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E7CA7-6346-7FEE-9C40-F56C86E5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77C42D-FC5C-E3F2-5AD4-E49AA150E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8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386402-F25A-5A09-C43C-5773A0E0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C329C6-EAD9-03A5-4625-C85D3AD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5C906-3ADE-65D4-2ACE-B52B4AB8D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651BA-67BA-37CF-4D46-40ABE0B6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2A8013-2DA0-F9C6-484D-60837F30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08B05B-98AA-AA2B-CE34-36DF492A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8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945391-D099-F9B8-6956-08FE3676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60C617-07A2-8ED3-B9CA-A52AE67E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80F268-9059-5970-74F2-2563AD3AA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BB29B-AD05-488B-9D81-864E11EB649A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0EBC83-1704-0A74-116F-1AE679E24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8895C-3438-B883-5D53-5A880E0B9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AC04D-CEF1-471C-835B-D44D1D9440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73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BC012-35DF-8A42-52C7-F52C5F8B9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J. Phys. D: Appl. Phys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3E0365-52E3-E9FB-481E-DD31B44A2E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Single-layer graphene self-folding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9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6B8A-E479-5368-4C36-281F767A2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07303C-DD47-0F57-A357-24EB4C8844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7870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are given,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 dirty="0"/>
                  <a:t>using numerical integration.</a:t>
                </a:r>
              </a:p>
              <a:p>
                <a:r>
                  <a:rPr lang="en-US" altLang="zh-CN" sz="2400" dirty="0"/>
                  <a:t>With similar ways we can express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as function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07303C-DD47-0F57-A357-24EB4C884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7870"/>
                <a:ext cx="10515600" cy="4351338"/>
              </a:xfrm>
              <a:blipFill>
                <a:blip r:embed="rId2"/>
                <a:stretch>
                  <a:fillRect l="-812" t="-1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7AFB898-9EF8-DE1C-81FB-443ADD05B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093" y="3091174"/>
            <a:ext cx="3766381" cy="33144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06730A-3A3F-BC53-4E88-68B5FB264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91174"/>
            <a:ext cx="3875730" cy="334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77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D1549-5F1D-A3DF-9CDA-BE1B3216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Energy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9D7642-5BE4-0619-7353-F42B5D87BD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𝑏𝑒𝑛𝑑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𝐸𝐼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nary>
                          <m:nary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func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rad>
                          </m:e>
                        </m:nary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rad>
                          </m:e>
                        </m:nary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b="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𝑏𝑒𝑛𝑑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𝑏𝑒𝑛𝑑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 determined 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sz="2000" dirty="0"/>
                  <a:t>, so the </a:t>
                </a:r>
                <a:r>
                  <a:rPr lang="en-US" altLang="zh-CN" sz="2000" b="1" dirty="0"/>
                  <a:t>total energy will be function of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zh-CN" sz="2000" b="1" dirty="0"/>
                  <a:t> for given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zh-CN" sz="2000" dirty="0"/>
                  <a:t>minimization of the total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altLang="zh-CN" sz="2000" dirty="0"/>
                  <a:t> with respect to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/>
                  <a:t> gives the solution to the graphene self-folding.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9D7642-5BE4-0619-7353-F42B5D87B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b="-5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489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81502C-F827-B149-A40F-CAEC4D40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63A9D5-F4F6-345F-0CDF-0B1F8DC3F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8891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/>
                  <a:t>Once 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, the curvature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are calculated. Then we can express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as function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(trajectory got), also with total energy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Although the analytical formula couldn’t be got, we can scan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require solutions.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=1.4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𝑒𝑉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=0.34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=1.45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𝑒𝑉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altLang="zh-CN" dirty="0"/>
                  <a:t> can be plotted versus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dirty="0"/>
                  <a:t>, for different total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A63A9D5-F4F6-345F-0CDF-0B1F8DC3F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8891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25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66148-D1B4-5486-E0BC-0E2974F8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understand this chart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D480A1-E068-3536-2E65-183341424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068" y="1941034"/>
            <a:ext cx="4930413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878317-F18C-637A-F868-196897371110}"/>
                  </a:ext>
                </a:extLst>
              </p:cNvPr>
              <p:cNvSpPr txBox="1"/>
              <p:nvPr/>
            </p:nvSpPr>
            <p:spPr>
              <a:xfrm>
                <a:off x="168676" y="1690688"/>
                <a:ext cx="7581530" cy="4555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000" dirty="0"/>
                  <a:t> are given initially.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With specific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000" dirty="0"/>
                  <a:t>we can determine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 through numeric method.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en-US" altLang="zh-CN" sz="2000" dirty="0"/>
                  <a:t>, we can calculate energy variation with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While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CN" sz="2000" dirty="0"/>
                  <a:t>, there is always energy minimum which is optimal state.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=1.02</m:t>
                    </m:r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=1.915</m:t>
                    </m:r>
                  </m:oMath>
                </a14:m>
                <a:r>
                  <a:rPr lang="en-US" altLang="zh-CN" sz="2000" dirty="0"/>
                  <a:t> got from this state.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Further observation gets Critical total length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CN" sz="2000" dirty="0"/>
                  <a:t>, for energy =0.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&gt;11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CN" sz="2000" dirty="0"/>
                  <a:t>, it tends to self fold.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&lt;11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CN" sz="2000" dirty="0"/>
                  <a:t>, it tends to be flat.</a:t>
                </a: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D878317-F18C-637A-F868-196897371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76" y="1690688"/>
                <a:ext cx="7581530" cy="4555093"/>
              </a:xfrm>
              <a:prstGeom prst="rect">
                <a:avLst/>
              </a:prstGeom>
              <a:blipFill>
                <a:blip r:embed="rId3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47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1384F-A5B4-1EE6-9705-A70699FE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34E43C77-EF6F-0A08-B9EC-34152D83D230}"/>
                  </a:ext>
                </a:extLst>
              </p:cNvPr>
              <p:cNvSpPr/>
              <p:nvPr/>
            </p:nvSpPr>
            <p:spPr>
              <a:xfrm>
                <a:off x="444030" y="1560695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34E43C77-EF6F-0A08-B9EC-34152D83D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30" y="1560695"/>
                <a:ext cx="914400" cy="612648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F11EBE42-133D-6730-2612-3CC40A10D537}"/>
              </a:ext>
            </a:extLst>
          </p:cNvPr>
          <p:cNvSpPr/>
          <p:nvPr/>
        </p:nvSpPr>
        <p:spPr>
          <a:xfrm>
            <a:off x="1767024" y="1846556"/>
            <a:ext cx="2042796" cy="3266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F255B16F-44DE-F8FF-CD00-1D2D251CD33E}"/>
                  </a:ext>
                </a:extLst>
              </p:cNvPr>
              <p:cNvSpPr/>
              <p:nvPr/>
            </p:nvSpPr>
            <p:spPr>
              <a:xfrm>
                <a:off x="4208383" y="1624614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F255B16F-44DE-F8FF-CD00-1D2D251CD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383" y="1624614"/>
                <a:ext cx="914400" cy="612648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右 6">
            <a:extLst>
              <a:ext uri="{FF2B5EF4-FFF2-40B4-BE49-F238E27FC236}">
                <a16:creationId xmlns:a16="http://schemas.microsoft.com/office/drawing/2014/main" id="{1D5B353A-5F3D-1903-D1B7-D066BB91ED58}"/>
              </a:ext>
            </a:extLst>
          </p:cNvPr>
          <p:cNvSpPr/>
          <p:nvPr/>
        </p:nvSpPr>
        <p:spPr>
          <a:xfrm>
            <a:off x="5406868" y="1910564"/>
            <a:ext cx="2814221" cy="3266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流程图: 可选过程 7">
                <a:extLst>
                  <a:ext uri="{FF2B5EF4-FFF2-40B4-BE49-F238E27FC236}">
                    <a16:creationId xmlns:a16="http://schemas.microsoft.com/office/drawing/2014/main" id="{F5B68907-2662-7FC5-6281-EE0F1E2546F3}"/>
                  </a:ext>
                </a:extLst>
              </p:cNvPr>
              <p:cNvSpPr/>
              <p:nvPr/>
            </p:nvSpPr>
            <p:spPr>
              <a:xfrm>
                <a:off x="8221089" y="1703581"/>
                <a:ext cx="843380" cy="61264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𝑏𝑒𝑛𝑑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流程图: 可选过程 7">
                <a:extLst>
                  <a:ext uri="{FF2B5EF4-FFF2-40B4-BE49-F238E27FC236}">
                    <a16:creationId xmlns:a16="http://schemas.microsoft.com/office/drawing/2014/main" id="{F5B68907-2662-7FC5-6281-EE0F1E254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89" y="1703581"/>
                <a:ext cx="843380" cy="612648"/>
              </a:xfrm>
              <a:prstGeom prst="flowChartAlternate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973E02DD-D860-74EC-D59D-FAD737FDF1CC}"/>
                  </a:ext>
                </a:extLst>
              </p:cNvPr>
              <p:cNvSpPr/>
              <p:nvPr/>
            </p:nvSpPr>
            <p:spPr>
              <a:xfrm>
                <a:off x="9554205" y="1435767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流程图: 可选过程 8">
                <a:extLst>
                  <a:ext uri="{FF2B5EF4-FFF2-40B4-BE49-F238E27FC236}">
                    <a16:creationId xmlns:a16="http://schemas.microsoft.com/office/drawing/2014/main" id="{973E02DD-D860-74EC-D59D-FAD737FDF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205" y="1435767"/>
                <a:ext cx="914400" cy="612648"/>
              </a:xfrm>
              <a:prstGeom prst="flowChartAlternate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F16EC1A6-FF1B-B0FE-3F72-86A235E4FCD3}"/>
              </a:ext>
            </a:extLst>
          </p:cNvPr>
          <p:cNvSpPr/>
          <p:nvPr/>
        </p:nvSpPr>
        <p:spPr>
          <a:xfrm rot="7909556">
            <a:off x="8819128" y="2349643"/>
            <a:ext cx="1043114" cy="32669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296A09D-B3B3-0452-E586-D5CD6BDDF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4313" y="2479090"/>
            <a:ext cx="2808696" cy="25650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B5C1E35-F460-2389-62AE-0C4A4BDCA0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5343" y="2637673"/>
            <a:ext cx="3285746" cy="1437948"/>
          </a:xfrm>
          <a:prstGeom prst="rect">
            <a:avLst/>
          </a:prstGeom>
        </p:spPr>
      </p:pic>
      <p:sp>
        <p:nvSpPr>
          <p:cNvPr id="18" name="箭头: 右 17">
            <a:extLst>
              <a:ext uri="{FF2B5EF4-FFF2-40B4-BE49-F238E27FC236}">
                <a16:creationId xmlns:a16="http://schemas.microsoft.com/office/drawing/2014/main" id="{B97211E5-F5F2-25A7-82C6-2A7A738A3284}"/>
              </a:ext>
            </a:extLst>
          </p:cNvPr>
          <p:cNvSpPr/>
          <p:nvPr/>
        </p:nvSpPr>
        <p:spPr>
          <a:xfrm rot="5400000">
            <a:off x="7401280" y="3516059"/>
            <a:ext cx="2482997" cy="3266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流程图: 可选过程 18">
                <a:extLst>
                  <a:ext uri="{FF2B5EF4-FFF2-40B4-BE49-F238E27FC236}">
                    <a16:creationId xmlns:a16="http://schemas.microsoft.com/office/drawing/2014/main" id="{7ADC6A2B-4175-6FA1-4FC7-27184D3C996E}"/>
                  </a:ext>
                </a:extLst>
              </p:cNvPr>
              <p:cNvSpPr/>
              <p:nvPr/>
            </p:nvSpPr>
            <p:spPr>
              <a:xfrm>
                <a:off x="8221089" y="5154419"/>
                <a:ext cx="843380" cy="61264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流程图: 可选过程 18">
                <a:extLst>
                  <a:ext uri="{FF2B5EF4-FFF2-40B4-BE49-F238E27FC236}">
                    <a16:creationId xmlns:a16="http://schemas.microsoft.com/office/drawing/2014/main" id="{7ADC6A2B-4175-6FA1-4FC7-27184D3C9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89" y="5154419"/>
                <a:ext cx="843380" cy="612648"/>
              </a:xfrm>
              <a:prstGeom prst="flowChartAlternate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A866DB8F-A067-CDC4-D85C-2350C1606E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9890" y="3976756"/>
            <a:ext cx="2724530" cy="638264"/>
          </a:xfrm>
          <a:prstGeom prst="rect">
            <a:avLst/>
          </a:prstGeom>
        </p:spPr>
      </p:pic>
      <p:sp>
        <p:nvSpPr>
          <p:cNvPr id="22" name="箭头: 右 21">
            <a:extLst>
              <a:ext uri="{FF2B5EF4-FFF2-40B4-BE49-F238E27FC236}">
                <a16:creationId xmlns:a16="http://schemas.microsoft.com/office/drawing/2014/main" id="{341DD724-5C1D-6611-1134-EE8BE8F12B8D}"/>
              </a:ext>
            </a:extLst>
          </p:cNvPr>
          <p:cNvSpPr/>
          <p:nvPr/>
        </p:nvSpPr>
        <p:spPr>
          <a:xfrm rot="19094269">
            <a:off x="4770460" y="978609"/>
            <a:ext cx="1043114" cy="326698"/>
          </a:xfrm>
          <a:prstGeom prst="rightArrow">
            <a:avLst>
              <a:gd name="adj1" fmla="val 50000"/>
              <a:gd name="adj2" fmla="val 8581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流程图: 可选过程 22">
                <a:extLst>
                  <a:ext uri="{FF2B5EF4-FFF2-40B4-BE49-F238E27FC236}">
                    <a16:creationId xmlns:a16="http://schemas.microsoft.com/office/drawing/2014/main" id="{F5F434CC-7137-6D3E-CEFE-39EB2C59FC48}"/>
                  </a:ext>
                </a:extLst>
              </p:cNvPr>
              <p:cNvSpPr/>
              <p:nvPr/>
            </p:nvSpPr>
            <p:spPr>
              <a:xfrm>
                <a:off x="5789852" y="286158"/>
                <a:ext cx="1513315" cy="612648"/>
              </a:xfrm>
              <a:prstGeom prst="flowChartAlternateProcess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3" name="流程图: 可选过程 22">
                <a:extLst>
                  <a:ext uri="{FF2B5EF4-FFF2-40B4-BE49-F238E27FC236}">
                    <a16:creationId xmlns:a16="http://schemas.microsoft.com/office/drawing/2014/main" id="{F5F434CC-7137-6D3E-CEFE-39EB2C59F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852" y="286158"/>
                <a:ext cx="1513315" cy="612648"/>
              </a:xfrm>
              <a:prstGeom prst="flowChartAlternateProcess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73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1384F-A5B4-1EE6-9705-A70699FE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目前遇到的问题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34E43C77-EF6F-0A08-B9EC-34152D83D230}"/>
                  </a:ext>
                </a:extLst>
              </p:cNvPr>
              <p:cNvSpPr/>
              <p:nvPr/>
            </p:nvSpPr>
            <p:spPr>
              <a:xfrm>
                <a:off x="1305164" y="2652649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流程图: 可选过程 3">
                <a:extLst>
                  <a:ext uri="{FF2B5EF4-FFF2-40B4-BE49-F238E27FC236}">
                    <a16:creationId xmlns:a16="http://schemas.microsoft.com/office/drawing/2014/main" id="{34E43C77-EF6F-0A08-B9EC-34152D83D2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164" y="2652649"/>
                <a:ext cx="914400" cy="612648"/>
              </a:xfrm>
              <a:prstGeom prst="flowChartAlternateProcess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箭头: 右 4">
            <a:extLst>
              <a:ext uri="{FF2B5EF4-FFF2-40B4-BE49-F238E27FC236}">
                <a16:creationId xmlns:a16="http://schemas.microsoft.com/office/drawing/2014/main" id="{F11EBE42-133D-6730-2612-3CC40A10D537}"/>
              </a:ext>
            </a:extLst>
          </p:cNvPr>
          <p:cNvSpPr/>
          <p:nvPr/>
        </p:nvSpPr>
        <p:spPr>
          <a:xfrm>
            <a:off x="2628158" y="2938510"/>
            <a:ext cx="2042796" cy="3266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F255B16F-44DE-F8FF-CD00-1D2D251CD33E}"/>
                  </a:ext>
                </a:extLst>
              </p:cNvPr>
              <p:cNvSpPr/>
              <p:nvPr/>
            </p:nvSpPr>
            <p:spPr>
              <a:xfrm>
                <a:off x="5069517" y="2716568"/>
                <a:ext cx="914400" cy="612648"/>
              </a:xfrm>
              <a:prstGeom prst="flowChartAlternate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流程图: 可选过程 5">
                <a:extLst>
                  <a:ext uri="{FF2B5EF4-FFF2-40B4-BE49-F238E27FC236}">
                    <a16:creationId xmlns:a16="http://schemas.microsoft.com/office/drawing/2014/main" id="{F255B16F-44DE-F8FF-CD00-1D2D251CD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517" y="2716568"/>
                <a:ext cx="914400" cy="612648"/>
              </a:xfrm>
              <a:prstGeom prst="flowChartAlternate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5296A09D-B3B3-0452-E586-D5CD6BDD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447" y="3571044"/>
            <a:ext cx="2808696" cy="2565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96606F-91F4-9C38-5FD9-368F9304FA93}"/>
                  </a:ext>
                </a:extLst>
              </p:cNvPr>
              <p:cNvSpPr txBox="1"/>
              <p:nvPr/>
            </p:nvSpPr>
            <p:spPr>
              <a:xfrm>
                <a:off x="236906" y="2130399"/>
                <a:ext cx="39653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Optimal state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96606F-91F4-9C38-5FD9-368F9304F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06" y="2130399"/>
                <a:ext cx="3965316" cy="369332"/>
              </a:xfrm>
              <a:prstGeom prst="rect">
                <a:avLst/>
              </a:prstGeom>
              <a:blipFill>
                <a:blip r:embed="rId5"/>
                <a:stretch>
                  <a:fillRect l="-138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A80D0C-6801-A621-834A-3EF38BE75F8C}"/>
                  </a:ext>
                </a:extLst>
              </p:cNvPr>
              <p:cNvSpPr txBox="1"/>
              <p:nvPr/>
            </p:nvSpPr>
            <p:spPr>
              <a:xfrm>
                <a:off x="6904540" y="2452053"/>
                <a:ext cx="385865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这里由于积分没有解析解，我们只能先大范围扫描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然后数值积分，当得到的左侧结果接近</a:t>
                </a:r>
                <a:r>
                  <a:rPr lang="en-US" altLang="zh-CN" dirty="0"/>
                  <a:t>optimal state</a:t>
                </a:r>
                <a:r>
                  <a:rPr lang="zh-CN" altLang="en-US" dirty="0"/>
                  <a:t>的值时，可以认为此时的曲率是我们想要的值。但是我们并没有计算出这样合适的曲率。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DA80D0C-6801-A621-834A-3EF38BE7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540" y="2452053"/>
                <a:ext cx="3858659" cy="1754326"/>
              </a:xfrm>
              <a:prstGeom prst="rect">
                <a:avLst/>
              </a:prstGeom>
              <a:blipFill>
                <a:blip r:embed="rId6"/>
                <a:stretch>
                  <a:fillRect l="-1422" t="-1736" r="-7109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0F6E535-9351-744C-8BF0-22543B6643E9}"/>
                  </a:ext>
                </a:extLst>
              </p:cNvPr>
              <p:cNvSpPr txBox="1"/>
              <p:nvPr/>
            </p:nvSpPr>
            <p:spPr>
              <a:xfrm>
                <a:off x="5643238" y="5232259"/>
                <a:ext cx="611671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当代入文献中的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=1.02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=1.915</m:t>
                    </m:r>
                  </m:oMath>
                </a14:m>
                <a:r>
                  <a:rPr lang="zh-CN" altLang="en-US" dirty="0"/>
                  <a:t>直接积分时，得到的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1=2.62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1=0.286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并不接近最优态。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0F6E535-9351-744C-8BF0-22543B664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238" y="5232259"/>
                <a:ext cx="6116714" cy="646331"/>
              </a:xfrm>
              <a:prstGeom prst="rect">
                <a:avLst/>
              </a:prstGeom>
              <a:blipFill>
                <a:blip r:embed="rId7"/>
                <a:stretch>
                  <a:fillRect l="-897" t="-6604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775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2BB74-E319-6375-7AA1-309563ABD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get profile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EA4EC9-B6C1-19E5-0531-70897DF52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264588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function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our equations.</a:t>
                </a:r>
              </a:p>
              <a:p>
                <a:r>
                  <a:rPr lang="en-US" altLang="zh-CN" dirty="0"/>
                  <a:t>Once other parameters are given, we can use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parametric equation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2EA4EC9-B6C1-19E5-0531-70897DF52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264588" cy="4351338"/>
              </a:xfrm>
              <a:blipFill>
                <a:blip r:embed="rId2"/>
                <a:stretch>
                  <a:fillRect l="-1185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F48CA34-304C-D2AA-DDCF-76DD59D94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777" y="3213716"/>
            <a:ext cx="3658715" cy="267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4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CEE8DF-77C2-206A-E111-FEBA39884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graphene bilayer edge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0AAA9A-527B-20BA-F97B-B02BF1D91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804" y="1855327"/>
            <a:ext cx="6630325" cy="971686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8A7AF3-E948-F265-2E59-04B45F0E8E33}"/>
              </a:ext>
            </a:extLst>
          </p:cNvPr>
          <p:cNvSpPr txBox="1"/>
          <p:nvPr/>
        </p:nvSpPr>
        <p:spPr>
          <a:xfrm>
            <a:off x="1360503" y="3246158"/>
            <a:ext cx="90707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paper, an analytical model based on finite deformation beam theory [28] is developed to study the self folding of single-layer graphene, which can accurately predict the critical length of graphene for self-folding and the shape of the folded edge.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1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59E25-8013-5CBC-EF05-90EB2C57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Schematic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832AEB-11B4-A349-31BE-A7AACD6CE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39277"/>
                <a:ext cx="10515600" cy="404795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curved region is due to the resistance to bending of the graphene, which can be characterized by the bending stiffness EI. The total length of the folded graphene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2(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𝑏𝑒𝑛𝑑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𝑎𝑑h𝑒𝑠𝑖𝑜𝑛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𝑏𝑒𝑛𝑑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critical length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determines graphene self-folding occurs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832AEB-11B4-A349-31BE-A7AACD6CE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39277"/>
                <a:ext cx="10515600" cy="4047953"/>
              </a:xfrm>
              <a:blipFill>
                <a:blip r:embed="rId2"/>
                <a:stretch>
                  <a:fillRect l="-1043" t="-271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A25677F-E5BE-A1EA-D7F7-54A851B3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53" y="134305"/>
            <a:ext cx="5982535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0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2D55648-1C61-64DA-FEFE-76EBBA9C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1039"/>
            <a:ext cx="5982535" cy="23339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8D1BB4-B0FF-B552-4909-5164B0F6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Boundary conditions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0E306-A400-300A-345A-36491E7B6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7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b="0" dirty="0"/>
                  <a:t>At A point,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m:rPr>
                        <m:nor/>
                      </m:rPr>
                      <a:rPr lang="en-US" altLang="zh-CN" dirty="0" smtClean="0"/>
                      <m:t>curvature</m:t>
                    </m:r>
                    <m:r>
                      <m:rPr>
                        <m:nor/>
                      </m:rPr>
                      <a:rPr lang="en-US" altLang="zh-CN" b="0" i="0" dirty="0" smtClean="0"/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At D point,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curvature 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due to symmetry.</a:t>
                </a:r>
                <a:endParaRPr lang="zh-CN" altLang="en-US" dirty="0"/>
              </a:p>
              <a:p>
                <a:r>
                  <a:rPr lang="en-US" altLang="zh-CN" dirty="0"/>
                  <a:t>At C point,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dirty="0"/>
                  <a:t>curvature -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(later be proven)</a:t>
                </a:r>
              </a:p>
              <a:p>
                <a:r>
                  <a:rPr lang="en-US" altLang="zh-CN" dirty="0"/>
                  <a:t>At B point, curvature=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b="0" dirty="0"/>
                  <a:t> from A to D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By building the coordinate system</a:t>
                </a:r>
              </a:p>
              <a:p>
                <a:r>
                  <a:rPr lang="en-US" altLang="zh-CN" b="0" dirty="0"/>
                  <a:t>At A point,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b="0" dirty="0"/>
                  <a:t>At D point,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F0E306-A400-300A-345A-36491E7B6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728"/>
              </a:xfrm>
              <a:blipFill>
                <a:blip r:embed="rId3"/>
                <a:stretch>
                  <a:fillRect l="-1043" t="-3077" b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36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A76C74-AEC4-AEB6-2CAB-6BA1E4F7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half of graphene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A04E0-DC36-C02C-9346-B18EC3716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4973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</m:t>
                    </m:r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rotation angle 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arc length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bending moment, shear force, normal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forc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𝐸𝐼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𝐸𝐼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eliminating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altLang="zh-CN" dirty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𝐸𝐼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（"/>
                            <m:endChr m:val="）"/>
                            <m:ctrlPr>
                              <a:rPr lang="zh-CN" alt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zh-CN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𝐸𝐼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（"/>
                            <m:endChr m:val="）"/>
                            <m:ctrlPr>
                              <a:rPr lang="zh-CN" alt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→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𝐸𝐼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（"/>
                            <m:endChr m:val="）"/>
                            <m:ctrlPr>
                              <a:rPr lang="zh-CN" altLang="en-US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>
                  <a:solidFill>
                    <a:schemeClr val="accent6"/>
                  </a:solidFill>
                  <a:latin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𝐸𝐼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begChr m:val="（"/>
                                <m:endChr m:val="）"/>
                                <m:ctrlPr>
                                  <a:rPr lang="zh-CN" altLang="en-US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𝑑𝑠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𝑑𝑆</m:t>
                            </m:r>
                          </m:den>
                        </m:f>
                      </m:num>
                      <m:den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𝐸𝐼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（"/>
                        <m:endChr m:val="）"/>
                        <m:ctrlPr>
                          <a:rPr lang="zh-CN" alt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𝑑𝑠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5A04E0-DC36-C02C-9346-B18EC3716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4973"/>
              </a:xfrm>
              <a:blipFill>
                <a:blip r:embed="rId2"/>
                <a:stretch>
                  <a:fillRect l="-1043" t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00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DFF5254-34A7-4604-8912-B0FBAF48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91" y="4076011"/>
            <a:ext cx="4517825" cy="191272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9F0E2F1-4AAF-DA7F-39B8-9D90E269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19366-5DE8-4AC8-03D4-D9A58D165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Integrate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𝑑𝑁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𝐸𝐼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begChr m:val="（"/>
                            <m:endChr m:val="）"/>
                            <m:ctrlPr>
                              <a:rPr lang="zh-CN" altLang="en-US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zh-CN" sz="24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𝑑𝑠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b="0" dirty="0">
                    <a:solidFill>
                      <a:schemeClr val="accent6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gets normal force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𝑑𝑠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chemeClr val="tx1"/>
                    </a:solidFill>
                  </a:rPr>
                  <a:t>Substitute into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𝐸𝐼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（"/>
                        <m:endChr m:val="）"/>
                        <m:ctrlPr>
                          <a:rPr lang="zh-CN" altLang="en-US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𝑑𝑠</m:t>
                            </m:r>
                          </m:den>
                        </m:f>
                      </m:e>
                    </m:d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solidFill>
                      <a:schemeClr val="accent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integrate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0" dirty="0">
                    <a:solidFill>
                      <a:schemeClr val="accent6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A to 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𝐸𝐼</m:t>
                      </m:r>
                      <m:f>
                        <m:fPr>
                          <m:ctrlP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𝐸𝐼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𝜅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It yields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𝐸𝐼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E619366-5DE8-4AC8-03D4-D9A58D165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ADAAF9B-BE27-6C4C-AFFB-D598C696D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710" y="243062"/>
            <a:ext cx="5281399" cy="158256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655885C-1F4B-03BF-1E22-439FAD484F1C}"/>
              </a:ext>
            </a:extLst>
          </p:cNvPr>
          <p:cNvSpPr/>
          <p:nvPr/>
        </p:nvSpPr>
        <p:spPr>
          <a:xfrm>
            <a:off x="4528687" y="5850235"/>
            <a:ext cx="4685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Core Formula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4002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CA51-CEFC-C316-027D-C81CEAA3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E7C966-3998-C4DA-998D-38B64AB7B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𝐸𝐼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and </a:t>
                </a:r>
                <a:r>
                  <a:rPr lang="en-US" altLang="zh-CN" sz="2000" dirty="0"/>
                  <a:t>integrate from A to D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𝐸𝐼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∙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𝐸𝐼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𝜅</m:t>
                        </m:r>
                        <m:func>
                          <m:func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𝐸𝐼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and integrate from A to D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𝜅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𝐸𝐼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p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E7C966-3998-C4DA-998D-38B64AB7B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E1B0072-B5F9-B4FF-CB7E-0D032A700563}"/>
              </a:ext>
            </a:extLst>
          </p:cNvPr>
          <p:cNvCxnSpPr>
            <a:cxnSpLocks/>
          </p:cNvCxnSpPr>
          <p:nvPr/>
        </p:nvCxnSpPr>
        <p:spPr>
          <a:xfrm>
            <a:off x="838200" y="3311371"/>
            <a:ext cx="826511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73C1195E-1A2E-971A-5FCE-13E99F28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913" y="729865"/>
            <a:ext cx="4587198" cy="85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3FCA51-CEFC-C316-027D-C81CEAA3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E7C966-3998-C4DA-998D-38B64AB7B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</a:rPr>
                  <a:t>From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𝐸𝐼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and</a:t>
                </a:r>
                <a:r>
                  <a:rPr lang="en-US" altLang="zh-CN" sz="2000" b="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𝑑𝑠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𝜅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we get relationship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𝐸𝐼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 Integrate from A to D </a:t>
                </a:r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/>
                  <a:t>So the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relationship 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rad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rad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r>
                  <a:rPr lang="en-US" altLang="zh-CN" sz="2000" dirty="0"/>
                  <a:t>At B point curvature is zero,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E7C966-3998-C4DA-998D-38B64AB7B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73C1195E-1A2E-971A-5FCE-13E99F287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503" y="599723"/>
            <a:ext cx="4587198" cy="85636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738FE59-59C1-4739-B106-47E0B43DB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380" y="2450034"/>
            <a:ext cx="4314224" cy="6154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688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07086-3C42-CA6B-0A4C-DB198F03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Simplify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8E5293-5492-C2AD-39C3-5AD73E69D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668" y="1890491"/>
                <a:ext cx="10515600" cy="448627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16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𝐸𝐼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6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rad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rad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𝑓𝑟𝑜𝑚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𝑡𝑜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eqAr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60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rad>
                                  </m:den>
                                </m:f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𝑓𝑟𝑜𝑚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b="0" i="0" smtClean="0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60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rad>
                                  </m:den>
                                </m:f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𝑓𝑟𝑜𝑚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𝑡𝑜</m:t>
                                </m:r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</m:eqArr>
                          </m:e>
                        </m:d>
                      </m:e>
                    </m:d>
                  </m:oMath>
                </a14:m>
                <a:r>
                  <a:rPr lang="en-US" altLang="zh-CN" sz="16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𝐸𝐼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𝜅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US" altLang="zh-CN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we split it into D-&gt;C-&gt;B-&gt;A </a:t>
                </a:r>
                <a:endParaRPr lang="en-US" altLang="zh-CN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rad>
                              </m:den>
                            </m:f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1600" i="1" smtClean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  <m:func>
                                              <m:funcPr>
                                                <m:ctrlP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60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60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</m:e>
                                </m:rad>
                              </m:den>
                            </m:f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1600" b="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1600" i="1" smtClean="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𝜅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en-US" altLang="zh-CN" sz="1600" i="1">
                                                        <a:solidFill>
                                                          <a:schemeClr val="accent2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  <m:func>
                                              <m:funcPr>
                                                <m:ctrlP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600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zh-C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𝜅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 smtClean="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𝜅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sz="1600" i="1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Sup>
                                              <m:sSubSupPr>
                                                <m:ctrlP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𝜅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altLang="zh-CN" sz="1600" i="1">
                                                    <a:solidFill>
                                                      <a:schemeClr val="accent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  <m:func>
                                          <m:funcPr>
                                            <m:ctrlP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600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zh-CN" sz="1600" i="1">
                                                <a:solidFill>
                                                  <a:schemeClr val="accent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func>
                                      </m:e>
                                    </m:d>
                                  </m:e>
                                </m:d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B8E5293-5492-C2AD-39C3-5AD73E69D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668" y="1890491"/>
                <a:ext cx="10515600" cy="4486275"/>
              </a:xfrm>
              <a:blipFill>
                <a:blip r:embed="rId2"/>
                <a:stretch>
                  <a:fillRect l="-232" t="-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562D7C8-DB1D-1FD2-2A22-1BC271D28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779" y="208026"/>
            <a:ext cx="5281399" cy="15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63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906</Words>
  <Application>Microsoft Office PowerPoint</Application>
  <PresentationFormat>宽屏</PresentationFormat>
  <Paragraphs>91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Arial</vt:lpstr>
      <vt:lpstr>Cambria Math</vt:lpstr>
      <vt:lpstr>Times New Roman</vt:lpstr>
      <vt:lpstr>Office 主题​​</vt:lpstr>
      <vt:lpstr>2013 J. Phys. D: Appl. Phys</vt:lpstr>
      <vt:lpstr>Shape of graphene bilayer edge</vt:lpstr>
      <vt:lpstr>Schematic</vt:lpstr>
      <vt:lpstr>Boundary conditions</vt:lpstr>
      <vt:lpstr>Top half of graphene</vt:lpstr>
      <vt:lpstr>Integration</vt:lpstr>
      <vt:lpstr>Integration</vt:lpstr>
      <vt:lpstr>Integration</vt:lpstr>
      <vt:lpstr>Simplify </vt:lpstr>
      <vt:lpstr>Computation </vt:lpstr>
      <vt:lpstr>Energy</vt:lpstr>
      <vt:lpstr>Summary</vt:lpstr>
      <vt:lpstr>How to understand this chart</vt:lpstr>
      <vt:lpstr>Process</vt:lpstr>
      <vt:lpstr>目前遇到的问题</vt:lpstr>
      <vt:lpstr>How to get profile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 J. Phys. D: Appl. Phys</dc:title>
  <dc:creator>1209499058@qq.com</dc:creator>
  <cp:lastModifiedBy>1209499058@qq.com</cp:lastModifiedBy>
  <cp:revision>60</cp:revision>
  <dcterms:created xsi:type="dcterms:W3CDTF">2024-10-17T02:01:17Z</dcterms:created>
  <dcterms:modified xsi:type="dcterms:W3CDTF">2024-10-24T07:01:29Z</dcterms:modified>
</cp:coreProperties>
</file>