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6" r:id="rId3"/>
    <p:sldId id="258" r:id="rId4"/>
    <p:sldId id="259" r:id="rId5"/>
    <p:sldId id="264" r:id="rId6"/>
    <p:sldId id="260" r:id="rId7"/>
    <p:sldId id="265" r:id="rId8"/>
    <p:sldId id="267" r:id="rId9"/>
    <p:sldId id="268" r:id="rId10"/>
    <p:sldId id="269" r:id="rId11"/>
    <p:sldId id="284" r:id="rId12"/>
    <p:sldId id="285" r:id="rId13"/>
    <p:sldId id="286" r:id="rId14"/>
    <p:sldId id="261" r:id="rId15"/>
    <p:sldId id="272" r:id="rId16"/>
    <p:sldId id="287" r:id="rId17"/>
    <p:sldId id="289" r:id="rId18"/>
    <p:sldId id="29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24"/>
  </p:normalViewPr>
  <p:slideViewPr>
    <p:cSldViewPr snapToGrid="0" snapToObjects="1">
      <p:cViewPr varScale="1">
        <p:scale>
          <a:sx n="66" d="100"/>
          <a:sy n="66" d="100"/>
        </p:scale>
        <p:origin x="876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A54E2-3D51-104B-8197-04196794BAA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B1C49-EEFC-4D47-964B-8BAA25E9B1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7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084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D4EA-8EE7-2540-9EA0-91171E0E0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2F5F8-67EC-DF45-B837-17CAB62C2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D5BA3-4EDA-9440-8DF9-2C297412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C6356-F741-C34B-AE40-87BE59E4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BD475-DA93-FB4D-9F96-D1B2FE31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4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A642B-1BC6-234E-9BC8-80C9B9AA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0FDBA-99EF-0B44-AB19-699559E44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1AEEE-3E72-3848-B157-23E0B775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E1F0A-A922-824D-B46A-160106C4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7491-9275-6248-9365-8AF45BD82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6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ECC62-E788-9047-B5E2-601AB2101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ACF00-30C9-924E-A40B-48EA540FC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9E8B8-3234-0447-BCD9-DEDBA534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240B4-6BEF-E046-8389-0E4BB11C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38EF6-3494-9147-BE96-8A66D489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0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6062-39C5-004D-A084-F9B0CC51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35C43-E4FB-3740-B1BC-ABDBA07BE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054B5-5073-4348-A515-6EFF66A3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A20AB-4DAE-494F-9D9A-40083199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B50D-D2AB-EA47-97AA-2098E34C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7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5557-D63A-624F-A20D-A51352E3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B469A-F023-5A45-B20A-22404362A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3086D-AF12-1F45-868D-060E4129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A8798-4642-EE4D-8966-D0320A6B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8CAD-82B0-7A45-8161-4C7605E53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1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628B3-9F11-0940-BD5C-16A75FC8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52AE1-33FD-5542-BA94-A5C449C1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28D21-24C6-2B4A-A0AB-7BB5BDB8A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916DE-6649-3A41-AF5E-EB0C9115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B3B14-058D-3B47-870B-5E9D02EA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4460A-A8B3-3145-967D-FB9246F0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9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9B047-28D2-3F44-B003-BB5AEA16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2158E-D6EC-114C-9583-46C0B7E8F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85B40-4398-6242-8996-16F68EA60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DD148D-F044-A649-AFA9-5722F89EF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1908C-981F-BE49-B0AB-FDDDB1BAC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3ABC20-E92A-EE4B-A9E6-11E33E2C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883E1-DF2E-BB4D-BF06-FFE63865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7C81BF-7F12-3548-AEE2-CB5EAC926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0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9175-D1E3-5241-9FDF-7DB25342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4574C-8B59-444A-9CAE-00DD6BAF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C00AB-1ED0-7647-8F8C-3C29A494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E535C-4B33-6A4A-841A-FC393E6F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8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10BD5-CA07-C64C-91C7-B26F1B25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8CCED-40A7-DD4F-B72F-874604FF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63E76-C08A-C54F-B014-1E2F0834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5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BE6F-A2D2-5E46-BE18-FC9FFA36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05955-761E-F74C-A574-D7E99C43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C631B-43F9-404A-A5BE-01D922F2E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163BB-6559-2346-97B7-FC1F007F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8ECC0-8958-DC4E-9316-EEAD094E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F242E-1302-074F-88F1-FD8DA502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3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F2C52-0A68-334F-8163-5121208D0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618D7-23E2-AF42-9ACA-EFF3A9833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4BF19-B92F-5943-8493-A45DDDBE0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79F74-A41B-2E42-8D09-1FAB9B67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203C3-5FCC-BE44-914C-90E5CFE80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D8C11-8A51-284B-B07A-8D823F66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8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A2BBB0-CBB8-BE48-AF64-74FB8935A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409DA-0012-1345-9EA2-ECA64ACE7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A0160-38D6-554C-810F-97D0C85CC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5/26/19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D7D29-2361-ED4C-9796-62C23E523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B351F-B2BE-FE4E-9977-8FC75758E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0809E-B2E2-B945-8669-66C6D8B27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5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70384" y="2276475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ts val="5200"/>
              </a:lnSpc>
            </a:pPr>
            <a:br>
              <a:rPr lang="nl-NL" altLang="nl-NL" dirty="0">
                <a:latin typeface="Overpass" charset="0"/>
                <a:ea typeface="Overpass" charset="0"/>
                <a:cs typeface="Overpass" charset="0"/>
              </a:rPr>
            </a:br>
            <a:br>
              <a:rPr lang="nl-NL" altLang="nl-NL" dirty="0">
                <a:latin typeface="Overpass" charset="0"/>
                <a:ea typeface="Overpass" charset="0"/>
                <a:cs typeface="Overpass" charset="0"/>
              </a:rPr>
            </a:br>
            <a:br>
              <a:rPr lang="nl-NL" altLang="nl-NL" dirty="0">
                <a:solidFill>
                  <a:srgbClr val="334C5E"/>
                </a:solidFill>
                <a:latin typeface="Overpass" charset="0"/>
                <a:ea typeface="Overpass" charset="0"/>
                <a:cs typeface="Overpass" charset="0"/>
              </a:rPr>
            </a:br>
            <a:br>
              <a:rPr lang="nl-NL" altLang="nl-NL" dirty="0">
                <a:solidFill>
                  <a:srgbClr val="334C5E"/>
                </a:solidFill>
                <a:latin typeface="Overpass" charset="0"/>
                <a:ea typeface="Overpass" charset="0"/>
                <a:cs typeface="Overpass" charset="0"/>
              </a:rPr>
            </a:br>
            <a:br>
              <a:rPr lang="nl-NL" altLang="nl-NL" dirty="0">
                <a:solidFill>
                  <a:srgbClr val="334C5E"/>
                </a:solidFill>
                <a:latin typeface="Overpass" charset="0"/>
                <a:ea typeface="Overpass" charset="0"/>
                <a:cs typeface="Overpass" charset="0"/>
              </a:rPr>
            </a:br>
            <a:r>
              <a:rPr lang="nl-NL" altLang="nl-NL" sz="4400" i="1" dirty="0"/>
              <a:t> </a:t>
            </a:r>
            <a:br>
              <a:rPr lang="nl-NL" altLang="nl-NL" dirty="0"/>
            </a:br>
            <a:endParaRPr lang="nl-NL" altLang="nl-NL" sz="8000" dirty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0" y="2276475"/>
            <a:ext cx="5181600" cy="4351338"/>
          </a:xfrm>
        </p:spPr>
        <p:txBody>
          <a:bodyPr/>
          <a:lstStyle/>
          <a:p>
            <a:pPr marL="0" indent="0" algn="l">
              <a:spcBef>
                <a:spcPct val="0"/>
              </a:spcBef>
              <a:buNone/>
            </a:pPr>
            <a:endParaRPr lang="nl-NL" altLang="nl-NL" sz="2800" dirty="0">
              <a:solidFill>
                <a:srgbClr val="142900"/>
              </a:solidFill>
            </a:endParaRPr>
          </a:p>
          <a:p>
            <a:pPr marL="0" indent="0" algn="l">
              <a:spcBef>
                <a:spcPct val="0"/>
              </a:spcBef>
              <a:buNone/>
            </a:pPr>
            <a:endParaRPr lang="nl-NL" altLang="nl-NL" dirty="0">
              <a:solidFill>
                <a:srgbClr val="142900"/>
              </a:solidFill>
            </a:endParaRPr>
          </a:p>
          <a:p>
            <a:pPr marL="0" indent="0" algn="l">
              <a:spcBef>
                <a:spcPct val="0"/>
              </a:spcBef>
              <a:buNone/>
            </a:pPr>
            <a:endParaRPr lang="nl-NL" altLang="nl-NL" sz="2800" dirty="0">
              <a:solidFill>
                <a:srgbClr val="142900"/>
              </a:solidFill>
            </a:endParaRPr>
          </a:p>
          <a:p>
            <a:pPr marL="0" indent="0" algn="l">
              <a:spcBef>
                <a:spcPct val="0"/>
              </a:spcBef>
              <a:buNone/>
            </a:pPr>
            <a:endParaRPr lang="nl-NL" altLang="nl-NL" dirty="0">
              <a:solidFill>
                <a:srgbClr val="142900"/>
              </a:solidFill>
            </a:endParaRPr>
          </a:p>
          <a:p>
            <a:pPr marL="0" indent="0" algn="l">
              <a:spcBef>
                <a:spcPct val="0"/>
              </a:spcBef>
              <a:buNone/>
            </a:pPr>
            <a:endParaRPr lang="nl-NL" altLang="nl-NL" sz="2800" dirty="0">
              <a:solidFill>
                <a:srgbClr val="142900"/>
              </a:solidFill>
            </a:endParaRPr>
          </a:p>
          <a:p>
            <a:pPr marL="0" indent="0" algn="l">
              <a:spcBef>
                <a:spcPct val="0"/>
              </a:spcBef>
              <a:buNone/>
            </a:pPr>
            <a:endParaRPr lang="nl-NL" altLang="nl-NL" dirty="0">
              <a:solidFill>
                <a:srgbClr val="334C5E"/>
              </a:solidFill>
              <a:latin typeface="Overpass" charset="0"/>
              <a:ea typeface="Overpass" charset="0"/>
              <a:cs typeface="Overpass" charset="0"/>
            </a:endParaRPr>
          </a:p>
          <a:p>
            <a:pPr marL="0" indent="0" algn="l">
              <a:lnSpc>
                <a:spcPts val="3360"/>
              </a:lnSpc>
              <a:spcBef>
                <a:spcPct val="0"/>
              </a:spcBef>
              <a:buNone/>
            </a:pPr>
            <a:r>
              <a:rPr lang="nl-NL" altLang="nl-NL" sz="2000" b="1" dirty="0">
                <a:solidFill>
                  <a:srgbClr val="334C5E"/>
                </a:solidFill>
                <a:latin typeface="Overpass" charset="0"/>
                <a:ea typeface="Overpass" charset="0"/>
                <a:cs typeface="Overpass" charset="0"/>
              </a:rPr>
              <a:t>Vrijdag 13 april 2018</a:t>
            </a:r>
          </a:p>
          <a:p>
            <a:pPr marL="0" indent="0" algn="l">
              <a:spcBef>
                <a:spcPct val="0"/>
              </a:spcBef>
              <a:buNone/>
            </a:pPr>
            <a:endParaRPr lang="nl-NL" altLang="nl-NL" sz="2000" dirty="0">
              <a:solidFill>
                <a:srgbClr val="142900"/>
              </a:solidFill>
            </a:endParaRPr>
          </a:p>
          <a:p>
            <a:pPr algn="l">
              <a:spcBef>
                <a:spcPct val="0"/>
              </a:spcBef>
            </a:pPr>
            <a:endParaRPr lang="nl-NL" altLang="nl-NL" sz="2000" dirty="0">
              <a:solidFill>
                <a:srgbClr val="142900"/>
              </a:solidFill>
            </a:endParaRPr>
          </a:p>
          <a:p>
            <a:pPr algn="l">
              <a:spcBef>
                <a:spcPct val="0"/>
              </a:spcBef>
            </a:pPr>
            <a:endParaRPr lang="nl-NL" altLang="nl-NL" sz="1900" dirty="0">
              <a:solidFill>
                <a:srgbClr val="142900"/>
              </a:solidFill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049" y="6229339"/>
            <a:ext cx="1753902" cy="333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6228184" y="5661248"/>
            <a:ext cx="2664296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None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7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5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504412AE-3A39-49D0-8730-3FDCF51BA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4924" y="-4501661"/>
            <a:ext cx="15146215" cy="11359661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02191CD3-92A8-49C4-AEEA-6180C9C2C336}"/>
              </a:ext>
            </a:extLst>
          </p:cNvPr>
          <p:cNvSpPr txBox="1">
            <a:spLocks/>
          </p:cNvSpPr>
          <p:nvPr/>
        </p:nvSpPr>
        <p:spPr>
          <a:xfrm>
            <a:off x="1081454" y="11027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4800" b="1" dirty="0" err="1">
                <a:solidFill>
                  <a:schemeClr val="bg1"/>
                </a:solidFill>
              </a:rPr>
              <a:t>Introduction</a:t>
            </a:r>
            <a:r>
              <a:rPr lang="nl-NL" sz="4800" b="1" dirty="0">
                <a:solidFill>
                  <a:schemeClr val="bg1"/>
                </a:solidFill>
              </a:rPr>
              <a:t> </a:t>
            </a:r>
            <a:r>
              <a:rPr lang="nl-NL" sz="4800" b="1" dirty="0" err="1">
                <a:solidFill>
                  <a:schemeClr val="bg1"/>
                </a:solidFill>
              </a:rPr>
              <a:t>to</a:t>
            </a:r>
            <a:r>
              <a:rPr lang="nl-NL" sz="4800" b="1" dirty="0">
                <a:solidFill>
                  <a:schemeClr val="bg1"/>
                </a:solidFill>
              </a:rPr>
              <a:t> Python</a:t>
            </a:r>
          </a:p>
          <a:p>
            <a:pPr algn="ctr"/>
            <a:r>
              <a:rPr lang="nl-NL" sz="2400" b="1" dirty="0">
                <a:solidFill>
                  <a:schemeClr val="bg1"/>
                </a:solidFill>
              </a:rPr>
              <a:t>  </a:t>
            </a:r>
            <a:r>
              <a:rPr lang="nl-NL" sz="2400" b="1" dirty="0" err="1">
                <a:solidFill>
                  <a:schemeClr val="bg1"/>
                </a:solidFill>
              </a:rPr>
              <a:t>day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month</a:t>
            </a:r>
            <a:r>
              <a:rPr lang="nl-NL" sz="2400" b="1" dirty="0">
                <a:solidFill>
                  <a:schemeClr val="bg1"/>
                </a:solidFill>
              </a:rPr>
              <a:t> 2019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02191CD3-92A8-49C4-AEEA-6180C9C2C336}"/>
              </a:ext>
            </a:extLst>
          </p:cNvPr>
          <p:cNvSpPr txBox="1">
            <a:spLocks/>
          </p:cNvSpPr>
          <p:nvPr/>
        </p:nvSpPr>
        <p:spPr>
          <a:xfrm>
            <a:off x="1081454" y="52377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2800" b="1" dirty="0" err="1">
                <a:solidFill>
                  <a:schemeClr val="bg1"/>
                </a:solidFill>
              </a:rPr>
              <a:t>Alekhya</a:t>
            </a:r>
            <a:r>
              <a:rPr lang="nl-NL" sz="2800" b="1" dirty="0">
                <a:solidFill>
                  <a:schemeClr val="bg1"/>
                </a:solidFill>
              </a:rPr>
              <a:t> </a:t>
            </a:r>
            <a:r>
              <a:rPr lang="nl-NL" sz="2800" b="1" dirty="0" err="1">
                <a:solidFill>
                  <a:schemeClr val="bg1"/>
                </a:solidFill>
              </a:rPr>
              <a:t>Thumati</a:t>
            </a:r>
            <a:endParaRPr lang="nl-NL" sz="2800" b="1" dirty="0">
              <a:solidFill>
                <a:schemeClr val="bg1"/>
              </a:solidFill>
            </a:endParaRPr>
          </a:p>
          <a:p>
            <a:pPr algn="ctr"/>
            <a:endParaRPr lang="nl-NL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26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C487F1F5-377C-C54D-9B08-DC44F15BA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0086" y="4245709"/>
            <a:ext cx="13630275" cy="368385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6E09A-B3F1-0244-9EB6-45B711C4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10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7EA872C-0923-CC4D-A163-D4906664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A03E32B-916F-6C46-96AE-6EA4A1B4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 	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10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780849-0AD0-C042-87D1-4C9F6706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171" y="464457"/>
            <a:ext cx="10671629" cy="52839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200" b="1" dirty="0"/>
              <a:t>Loop Control Statements:</a:t>
            </a:r>
          </a:p>
          <a:p>
            <a:pPr marL="0" indent="0">
              <a:buNone/>
            </a:pPr>
            <a:r>
              <a:rPr lang="en-IN" dirty="0"/>
              <a:t>break statement</a:t>
            </a:r>
          </a:p>
          <a:p>
            <a:pPr marL="0" indent="0">
              <a:buNone/>
            </a:pPr>
            <a:r>
              <a:rPr lang="en-IN" dirty="0"/>
              <a:t>Terminates the loop statement and transfers execution to the statement immediately following the loop.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continue statement</a:t>
            </a:r>
          </a:p>
          <a:p>
            <a:pPr marL="0" indent="0">
              <a:buNone/>
            </a:pPr>
            <a:r>
              <a:rPr lang="en-IN" dirty="0"/>
              <a:t>Causes the loop to skip the remainder of its body and immediately retest its condition prior to reiterating.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pass statement</a:t>
            </a:r>
          </a:p>
          <a:p>
            <a:pPr marL="0" indent="0">
              <a:buNone/>
            </a:pPr>
            <a:r>
              <a:rPr lang="en-IN" dirty="0"/>
              <a:t>The pass statement in Python is used when a statement is required syntactically but you do not want any command or code to execute.</a:t>
            </a:r>
            <a:endParaRPr lang="nl-N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7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C487F1F5-377C-C54D-9B08-DC44F15BA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0086" y="4245709"/>
            <a:ext cx="13630275" cy="368385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6E09A-B3F1-0244-9EB6-45B711C4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11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7EA872C-0923-CC4D-A163-D4906664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A03E32B-916F-6C46-96AE-6EA4A1B4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 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11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780849-0AD0-C042-87D1-4C9F6706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086" y="986971"/>
            <a:ext cx="10758714" cy="47614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b="1" dirty="0" err="1"/>
              <a:t>Tuple</a:t>
            </a:r>
            <a:r>
              <a:rPr lang="nl-NL" b="1" dirty="0"/>
              <a:t> </a:t>
            </a:r>
            <a:r>
              <a:rPr lang="nl-NL" dirty="0"/>
              <a:t>– </a:t>
            </a:r>
          </a:p>
          <a:p>
            <a:pPr marL="0" indent="0">
              <a:buNone/>
            </a:pPr>
            <a:r>
              <a:rPr lang="nl-NL" dirty="0"/>
              <a:t>A </a:t>
            </a:r>
            <a:r>
              <a:rPr lang="nl-NL" dirty="0" err="1"/>
              <a:t>simple</a:t>
            </a:r>
            <a:r>
              <a:rPr lang="nl-NL" dirty="0"/>
              <a:t> </a:t>
            </a:r>
            <a:r>
              <a:rPr lang="nl-NL" dirty="0" err="1"/>
              <a:t>immutable</a:t>
            </a:r>
            <a:r>
              <a:rPr lang="nl-NL" dirty="0"/>
              <a:t> </a:t>
            </a:r>
            <a:r>
              <a:rPr lang="nl-NL" dirty="0" err="1"/>
              <a:t>ordered</a:t>
            </a:r>
            <a:r>
              <a:rPr lang="nl-NL" dirty="0"/>
              <a:t> </a:t>
            </a:r>
            <a:r>
              <a:rPr lang="nl-NL" dirty="0" err="1"/>
              <a:t>sequence</a:t>
            </a:r>
            <a:r>
              <a:rPr lang="nl-NL" dirty="0"/>
              <a:t> of items </a:t>
            </a:r>
          </a:p>
          <a:p>
            <a:pPr marL="0" indent="0">
              <a:buNone/>
            </a:pPr>
            <a:r>
              <a:rPr lang="nl-NL" dirty="0"/>
              <a:t>Items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of mixed </a:t>
            </a:r>
            <a:r>
              <a:rPr lang="nl-NL" dirty="0" err="1"/>
              <a:t>types,including</a:t>
            </a:r>
            <a:r>
              <a:rPr lang="nl-NL" dirty="0"/>
              <a:t> </a:t>
            </a:r>
            <a:r>
              <a:rPr lang="nl-NL" dirty="0" err="1"/>
              <a:t>colelction</a:t>
            </a:r>
            <a:r>
              <a:rPr lang="nl-NL" dirty="0"/>
              <a:t> types</a:t>
            </a:r>
          </a:p>
          <a:p>
            <a:pPr marL="0" indent="0">
              <a:buNone/>
            </a:pPr>
            <a:r>
              <a:rPr lang="nl-NL" dirty="0" err="1"/>
              <a:t>Tuples</a:t>
            </a:r>
            <a:r>
              <a:rPr lang="nl-NL" dirty="0"/>
              <a:t> are </a:t>
            </a:r>
            <a:r>
              <a:rPr lang="nl-NL" dirty="0" err="1"/>
              <a:t>defined</a:t>
            </a:r>
            <a:r>
              <a:rPr lang="nl-NL" dirty="0"/>
              <a:t>  as </a:t>
            </a:r>
            <a:r>
              <a:rPr lang="en-IN" dirty="0"/>
              <a:t>tup1 = ('physics', 'chemistry', 1997, 2000);</a:t>
            </a:r>
            <a:endParaRPr lang="nl-NL" dirty="0"/>
          </a:p>
          <a:p>
            <a:pPr marL="0" indent="0">
              <a:buNone/>
            </a:pPr>
            <a:r>
              <a:rPr lang="nl-NL" b="1" dirty="0"/>
              <a:t>Strings-</a:t>
            </a:r>
          </a:p>
          <a:p>
            <a:pPr marL="0" indent="0">
              <a:buNone/>
            </a:pPr>
            <a:r>
              <a:rPr lang="nl-NL" dirty="0" err="1"/>
              <a:t>Immutable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Conceptually</a:t>
            </a:r>
            <a:r>
              <a:rPr lang="nl-NL" dirty="0"/>
              <a:t>  </a:t>
            </a:r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much</a:t>
            </a:r>
            <a:r>
              <a:rPr lang="nl-NL" dirty="0"/>
              <a:t> like a </a:t>
            </a:r>
            <a:r>
              <a:rPr lang="nl-NL" dirty="0" err="1"/>
              <a:t>tuple</a:t>
            </a:r>
            <a:endParaRPr lang="nl-NL" dirty="0"/>
          </a:p>
          <a:p>
            <a:pPr marL="0" indent="0">
              <a:buNone/>
            </a:pPr>
            <a:r>
              <a:rPr lang="nl-NL" b="1" dirty="0"/>
              <a:t>List-</a:t>
            </a:r>
          </a:p>
          <a:p>
            <a:pPr marL="0" indent="0">
              <a:buNone/>
            </a:pPr>
            <a:r>
              <a:rPr lang="nl-NL" dirty="0" err="1"/>
              <a:t>Mutable</a:t>
            </a:r>
            <a:r>
              <a:rPr lang="nl-NL" dirty="0"/>
              <a:t> </a:t>
            </a:r>
            <a:r>
              <a:rPr lang="nl-NL" dirty="0" err="1"/>
              <a:t>ordered</a:t>
            </a:r>
            <a:r>
              <a:rPr lang="nl-NL" dirty="0"/>
              <a:t> </a:t>
            </a:r>
            <a:r>
              <a:rPr lang="nl-NL" dirty="0" err="1"/>
              <a:t>sequence</a:t>
            </a:r>
            <a:r>
              <a:rPr lang="nl-NL" dirty="0"/>
              <a:t> of items of mixed types</a:t>
            </a:r>
          </a:p>
          <a:p>
            <a:pPr marL="0" indent="0">
              <a:buNone/>
            </a:pPr>
            <a:r>
              <a:rPr lang="nl-NL" dirty="0"/>
              <a:t>list = ['</a:t>
            </a:r>
            <a:r>
              <a:rPr lang="nl-NL" dirty="0" err="1"/>
              <a:t>physics</a:t>
            </a:r>
            <a:r>
              <a:rPr lang="nl-NL" dirty="0"/>
              <a:t>', '</a:t>
            </a:r>
            <a:r>
              <a:rPr lang="nl-NL" dirty="0" err="1"/>
              <a:t>chemistry</a:t>
            </a:r>
            <a:r>
              <a:rPr lang="nl-NL" dirty="0"/>
              <a:t>', 1997, 2000];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75F529E6-0FE0-4B06-97E7-AB9A9C19D185}"/>
              </a:ext>
            </a:extLst>
          </p:cNvPr>
          <p:cNvSpPr/>
          <p:nvPr/>
        </p:nvSpPr>
        <p:spPr>
          <a:xfrm>
            <a:off x="595085" y="199798"/>
            <a:ext cx="110453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nl-N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Types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67217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C487F1F5-377C-C54D-9B08-DC44F15BA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0086" y="4245709"/>
            <a:ext cx="13630275" cy="368385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6E09A-B3F1-0244-9EB6-45B711C4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12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7EA872C-0923-CC4D-A163-D4906664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A03E32B-916F-6C46-96AE-6EA4A1B4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 	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12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780849-0AD0-C042-87D1-4C9F6706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171" y="464457"/>
            <a:ext cx="10671629" cy="5283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Tuples vs List:</a:t>
            </a:r>
            <a:endParaRPr lang="nl-NL" dirty="0"/>
          </a:p>
          <a:p>
            <a:pPr>
              <a:buFont typeface="Wingdings" panose="05000000000000000000" pitchFamily="2" charset="2"/>
              <a:buChar char="Ø"/>
            </a:pPr>
            <a:r>
              <a:rPr lang="nl-NL" dirty="0" err="1"/>
              <a:t>Lists</a:t>
            </a:r>
            <a:r>
              <a:rPr lang="nl-NL" dirty="0"/>
              <a:t> slower but more </a:t>
            </a:r>
            <a:r>
              <a:rPr lang="nl-NL" dirty="0" err="1"/>
              <a:t>powerful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tuples</a:t>
            </a:r>
            <a:endParaRPr lang="nl-NL" dirty="0"/>
          </a:p>
          <a:p>
            <a:pPr>
              <a:buFont typeface="Wingdings" panose="05000000000000000000" pitchFamily="2" charset="2"/>
              <a:buChar char="Ø"/>
            </a:pPr>
            <a:r>
              <a:rPr lang="nl-NL" dirty="0" err="1"/>
              <a:t>Lists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modified,and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have </a:t>
            </a:r>
            <a:r>
              <a:rPr lang="nl-NL" dirty="0" err="1"/>
              <a:t>lots</a:t>
            </a:r>
            <a:r>
              <a:rPr lang="nl-NL" dirty="0"/>
              <a:t> of </a:t>
            </a:r>
            <a:r>
              <a:rPr lang="nl-NL" dirty="0" err="1"/>
              <a:t>handy</a:t>
            </a:r>
            <a:r>
              <a:rPr lang="nl-NL" dirty="0"/>
              <a:t>  operations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perform</a:t>
            </a:r>
            <a:r>
              <a:rPr lang="nl-NL" dirty="0"/>
              <a:t> on </a:t>
            </a:r>
            <a:r>
              <a:rPr lang="nl-NL" dirty="0" err="1"/>
              <a:t>them</a:t>
            </a:r>
            <a:endParaRPr lang="nl-NL" dirty="0"/>
          </a:p>
          <a:p>
            <a:pPr>
              <a:buFont typeface="Wingdings" panose="05000000000000000000" pitchFamily="2" charset="2"/>
              <a:buChar char="Ø"/>
            </a:pP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convert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tuples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lists</a:t>
            </a:r>
            <a:r>
              <a:rPr lang="nl-NL" dirty="0"/>
              <a:t> </a:t>
            </a:r>
            <a:r>
              <a:rPr lang="nl-NL" dirty="0" err="1"/>
              <a:t>us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list()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tuple</a:t>
            </a:r>
            <a:r>
              <a:rPr lang="nl-NL" dirty="0"/>
              <a:t>() </a:t>
            </a:r>
            <a:r>
              <a:rPr lang="nl-NL" dirty="0" err="1"/>
              <a:t>functions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&gt;&gt;&gt;li =list(tu)</a:t>
            </a:r>
          </a:p>
          <a:p>
            <a:pPr marL="0" indent="0">
              <a:buNone/>
            </a:pPr>
            <a:r>
              <a:rPr lang="nl-NL" dirty="0"/>
              <a:t>&gt;&gt;&gt;tu=</a:t>
            </a:r>
            <a:r>
              <a:rPr lang="nl-NL" dirty="0" err="1"/>
              <a:t>tuple</a:t>
            </a:r>
            <a:r>
              <a:rPr lang="nl-NL" dirty="0"/>
              <a:t>(li)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2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C487F1F5-377C-C54D-9B08-DC44F15BA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0086" y="4245709"/>
            <a:ext cx="13630275" cy="368385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6E09A-B3F1-0244-9EB6-45B711C4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13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7EA872C-0923-CC4D-A163-D4906664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A03E32B-916F-6C46-96AE-6EA4A1B4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 	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13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780849-0AD0-C042-87D1-4C9F6706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943" y="1175657"/>
            <a:ext cx="10395857" cy="457274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 dictionary is a collection which is unordered, changeable and indexed. In Python dictionaries are written with curly brackets, and they have keys and values.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Keys are unique within a dictionary while values  may not be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Values can be of any type but keys must be immutable data type such as </a:t>
            </a:r>
            <a:r>
              <a:rPr lang="en-IN" dirty="0" err="1"/>
              <a:t>Strings,numbers</a:t>
            </a:r>
            <a:r>
              <a:rPr lang="en-IN" dirty="0"/>
              <a:t> or tuples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You can access the items of a dictionary by referring to its key name, inside square brackets:</a:t>
            </a:r>
          </a:p>
          <a:p>
            <a:pPr marL="0" indent="0">
              <a:buNone/>
            </a:pPr>
            <a:r>
              <a:rPr lang="en-GB" dirty="0"/>
              <a:t>x = </a:t>
            </a:r>
            <a:r>
              <a:rPr lang="en-GB" dirty="0" err="1"/>
              <a:t>thisdict</a:t>
            </a:r>
            <a:r>
              <a:rPr lang="en-GB" dirty="0"/>
              <a:t>["model"] or x = </a:t>
            </a:r>
            <a:r>
              <a:rPr lang="en-GB" dirty="0" err="1"/>
              <a:t>thisdict.get</a:t>
            </a:r>
            <a:r>
              <a:rPr lang="en-GB" dirty="0"/>
              <a:t>("model")</a:t>
            </a:r>
          </a:p>
          <a:p>
            <a:pPr marL="0" indent="0">
              <a:buNone/>
            </a:pPr>
            <a:r>
              <a:rPr lang="en-GB" dirty="0"/>
              <a:t>Ex: </a:t>
            </a:r>
            <a:r>
              <a:rPr lang="en-IN" dirty="0"/>
              <a:t>Change the "year" to 2018:</a:t>
            </a:r>
            <a:endParaRPr lang="en-GB" dirty="0"/>
          </a:p>
          <a:p>
            <a:pPr marL="0" indent="0">
              <a:buNone/>
            </a:pPr>
            <a:r>
              <a:rPr lang="en-IN" dirty="0" err="1"/>
              <a:t>thisdict</a:t>
            </a:r>
            <a:r>
              <a:rPr lang="en-IN" dirty="0"/>
              <a:t> = {</a:t>
            </a:r>
            <a:br>
              <a:rPr lang="en-IN" dirty="0"/>
            </a:br>
            <a:r>
              <a:rPr lang="en-IN" dirty="0"/>
              <a:t>  "brand": "Ford",</a:t>
            </a:r>
            <a:br>
              <a:rPr lang="en-IN" dirty="0"/>
            </a:br>
            <a:r>
              <a:rPr lang="en-IN" dirty="0"/>
              <a:t>  "model": "Mustang",</a:t>
            </a:r>
            <a:br>
              <a:rPr lang="en-IN" dirty="0"/>
            </a:br>
            <a:r>
              <a:rPr lang="en-IN" dirty="0"/>
              <a:t>  "year": 1964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r>
              <a:rPr lang="en-IN" dirty="0" err="1"/>
              <a:t>thisdict</a:t>
            </a:r>
            <a:r>
              <a:rPr lang="en-IN" dirty="0"/>
              <a:t>["year"] = 2018</a:t>
            </a:r>
            <a:endParaRPr lang="nl-NL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CF4B4D50-7273-4D23-8921-002545607C70}"/>
              </a:ext>
            </a:extLst>
          </p:cNvPr>
          <p:cNvSpPr/>
          <p:nvPr/>
        </p:nvSpPr>
        <p:spPr>
          <a:xfrm>
            <a:off x="595085" y="199798"/>
            <a:ext cx="110453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Dictionary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58939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60000" b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87D7D7ED-A409-E94E-8D6C-6CF20EDB7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0086" y="4245709"/>
            <a:ext cx="13630275" cy="36838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76F7-5D10-A940-A1B1-BBF925381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072"/>
            <a:ext cx="10515600" cy="4825891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A function is a block of code which only runs when it is </a:t>
            </a:r>
            <a:r>
              <a:rPr lang="en-IN" dirty="0" err="1"/>
              <a:t>called.You</a:t>
            </a:r>
            <a:r>
              <a:rPr lang="en-IN" dirty="0"/>
              <a:t> can pass data, known as parameters, into a </a:t>
            </a:r>
            <a:r>
              <a:rPr lang="en-IN" dirty="0" err="1"/>
              <a:t>function.A</a:t>
            </a:r>
            <a:r>
              <a:rPr lang="en-IN" dirty="0"/>
              <a:t> function can return data as a result.</a:t>
            </a:r>
          </a:p>
          <a:p>
            <a:r>
              <a:rPr lang="en-IN" dirty="0"/>
              <a:t>Function block begins with keyword def followed by function name and  </a:t>
            </a:r>
            <a:r>
              <a:rPr lang="en-IN" dirty="0" err="1"/>
              <a:t>parantheses</a:t>
            </a:r>
            <a:r>
              <a:rPr lang="en-IN" dirty="0"/>
              <a:t>.</a:t>
            </a:r>
          </a:p>
          <a:p>
            <a:r>
              <a:rPr lang="en-IN" dirty="0"/>
              <a:t>def </a:t>
            </a:r>
            <a:r>
              <a:rPr lang="en-IN" dirty="0" err="1"/>
              <a:t>my_function</a:t>
            </a:r>
            <a:r>
              <a:rPr lang="en-IN" dirty="0"/>
              <a:t>():</a:t>
            </a:r>
            <a:br>
              <a:rPr lang="en-IN" dirty="0"/>
            </a:br>
            <a:r>
              <a:rPr lang="en-IN" dirty="0"/>
              <a:t>  print("Hello from a function")</a:t>
            </a:r>
          </a:p>
          <a:p>
            <a:r>
              <a:rPr lang="en-IN" dirty="0" err="1"/>
              <a:t>alling</a:t>
            </a:r>
            <a:r>
              <a:rPr lang="en-IN" dirty="0"/>
              <a:t> a Function</a:t>
            </a:r>
          </a:p>
          <a:p>
            <a:r>
              <a:rPr lang="en-IN" dirty="0"/>
              <a:t>To call a function, use the function name followed by parenthesis:</a:t>
            </a:r>
          </a:p>
          <a:p>
            <a:r>
              <a:rPr lang="en-IN" dirty="0"/>
              <a:t>Example</a:t>
            </a:r>
          </a:p>
          <a:p>
            <a:r>
              <a:rPr lang="en-IN" dirty="0"/>
              <a:t>def </a:t>
            </a:r>
            <a:r>
              <a:rPr lang="en-IN" dirty="0" err="1"/>
              <a:t>my_function</a:t>
            </a:r>
            <a:r>
              <a:rPr lang="en-IN" dirty="0"/>
              <a:t>():</a:t>
            </a:r>
            <a:br>
              <a:rPr lang="en-IN" dirty="0"/>
            </a:br>
            <a:r>
              <a:rPr lang="en-IN" dirty="0"/>
              <a:t>  print("Hello from a function")</a:t>
            </a:r>
            <a:br>
              <a:rPr lang="en-IN" dirty="0"/>
            </a:br>
            <a:br>
              <a:rPr lang="en-IN" dirty="0"/>
            </a:br>
            <a:r>
              <a:rPr lang="en-IN" b="1" dirty="0" err="1"/>
              <a:t>my_function</a:t>
            </a:r>
            <a:r>
              <a:rPr lang="en-IN" b="1" dirty="0"/>
              <a:t>()</a:t>
            </a:r>
            <a:endParaRPr lang="en-I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FD470-F32E-AC45-B6DF-1112DDE7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14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05365AC-B820-A44C-AC95-34CB87E9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707FA0E-54C3-FB45-A1E5-37BB82BE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 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14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010318F-113E-40A6-B6C3-83B473DE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741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nl-NL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nl-N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798895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60000" b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87D7D7ED-A409-E94E-8D6C-6CF20EDB7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0086" y="4245709"/>
            <a:ext cx="13630275" cy="36838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8A51B2-A560-D14E-AEFE-E856158B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76F7-5D10-A940-A1B1-BBF925381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Python </a:t>
            </a:r>
            <a:r>
              <a:rPr lang="nl-NL" dirty="0" err="1"/>
              <a:t>provides</a:t>
            </a:r>
            <a:r>
              <a:rPr lang="nl-NL" dirty="0"/>
              <a:t> basic </a:t>
            </a:r>
            <a:r>
              <a:rPr lang="nl-NL" dirty="0" err="1"/>
              <a:t>functions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 </a:t>
            </a:r>
            <a:r>
              <a:rPr lang="nl-NL" dirty="0" err="1"/>
              <a:t>necessary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manipulates</a:t>
            </a:r>
            <a:r>
              <a:rPr lang="nl-NL" dirty="0"/>
              <a:t> files </a:t>
            </a:r>
            <a:r>
              <a:rPr lang="nl-NL" dirty="0" err="1"/>
              <a:t>by</a:t>
            </a:r>
            <a:r>
              <a:rPr lang="nl-NL" dirty="0"/>
              <a:t> default</a:t>
            </a:r>
          </a:p>
          <a:p>
            <a:pPr marL="0" indent="0">
              <a:buNone/>
            </a:pPr>
            <a:r>
              <a:rPr lang="nl-NL" dirty="0"/>
              <a:t>Most of </a:t>
            </a:r>
            <a:r>
              <a:rPr lang="nl-NL" dirty="0" err="1"/>
              <a:t>the</a:t>
            </a:r>
            <a:r>
              <a:rPr lang="nl-NL" dirty="0"/>
              <a:t> file </a:t>
            </a:r>
            <a:r>
              <a:rPr lang="nl-NL" dirty="0" err="1"/>
              <a:t>manipulation</a:t>
            </a:r>
            <a:r>
              <a:rPr lang="nl-NL" dirty="0"/>
              <a:t> is </a:t>
            </a:r>
            <a:r>
              <a:rPr lang="nl-NL" dirty="0" err="1"/>
              <a:t>done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file object </a:t>
            </a:r>
          </a:p>
          <a:p>
            <a:pPr marL="0" indent="0">
              <a:buNone/>
            </a:pPr>
            <a:r>
              <a:rPr lang="nl-NL" dirty="0" err="1"/>
              <a:t>Various</a:t>
            </a:r>
            <a:r>
              <a:rPr lang="nl-NL" dirty="0"/>
              <a:t> </a:t>
            </a:r>
            <a:r>
              <a:rPr lang="nl-NL" dirty="0" err="1"/>
              <a:t>filehandlingmethods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open() -</a:t>
            </a:r>
            <a:r>
              <a:rPr lang="en-IN" dirty="0"/>
              <a:t>open() function takes two parameters; filename, and mode</a:t>
            </a:r>
          </a:p>
          <a:p>
            <a:pPr marL="0" indent="0">
              <a:buNone/>
            </a:pPr>
            <a:r>
              <a:rPr lang="en-IN" dirty="0"/>
              <a:t>Syntax: </a:t>
            </a:r>
            <a:r>
              <a:rPr lang="en-GB" dirty="0"/>
              <a:t>f = open("demofile.txt", "rt")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close() –</a:t>
            </a:r>
            <a:r>
              <a:rPr lang="nl-NL" dirty="0" err="1"/>
              <a:t>f.close</a:t>
            </a:r>
            <a:r>
              <a:rPr lang="nl-NL" dirty="0"/>
              <a:t>()</a:t>
            </a:r>
          </a:p>
          <a:p>
            <a:pPr marL="0" indent="0">
              <a:buNone/>
            </a:pPr>
            <a:r>
              <a:rPr lang="nl-NL" dirty="0" err="1"/>
              <a:t>read</a:t>
            </a:r>
            <a:r>
              <a:rPr lang="nl-NL" dirty="0"/>
              <a:t>() – </a:t>
            </a:r>
            <a:r>
              <a:rPr lang="nl-NL" dirty="0" err="1"/>
              <a:t>read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reads</a:t>
            </a:r>
            <a:r>
              <a:rPr lang="nl-NL" dirty="0"/>
              <a:t> a String </a:t>
            </a:r>
            <a:r>
              <a:rPr lang="nl-NL" dirty="0" err="1"/>
              <a:t>from</a:t>
            </a:r>
            <a:r>
              <a:rPr lang="nl-NL" dirty="0"/>
              <a:t> open file</a:t>
            </a:r>
          </a:p>
          <a:p>
            <a:pPr marL="0" indent="0">
              <a:buNone/>
            </a:pPr>
            <a:r>
              <a:rPr lang="nl-NL" dirty="0"/>
              <a:t>Syntax: </a:t>
            </a:r>
            <a:r>
              <a:rPr lang="nl-NL" dirty="0" err="1"/>
              <a:t>f.read</a:t>
            </a:r>
            <a:r>
              <a:rPr lang="nl-NL" dirty="0"/>
              <a:t>([</a:t>
            </a:r>
            <a:r>
              <a:rPr lang="nl-NL" dirty="0" err="1"/>
              <a:t>count</a:t>
            </a:r>
            <a:r>
              <a:rPr lang="nl-NL" dirty="0"/>
              <a:t>])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FD470-F32E-AC45-B6DF-1112DDE7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15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05365AC-B820-A44C-AC95-34CB87E9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707FA0E-54C3-FB45-A1E5-37BB82BE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 	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15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51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60000" b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87D7D7ED-A409-E94E-8D6C-6CF20EDB7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0086" y="4245709"/>
            <a:ext cx="13630275" cy="36838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8A51B2-A560-D14E-AEFE-E856158B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Python-JSON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76F7-5D10-A940-A1B1-BBF925381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r>
              <a:rPr lang="en-IN" dirty="0"/>
              <a:t>JSON is a syntax for storing and exchanging data.</a:t>
            </a:r>
          </a:p>
          <a:p>
            <a:r>
              <a:rPr lang="en-IN" dirty="0"/>
              <a:t>JSON is text, written with JavaScript object notation</a:t>
            </a:r>
          </a:p>
          <a:p>
            <a:pPr marL="0" indent="0">
              <a:buNone/>
            </a:pPr>
            <a:r>
              <a:rPr lang="en-IN" dirty="0"/>
              <a:t>JSON in Python</a:t>
            </a:r>
          </a:p>
          <a:p>
            <a:pPr marL="0" indent="0">
              <a:buNone/>
            </a:pPr>
            <a:r>
              <a:rPr lang="en-IN" dirty="0"/>
              <a:t>Python has a built-in package called json, which can be used to work with JSON data.</a:t>
            </a:r>
          </a:p>
          <a:p>
            <a:pPr marL="0" indent="0">
              <a:buNone/>
            </a:pPr>
            <a:r>
              <a:rPr lang="en-IN" dirty="0"/>
              <a:t>Example</a:t>
            </a:r>
          </a:p>
          <a:p>
            <a:pPr marL="0" indent="0">
              <a:buNone/>
            </a:pPr>
            <a:r>
              <a:rPr lang="en-IN" dirty="0"/>
              <a:t>Import the json module: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import json</a:t>
            </a:r>
            <a:endParaRPr lang="nl-NL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FD470-F32E-AC45-B6DF-1112DDE7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16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05365AC-B820-A44C-AC95-34CB87E9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707FA0E-54C3-FB45-A1E5-37BB82BE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 	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16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540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60000" b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87D7D7ED-A409-E94E-8D6C-6CF20EDB7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0086" y="4245709"/>
            <a:ext cx="13630275" cy="36838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8A51B2-A560-D14E-AEFE-E856158B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WebFrameworks</a:t>
            </a: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76F7-5D10-A940-A1B1-BBF925381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 b="1" dirty="0" err="1"/>
              <a:t>Frameworks</a:t>
            </a:r>
            <a:r>
              <a:rPr lang="nl-NL" b="1" dirty="0"/>
              <a:t>:</a:t>
            </a:r>
          </a:p>
          <a:p>
            <a:pPr marL="0" indent="0">
              <a:buNone/>
            </a:pPr>
            <a:r>
              <a:rPr lang="nl-NL" dirty="0"/>
              <a:t>Django</a:t>
            </a:r>
          </a:p>
          <a:p>
            <a:pPr marL="0" indent="0">
              <a:buNone/>
            </a:pPr>
            <a:r>
              <a:rPr lang="nl-NL" dirty="0" err="1"/>
              <a:t>Flask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Pylons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TurboGears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Zope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Grok</a:t>
            </a:r>
            <a:endParaRPr lang="nl-NL" dirty="0"/>
          </a:p>
          <a:p>
            <a:pPr marL="0" indent="0">
              <a:buNone/>
            </a:pPr>
            <a:r>
              <a:rPr lang="nl-NL" b="1" dirty="0" err="1"/>
              <a:t>IDEs</a:t>
            </a:r>
            <a:r>
              <a:rPr lang="nl-NL" b="1" dirty="0"/>
              <a:t>:</a:t>
            </a:r>
          </a:p>
          <a:p>
            <a:pPr marL="0" indent="0">
              <a:buNone/>
            </a:pPr>
            <a:r>
              <a:rPr lang="nl-NL" dirty="0" err="1"/>
              <a:t>Emacs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Vim</a:t>
            </a:r>
          </a:p>
          <a:p>
            <a:pPr marL="0" indent="0">
              <a:buNone/>
            </a:pPr>
            <a:r>
              <a:rPr lang="nl-NL" dirty="0" err="1"/>
              <a:t>Komodo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Pycharm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Eclipse</a:t>
            </a:r>
            <a:r>
              <a:rPr lang="nl-NL" dirty="0"/>
              <a:t>(</a:t>
            </a:r>
            <a:r>
              <a:rPr lang="nl-NL" dirty="0" err="1"/>
              <a:t>pyDev</a:t>
            </a:r>
            <a:r>
              <a:rPr lang="nl-NL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FD470-F32E-AC45-B6DF-1112DDE7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17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05365AC-B820-A44C-AC95-34CB87E9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707FA0E-54C3-FB45-A1E5-37BB82BE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 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17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35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60000" b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87D7D7ED-A409-E94E-8D6C-6CF20EDB7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0086" y="4245709"/>
            <a:ext cx="13630275" cy="36838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8A51B2-A560-D14E-AEFE-E856158B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Resourcea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76F7-5D10-A940-A1B1-BBF925381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1640114"/>
            <a:ext cx="10337800" cy="4536849"/>
          </a:xfrm>
        </p:spPr>
        <p:txBody>
          <a:bodyPr>
            <a:normAutofit/>
          </a:bodyPr>
          <a:lstStyle/>
          <a:p>
            <a:r>
              <a:rPr lang="en-GB" dirty="0"/>
              <a:t>http://python.org/</a:t>
            </a:r>
          </a:p>
          <a:p>
            <a:r>
              <a:rPr lang="en-GB" dirty="0"/>
              <a:t>http://diveintopython.org/</a:t>
            </a:r>
          </a:p>
          <a:p>
            <a:r>
              <a:rPr lang="en-GB" dirty="0"/>
              <a:t>http://djangoproject.com/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FD470-F32E-AC45-B6DF-1112DDE7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18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05365AC-B820-A44C-AC95-34CB87E9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707FA0E-54C3-FB45-A1E5-37BB82BE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 	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18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786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D3F0B614-B9A1-5443-8B19-55028FDD5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9138" y="4223406"/>
            <a:ext cx="13630275" cy="368385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40D8D-95AB-124F-8C65-BD03B828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10 June 2019 </a:t>
            </a:r>
            <a:r>
              <a:rPr lang="en-US" b="1" dirty="0">
                <a:solidFill>
                  <a:schemeClr val="bg1"/>
                </a:solidFill>
              </a:rPr>
              <a:t>	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19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92BAB-BF72-1342-A5B4-47681218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19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012C4CD8-447E-E34F-BD94-33AA9ED34CE7}"/>
              </a:ext>
            </a:extLst>
          </p:cNvPr>
          <p:cNvSpPr txBox="1">
            <a:spLocks/>
          </p:cNvSpPr>
          <p:nvPr/>
        </p:nvSpPr>
        <p:spPr>
          <a:xfrm>
            <a:off x="726692" y="105782"/>
            <a:ext cx="10457981" cy="89511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 err="1"/>
              <a:t>Questions</a:t>
            </a:r>
            <a:r>
              <a:rPr lang="nl-NL" b="1" dirty="0"/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8B6DDA-7369-C046-98E4-B95C8CD87623}"/>
              </a:ext>
            </a:extLst>
          </p:cNvPr>
          <p:cNvSpPr txBox="1"/>
          <p:nvPr/>
        </p:nvSpPr>
        <p:spPr>
          <a:xfrm>
            <a:off x="144966" y="1000900"/>
            <a:ext cx="11913684" cy="120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8" name="Tijdelijke aanduiding voor inhoud 4">
            <a:extLst>
              <a:ext uri="{FF2B5EF4-FFF2-40B4-BE49-F238E27FC236}">
                <a16:creationId xmlns:a16="http://schemas.microsoft.com/office/drawing/2014/main" id="{CE87C781-E30E-4948-AF20-A9AF98C46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513" y="1364344"/>
            <a:ext cx="3805587" cy="369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9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4D6D1B7B-C648-C446-9572-54C2650C7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1235" y="4218375"/>
            <a:ext cx="13630275" cy="368385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C585F-04D7-F64C-9249-0D91907D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1B0809E-B2E2-B945-8669-66C6D8B2758D}" type="slidenum">
              <a:rPr lang="en-US" smtClean="0"/>
              <a:t>2</a:t>
            </a:fld>
            <a:endParaRPr lang="en-US"/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3144EAE7-91E4-6644-BE5C-D7D43532C115}"/>
              </a:ext>
            </a:extLst>
          </p:cNvPr>
          <p:cNvSpPr txBox="1">
            <a:spLocks/>
          </p:cNvSpPr>
          <p:nvPr/>
        </p:nvSpPr>
        <p:spPr>
          <a:xfrm>
            <a:off x="726692" y="105782"/>
            <a:ext cx="10457981" cy="89511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 err="1"/>
              <a:t>Introduction</a:t>
            </a:r>
            <a:r>
              <a:rPr lang="nl-NL" b="1" dirty="0"/>
              <a:t> </a:t>
            </a:r>
            <a:r>
              <a:rPr lang="nl-NL" b="1" dirty="0" err="1"/>
              <a:t>to</a:t>
            </a:r>
            <a:r>
              <a:rPr lang="nl-NL" b="1" dirty="0"/>
              <a:t> Python</a:t>
            </a:r>
          </a:p>
        </p:txBody>
      </p:sp>
      <p:sp>
        <p:nvSpPr>
          <p:cNvPr id="35" name="Tijdelijke aanduiding voor inhoud 2">
            <a:extLst>
              <a:ext uri="{FF2B5EF4-FFF2-40B4-BE49-F238E27FC236}">
                <a16:creationId xmlns:a16="http://schemas.microsoft.com/office/drawing/2014/main" id="{F4794119-8012-974C-B6AF-749B0C8DCB90}"/>
              </a:ext>
            </a:extLst>
          </p:cNvPr>
          <p:cNvSpPr txBox="1">
            <a:spLocks/>
          </p:cNvSpPr>
          <p:nvPr/>
        </p:nvSpPr>
        <p:spPr>
          <a:xfrm>
            <a:off x="446049" y="1000900"/>
            <a:ext cx="10907751" cy="445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8D40B3-14B6-644D-89EF-A11C43D9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096000"/>
            <a:ext cx="12192000" cy="762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			                                                                 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798F-8427-E344-925F-DE1F87423106}"/>
              </a:ext>
            </a:extLst>
          </p:cNvPr>
          <p:cNvSpPr txBox="1"/>
          <p:nvPr/>
        </p:nvSpPr>
        <p:spPr>
          <a:xfrm>
            <a:off x="144966" y="1000900"/>
            <a:ext cx="1138539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 err="1"/>
              <a:t>Introduction</a:t>
            </a:r>
            <a:endParaRPr lang="nl-NL" sz="3600" dirty="0"/>
          </a:p>
          <a:p>
            <a:r>
              <a:rPr lang="nl-NL" sz="3600" dirty="0"/>
              <a:t>Python Basics</a:t>
            </a:r>
          </a:p>
          <a:p>
            <a:r>
              <a:rPr lang="nl-NL" sz="3600" dirty="0"/>
              <a:t>Python </a:t>
            </a:r>
            <a:r>
              <a:rPr lang="nl-NL" sz="3600" dirty="0" err="1"/>
              <a:t>Decision</a:t>
            </a:r>
            <a:r>
              <a:rPr lang="nl-NL" sz="3600" dirty="0"/>
              <a:t> making</a:t>
            </a:r>
          </a:p>
          <a:p>
            <a:r>
              <a:rPr lang="nl-NL" sz="3600" dirty="0"/>
              <a:t>Python Loops</a:t>
            </a:r>
          </a:p>
          <a:p>
            <a:r>
              <a:rPr lang="nl-NL" sz="3600" dirty="0"/>
              <a:t>Python </a:t>
            </a:r>
            <a:r>
              <a:rPr lang="nl-NL" sz="3600" dirty="0" err="1"/>
              <a:t>Sequence</a:t>
            </a:r>
            <a:r>
              <a:rPr lang="nl-NL" sz="3600" dirty="0"/>
              <a:t> types</a:t>
            </a:r>
          </a:p>
          <a:p>
            <a:r>
              <a:rPr lang="nl-NL" sz="3600" dirty="0"/>
              <a:t>Python </a:t>
            </a:r>
            <a:r>
              <a:rPr lang="nl-NL" sz="3600" dirty="0" err="1"/>
              <a:t>Functions</a:t>
            </a:r>
            <a:endParaRPr lang="nl-NL" sz="3600" dirty="0"/>
          </a:p>
          <a:p>
            <a:r>
              <a:rPr lang="nl-NL" sz="3600" dirty="0"/>
              <a:t>Python  File I/O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48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D3F0B614-B9A1-5443-8B19-55028FDD5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9138" y="4223406"/>
            <a:ext cx="13630275" cy="368385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40D8D-95AB-124F-8C65-BD03B828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 	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92BAB-BF72-1342-A5B4-47681218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012C4CD8-447E-E34F-BD94-33AA9ED34CE7}"/>
              </a:ext>
            </a:extLst>
          </p:cNvPr>
          <p:cNvSpPr txBox="1">
            <a:spLocks/>
          </p:cNvSpPr>
          <p:nvPr/>
        </p:nvSpPr>
        <p:spPr>
          <a:xfrm>
            <a:off x="726692" y="105782"/>
            <a:ext cx="10457981" cy="8951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Python..?</a:t>
            </a:r>
            <a:endParaRPr lang="nl-NL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8B6DDA-7369-C046-98E4-B95C8CD87623}"/>
              </a:ext>
            </a:extLst>
          </p:cNvPr>
          <p:cNvSpPr txBox="1"/>
          <p:nvPr/>
        </p:nvSpPr>
        <p:spPr>
          <a:xfrm>
            <a:off x="144966" y="1000900"/>
            <a:ext cx="11913684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Python is a general purpose programming  language  that is often applied in Scripting roles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Python is scripting language, fast and dynamic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Python is a high-level programming language which is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Interpreted -  python is processed at runtime by interpreter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Interactive – you can use a python prompt and interact with the interpreter directly to write programs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Object oriented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02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ECC28049-F775-9247-A8A7-5089A7B29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0086" y="4245709"/>
            <a:ext cx="13630275" cy="36838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1CB5D9-B8F2-CF45-BEB5-2AD1CF38A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features &amp;Versions</a:t>
            </a:r>
            <a:r>
              <a:rPr lang="en-I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                    </a:t>
            </a:r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5E53D-AD4A-2844-BEA0-57C1CF41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4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A71345-513B-204F-8724-D8761502C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26 May 2019	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4B47C46-22C5-564C-A1C8-026989BD500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36600" y="1001487"/>
            <a:ext cx="10003971" cy="552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l-NL" dirty="0"/>
              <a:t>Python supports GUI </a:t>
            </a:r>
            <a:r>
              <a:rPr lang="nl-NL" dirty="0" err="1"/>
              <a:t>applications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Python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easily</a:t>
            </a:r>
            <a:r>
              <a:rPr lang="nl-NL" dirty="0"/>
              <a:t> </a:t>
            </a:r>
            <a:r>
              <a:rPr lang="nl-NL" dirty="0" err="1"/>
              <a:t>integrated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c,c</a:t>
            </a:r>
            <a:r>
              <a:rPr lang="nl-NL" dirty="0"/>
              <a:t>++,Java</a:t>
            </a:r>
          </a:p>
          <a:p>
            <a:pPr marL="0" indent="0">
              <a:buNone/>
            </a:pPr>
            <a:r>
              <a:rPr lang="nl-NL" dirty="0"/>
              <a:t>Python </a:t>
            </a:r>
            <a:r>
              <a:rPr lang="nl-NL" dirty="0" err="1"/>
              <a:t>provides</a:t>
            </a:r>
            <a:r>
              <a:rPr lang="nl-NL" dirty="0"/>
              <a:t> interface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major commercial databases</a:t>
            </a:r>
          </a:p>
          <a:p>
            <a:pPr marL="0" indent="0">
              <a:buNone/>
            </a:pPr>
            <a:r>
              <a:rPr lang="nl-NL" dirty="0"/>
              <a:t>Python has </a:t>
            </a:r>
            <a:r>
              <a:rPr lang="nl-NL" dirty="0" err="1"/>
              <a:t>broad</a:t>
            </a:r>
            <a:r>
              <a:rPr lang="nl-NL" dirty="0"/>
              <a:t> Standard </a:t>
            </a:r>
            <a:r>
              <a:rPr lang="nl-NL" dirty="0" err="1"/>
              <a:t>library</a:t>
            </a:r>
            <a:r>
              <a:rPr lang="nl-NL" dirty="0"/>
              <a:t> cross –Platform</a:t>
            </a:r>
          </a:p>
          <a:p>
            <a:pPr marL="0" indent="0">
              <a:buNone/>
            </a:pPr>
            <a:r>
              <a:rPr lang="nl-NL" b="1" dirty="0"/>
              <a:t>Python Releases:</a:t>
            </a:r>
          </a:p>
          <a:p>
            <a:pPr marL="0" indent="0">
              <a:buNone/>
            </a:pPr>
            <a:r>
              <a:rPr lang="nl-NL" dirty="0" err="1"/>
              <a:t>Created</a:t>
            </a:r>
            <a:r>
              <a:rPr lang="nl-NL" dirty="0"/>
              <a:t> in 1989 </a:t>
            </a:r>
            <a:r>
              <a:rPr lang="nl-NL" dirty="0" err="1"/>
              <a:t>by</a:t>
            </a:r>
            <a:r>
              <a:rPr lang="nl-NL" dirty="0"/>
              <a:t>  Guido van Rossum</a:t>
            </a:r>
          </a:p>
          <a:p>
            <a:pPr marL="0" indent="0">
              <a:buNone/>
            </a:pPr>
            <a:r>
              <a:rPr lang="nl-NL" dirty="0"/>
              <a:t>Python 1.0 </a:t>
            </a:r>
            <a:r>
              <a:rPr lang="nl-NL" dirty="0" err="1"/>
              <a:t>released</a:t>
            </a:r>
            <a:r>
              <a:rPr lang="nl-NL" dirty="0"/>
              <a:t> in 1994</a:t>
            </a:r>
          </a:p>
          <a:p>
            <a:pPr marL="0" indent="0">
              <a:buNone/>
            </a:pPr>
            <a:r>
              <a:rPr lang="nl-NL" dirty="0"/>
              <a:t>Python 2.0 </a:t>
            </a:r>
            <a:r>
              <a:rPr lang="nl-NL" dirty="0" err="1"/>
              <a:t>released</a:t>
            </a:r>
            <a:r>
              <a:rPr lang="nl-NL" dirty="0"/>
              <a:t> in 2000</a:t>
            </a:r>
          </a:p>
          <a:p>
            <a:pPr marL="0" indent="0">
              <a:buNone/>
            </a:pPr>
            <a:r>
              <a:rPr lang="nl-NL" dirty="0"/>
              <a:t>Python 3.0 </a:t>
            </a:r>
            <a:r>
              <a:rPr lang="nl-NL" dirty="0" err="1"/>
              <a:t>released</a:t>
            </a:r>
            <a:r>
              <a:rPr lang="nl-NL" dirty="0"/>
              <a:t> in 2008</a:t>
            </a:r>
          </a:p>
          <a:p>
            <a:pPr marL="0" indent="0">
              <a:buNone/>
            </a:pPr>
            <a:r>
              <a:rPr lang="nl-NL" dirty="0"/>
              <a:t>Python 2.7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recommended</a:t>
            </a:r>
            <a:r>
              <a:rPr lang="nl-NL" dirty="0"/>
              <a:t> </a:t>
            </a:r>
            <a:r>
              <a:rPr lang="nl-NL" dirty="0" err="1"/>
              <a:t>version</a:t>
            </a:r>
            <a:endParaRPr lang="nl-NL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49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ECC28049-F775-9247-A8A7-5089A7B29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0086" y="4245709"/>
            <a:ext cx="13630275" cy="368385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5E53D-AD4A-2844-BEA0-57C1CF41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A71345-513B-204F-8724-D8761502C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 	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4B47C46-22C5-564C-A1C8-026989BD500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478971"/>
            <a:ext cx="10134600" cy="4850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Python code execution:</a:t>
            </a:r>
          </a:p>
          <a:p>
            <a:r>
              <a:rPr lang="en-US" sz="3200" dirty="0"/>
              <a:t>Source code  is translated to byte code, which is then run by the Python virtual </a:t>
            </a:r>
            <a:r>
              <a:rPr lang="en-US" sz="3200" dirty="0" err="1"/>
              <a:t>machine.codeis</a:t>
            </a:r>
            <a:r>
              <a:rPr lang="en-US" sz="3200" dirty="0"/>
              <a:t> automatically  compiled but then it is Interpreted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AF1F4E41-50D0-4CB4-B620-75BB2B354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321" y="2699658"/>
            <a:ext cx="5006805" cy="234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0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C487F1F5-377C-C54D-9B08-DC44F15BA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0086" y="4245709"/>
            <a:ext cx="13630275" cy="36838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A9EA4F-52FE-514D-8C5A-5C6378DF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–Environment setup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6E09A-B3F1-0244-9EB6-45B711C4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6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7EA872C-0923-CC4D-A163-D4906664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A03E32B-916F-6C46-96AE-6EA4A1B4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 	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6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780849-0AD0-C042-87D1-4C9F6706B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Python is available on a wide variety of platforms including Linux and Mac OS X. </a:t>
            </a:r>
          </a:p>
          <a:p>
            <a:pPr marL="0" indent="0">
              <a:buNone/>
            </a:pPr>
            <a:r>
              <a:rPr lang="en-GB" dirty="0">
                <a:hlinkClick r:id="rId4"/>
              </a:rPr>
              <a:t>https://www.python.org/downloads/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Download python latest version and put in local path</a:t>
            </a:r>
          </a:p>
          <a:p>
            <a:pPr marL="0" indent="0">
              <a:buNone/>
            </a:pPr>
            <a:r>
              <a:rPr lang="en-GB" dirty="0"/>
              <a:t>Set path using environmental variables.</a:t>
            </a:r>
          </a:p>
          <a:p>
            <a:pPr marL="0" indent="0">
              <a:buNone/>
            </a:pPr>
            <a:r>
              <a:rPr lang="en-GB" dirty="0"/>
              <a:t>mention the python and scripts location in path </a:t>
            </a:r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3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C487F1F5-377C-C54D-9B08-DC44F15BA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0086" y="4245709"/>
            <a:ext cx="13630275" cy="36838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A9EA4F-52FE-514D-8C5A-5C6378DF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365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in Python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6E09A-B3F1-0244-9EB6-45B711C4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7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7EA872C-0923-CC4D-A163-D4906664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A03E32B-916F-6C46-96AE-6EA4A1B4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 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7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780849-0AD0-C042-87D1-4C9F6706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7" y="1175657"/>
            <a:ext cx="10729913" cy="5001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Python files have extension </a:t>
            </a:r>
            <a:r>
              <a:rPr lang="en-GB" b="1" dirty="0"/>
              <a:t>.</a:t>
            </a:r>
            <a:r>
              <a:rPr lang="en-GB" b="1" dirty="0" err="1"/>
              <a:t>py</a:t>
            </a:r>
            <a:endParaRPr lang="en-GB" b="1" dirty="0"/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Based on the data type of a variable, the interpreter allocates memory and decides what can be stored in the reserved memory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Variable stores a piece of data and gives it a specific name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Python is  a dynamically typed language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variables need not to be declared in Python before using them</a:t>
            </a:r>
          </a:p>
          <a:p>
            <a:pPr marL="0" indent="0">
              <a:buNone/>
            </a:pPr>
            <a:r>
              <a:rPr lang="en-IN" dirty="0" err="1">
                <a:sym typeface="Wingdings" panose="05000000000000000000" pitchFamily="2" charset="2"/>
              </a:rPr>
              <a:t>Ex:set</a:t>
            </a:r>
            <a:r>
              <a:rPr lang="en-IN" dirty="0">
                <a:sym typeface="Wingdings" panose="05000000000000000000" pitchFamily="2" charset="2"/>
              </a:rPr>
              <a:t> the  variable “age”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equal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to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the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value</a:t>
            </a:r>
            <a:r>
              <a:rPr lang="nl-NL" dirty="0">
                <a:sym typeface="Wingdings" panose="05000000000000000000" pitchFamily="2" charset="2"/>
              </a:rPr>
              <a:t> 20</a:t>
            </a:r>
          </a:p>
          <a:p>
            <a:pPr marL="0" indent="0">
              <a:buNone/>
            </a:pPr>
            <a:r>
              <a:rPr lang="nl-NL" dirty="0">
                <a:sym typeface="Wingdings" panose="05000000000000000000" pitchFamily="2" charset="2"/>
              </a:rPr>
              <a:t>&gt;&gt;&gt;</a:t>
            </a:r>
            <a:r>
              <a:rPr lang="nl-NL" dirty="0" err="1">
                <a:sym typeface="Wingdings" panose="05000000000000000000" pitchFamily="2" charset="2"/>
              </a:rPr>
              <a:t>age</a:t>
            </a:r>
            <a:r>
              <a:rPr lang="nl-NL" dirty="0">
                <a:sym typeface="Wingdings" panose="05000000000000000000" pitchFamily="2" charset="2"/>
              </a:rPr>
              <a:t> =20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4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C487F1F5-377C-C54D-9B08-DC44F15BA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0086" y="4245709"/>
            <a:ext cx="13630275" cy="36838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A9EA4F-52FE-514D-8C5A-5C6378DF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6525"/>
            <a:ext cx="10301287" cy="9665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Data Types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6E09A-B3F1-0244-9EB6-45B711C4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8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7EA872C-0923-CC4D-A163-D4906664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A03E32B-916F-6C46-96AE-6EA4A1B4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 	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8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780849-0AD0-C042-87D1-4C9F6706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03086"/>
            <a:ext cx="10515601" cy="5073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Python supports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usual</a:t>
            </a:r>
            <a:r>
              <a:rPr lang="nl-NL" dirty="0"/>
              <a:t> data </a:t>
            </a:r>
            <a:r>
              <a:rPr lang="nl-NL" dirty="0" err="1"/>
              <a:t>types,such</a:t>
            </a:r>
            <a:r>
              <a:rPr lang="nl-NL" dirty="0"/>
              <a:t> as</a:t>
            </a:r>
          </a:p>
          <a:p>
            <a:r>
              <a:rPr lang="nl-NL" dirty="0"/>
              <a:t>Integers</a:t>
            </a:r>
          </a:p>
          <a:p>
            <a:r>
              <a:rPr lang="nl-NL" dirty="0" err="1"/>
              <a:t>Floats</a:t>
            </a:r>
            <a:endParaRPr lang="nl-NL" dirty="0"/>
          </a:p>
          <a:p>
            <a:r>
              <a:rPr lang="nl-NL" dirty="0"/>
              <a:t>Strings</a:t>
            </a:r>
          </a:p>
          <a:p>
            <a:pPr marL="457200" lvl="1" indent="0">
              <a:buNone/>
            </a:pPr>
            <a:r>
              <a:rPr lang="nl-NL" dirty="0"/>
              <a:t>In </a:t>
            </a:r>
            <a:r>
              <a:rPr lang="nl-NL" dirty="0" err="1"/>
              <a:t>addition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int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float,Python</a:t>
            </a:r>
            <a:r>
              <a:rPr lang="nl-NL" dirty="0"/>
              <a:t> supports </a:t>
            </a:r>
            <a:r>
              <a:rPr lang="nl-NL" dirty="0" err="1"/>
              <a:t>other</a:t>
            </a:r>
            <a:r>
              <a:rPr lang="nl-NL" dirty="0"/>
              <a:t> type of </a:t>
            </a:r>
            <a:r>
              <a:rPr lang="nl-NL" dirty="0" err="1"/>
              <a:t>numbers,such</a:t>
            </a:r>
            <a:r>
              <a:rPr lang="nl-NL" dirty="0"/>
              <a:t> as </a:t>
            </a:r>
            <a:r>
              <a:rPr lang="nl-NL" dirty="0" err="1"/>
              <a:t>Decimal,Fration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complex </a:t>
            </a:r>
            <a:r>
              <a:rPr lang="nl-NL" dirty="0" err="1"/>
              <a:t>numbers</a:t>
            </a:r>
            <a:endParaRPr lang="nl-NL" dirty="0"/>
          </a:p>
          <a:p>
            <a:pPr marL="457200" lvl="1" indent="0">
              <a:buNone/>
            </a:pPr>
            <a:r>
              <a:rPr lang="nl-NL" dirty="0"/>
              <a:t>String 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enclosed</a:t>
            </a:r>
            <a:r>
              <a:rPr lang="nl-NL" dirty="0"/>
              <a:t> in single quotes or double quotes</a:t>
            </a:r>
          </a:p>
          <a:p>
            <a:pPr marL="457200" lvl="1" indent="0">
              <a:buNone/>
            </a:pPr>
            <a:r>
              <a:rPr lang="nl-NL" dirty="0"/>
              <a:t>String </a:t>
            </a:r>
            <a:r>
              <a:rPr lang="nl-NL" dirty="0" err="1"/>
              <a:t>literals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span multiple </a:t>
            </a:r>
            <a:r>
              <a:rPr lang="nl-NL" dirty="0" err="1"/>
              <a:t>lines.One</a:t>
            </a:r>
            <a:r>
              <a:rPr lang="nl-NL" dirty="0"/>
              <a:t> </a:t>
            </a:r>
            <a:r>
              <a:rPr lang="nl-NL" dirty="0" err="1"/>
              <a:t>ways</a:t>
            </a:r>
            <a:r>
              <a:rPr lang="nl-NL" dirty="0"/>
              <a:t> is </a:t>
            </a:r>
            <a:r>
              <a:rPr lang="nl-NL" dirty="0" err="1"/>
              <a:t>using</a:t>
            </a:r>
            <a:r>
              <a:rPr lang="nl-NL" dirty="0"/>
              <a:t> triple-quotes</a:t>
            </a:r>
          </a:p>
          <a:p>
            <a:pPr marL="457200" lvl="1" indent="0">
              <a:buNone/>
            </a:pPr>
            <a:r>
              <a:rPr lang="nl-NL" dirty="0"/>
              <a:t>‘’’ …’’’ or  “”” … “””</a:t>
            </a:r>
          </a:p>
          <a:p>
            <a:pPr marL="457200" lvl="1" indent="0">
              <a:buNone/>
            </a:pPr>
            <a:r>
              <a:rPr lang="nl-NL" dirty="0"/>
              <a:t>Strings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concatenated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+ operator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repeated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*</a:t>
            </a:r>
          </a:p>
          <a:p>
            <a:pPr marL="457200" lvl="1" indent="0">
              <a:buNone/>
            </a:pPr>
            <a:r>
              <a:rPr lang="nl-NL" dirty="0"/>
              <a:t>Ex :&gt;&gt;&gt; 3 *  ‘a’ + ‘</a:t>
            </a:r>
            <a:r>
              <a:rPr lang="nl-NL" dirty="0" err="1"/>
              <a:t>bc</a:t>
            </a:r>
            <a:r>
              <a:rPr lang="nl-NL" dirty="0"/>
              <a:t>’</a:t>
            </a:r>
          </a:p>
          <a:p>
            <a:pPr marL="457200" lvl="1" indent="0">
              <a:buNone/>
            </a:pPr>
            <a:r>
              <a:rPr lang="nl-NL" dirty="0"/>
              <a:t>  ‘</a:t>
            </a:r>
            <a:r>
              <a:rPr lang="nl-NL" dirty="0" err="1"/>
              <a:t>aaabc</a:t>
            </a:r>
            <a:r>
              <a:rPr lang="nl-NL" dirty="0"/>
              <a:t>’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0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C487F1F5-377C-C54D-9B08-DC44F15BA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0086" y="4245709"/>
            <a:ext cx="13630275" cy="36838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A9EA4F-52FE-514D-8C5A-5C6378DF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36526"/>
            <a:ext cx="10515600" cy="8910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nl-NL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nl-N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6E09A-B3F1-0244-9EB6-45B711C4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9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7EA872C-0923-CC4D-A163-D4906664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A03E32B-916F-6C46-96AE-6EA4A1B4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 	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9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6D4F72BD-0B5B-4D31-9BB6-10DF26032E89}"/>
              </a:ext>
            </a:extLst>
          </p:cNvPr>
          <p:cNvSpPr/>
          <p:nvPr/>
        </p:nvSpPr>
        <p:spPr>
          <a:xfrm>
            <a:off x="623887" y="1117600"/>
            <a:ext cx="1111817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nl-NL" sz="2800" dirty="0" err="1"/>
              <a:t>Decision</a:t>
            </a:r>
            <a:r>
              <a:rPr lang="nl-NL" sz="2800" dirty="0"/>
              <a:t> </a:t>
            </a:r>
            <a:r>
              <a:rPr lang="nl-NL" sz="2800" dirty="0" err="1"/>
              <a:t>structure</a:t>
            </a:r>
            <a:r>
              <a:rPr lang="nl-NL" sz="2800" dirty="0"/>
              <a:t> </a:t>
            </a:r>
            <a:r>
              <a:rPr lang="nl-NL" sz="2800" dirty="0" err="1"/>
              <a:t>evaulates</a:t>
            </a:r>
            <a:r>
              <a:rPr lang="nl-NL" sz="2800" dirty="0"/>
              <a:t> multiple </a:t>
            </a:r>
            <a:r>
              <a:rPr lang="nl-NL" sz="2800" dirty="0" err="1"/>
              <a:t>expressions</a:t>
            </a:r>
            <a:r>
              <a:rPr lang="nl-NL" sz="2800" dirty="0"/>
              <a:t> </a:t>
            </a:r>
            <a:r>
              <a:rPr lang="nl-NL" sz="2800" dirty="0" err="1"/>
              <a:t>which</a:t>
            </a:r>
            <a:r>
              <a:rPr lang="nl-NL" sz="2800" dirty="0"/>
              <a:t> Produce TRUE or FALSE as </a:t>
            </a:r>
            <a:r>
              <a:rPr lang="nl-NL" sz="2800" dirty="0" err="1"/>
              <a:t>outcome</a:t>
            </a:r>
            <a:endParaRPr lang="nl-NL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nl-NL" sz="2800" dirty="0"/>
              <a:t>Python </a:t>
            </a:r>
            <a:r>
              <a:rPr lang="nl-NL" sz="2800" dirty="0" err="1"/>
              <a:t>programming</a:t>
            </a:r>
            <a:r>
              <a:rPr lang="nl-NL" sz="2800" dirty="0"/>
              <a:t> </a:t>
            </a:r>
            <a:r>
              <a:rPr lang="nl-NL" sz="2800" dirty="0" err="1"/>
              <a:t>language</a:t>
            </a:r>
            <a:r>
              <a:rPr lang="nl-NL" sz="2800" dirty="0"/>
              <a:t> </a:t>
            </a:r>
            <a:r>
              <a:rPr lang="nl-NL" sz="2800" dirty="0" err="1"/>
              <a:t>assumes</a:t>
            </a:r>
            <a:r>
              <a:rPr lang="nl-NL" sz="2800" dirty="0"/>
              <a:t> </a:t>
            </a:r>
            <a:r>
              <a:rPr lang="nl-NL" sz="2800" dirty="0" err="1"/>
              <a:t>any</a:t>
            </a:r>
            <a:r>
              <a:rPr lang="nl-NL" sz="2800" dirty="0"/>
              <a:t> non-zero or non-</a:t>
            </a:r>
            <a:r>
              <a:rPr lang="nl-NL" sz="2800" dirty="0" err="1"/>
              <a:t>null</a:t>
            </a:r>
            <a:r>
              <a:rPr lang="nl-NL" sz="2800" dirty="0"/>
              <a:t> </a:t>
            </a:r>
            <a:r>
              <a:rPr lang="nl-NL" sz="2800" dirty="0" err="1"/>
              <a:t>values</a:t>
            </a:r>
            <a:r>
              <a:rPr lang="nl-NL" sz="2800" dirty="0"/>
              <a:t> as TRUE, </a:t>
            </a:r>
            <a:r>
              <a:rPr lang="nl-NL" sz="2800" dirty="0" err="1"/>
              <a:t>and</a:t>
            </a:r>
            <a:r>
              <a:rPr lang="nl-NL" sz="2800" dirty="0"/>
              <a:t> </a:t>
            </a:r>
            <a:r>
              <a:rPr lang="nl-NL" sz="2800" dirty="0" err="1"/>
              <a:t>its</a:t>
            </a:r>
            <a:r>
              <a:rPr lang="nl-NL" sz="2800" dirty="0"/>
              <a:t> </a:t>
            </a:r>
            <a:r>
              <a:rPr lang="nl-NL" sz="2800" dirty="0" err="1"/>
              <a:t>either</a:t>
            </a:r>
            <a:r>
              <a:rPr lang="nl-NL" sz="2800" dirty="0"/>
              <a:t> zero or </a:t>
            </a:r>
            <a:r>
              <a:rPr lang="nl-NL" sz="2800" dirty="0" err="1"/>
              <a:t>null</a:t>
            </a:r>
            <a:r>
              <a:rPr lang="nl-NL" sz="2800" dirty="0"/>
              <a:t> </a:t>
            </a:r>
            <a:r>
              <a:rPr lang="nl-NL" sz="2800" dirty="0" err="1"/>
              <a:t>then</a:t>
            </a:r>
            <a:r>
              <a:rPr lang="nl-NL" sz="2800" dirty="0"/>
              <a:t> </a:t>
            </a:r>
            <a:r>
              <a:rPr lang="nl-NL" sz="2800" dirty="0" err="1"/>
              <a:t>it</a:t>
            </a:r>
            <a:r>
              <a:rPr lang="nl-NL" sz="2800" dirty="0"/>
              <a:t> </a:t>
            </a:r>
            <a:r>
              <a:rPr lang="nl-NL" sz="2800" dirty="0" err="1"/>
              <a:t>assumes</a:t>
            </a:r>
            <a:r>
              <a:rPr lang="nl-NL" sz="2800" dirty="0"/>
              <a:t> as FALSE </a:t>
            </a:r>
            <a:r>
              <a:rPr lang="nl-NL" sz="2800" dirty="0" err="1"/>
              <a:t>value</a:t>
            </a:r>
            <a:endParaRPr lang="nl-NL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nl-NL" sz="2800" b="1" dirty="0"/>
              <a:t>Types of loops:</a:t>
            </a:r>
          </a:p>
          <a:p>
            <a:r>
              <a:rPr lang="en-IN" sz="2800" u="sng" dirty="0"/>
              <a:t>while loop:</a:t>
            </a:r>
            <a:r>
              <a:rPr lang="en-IN" sz="2800" dirty="0"/>
              <a:t> Repeats a statement or group of statements while a given condition is TRUE. It tests the condition before executing the loop body.</a:t>
            </a:r>
          </a:p>
          <a:p>
            <a:r>
              <a:rPr lang="en-IN" sz="2800" u="sng" dirty="0"/>
              <a:t>for loop:</a:t>
            </a:r>
            <a:r>
              <a:rPr lang="en-IN" sz="2800" dirty="0"/>
              <a:t> Executes a sequence of statements multiple times </a:t>
            </a:r>
          </a:p>
          <a:p>
            <a:r>
              <a:rPr lang="en-IN" sz="2800" u="sng" dirty="0"/>
              <a:t>nested loops: </a:t>
            </a:r>
            <a:r>
              <a:rPr lang="en-IN" sz="2800" dirty="0"/>
              <a:t>You can use one or more loop inside any another while, for or </a:t>
            </a:r>
            <a:r>
              <a:rPr lang="en-IN" sz="2800" dirty="0" err="1"/>
              <a:t>do..while</a:t>
            </a:r>
            <a:r>
              <a:rPr lang="en-IN" sz="2800" dirty="0"/>
              <a:t> loop.</a:t>
            </a:r>
            <a:endParaRPr lang="nl-NL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9950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992</Words>
  <Application>Microsoft Office PowerPoint</Application>
  <PresentationFormat>Breedbeeld</PresentationFormat>
  <Paragraphs>206</Paragraphs>
  <Slides>19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Overpass</vt:lpstr>
      <vt:lpstr>Wingdings</vt:lpstr>
      <vt:lpstr>Office Theme</vt:lpstr>
      <vt:lpstr>       </vt:lpstr>
      <vt:lpstr>PowerPoint-presentatie</vt:lpstr>
      <vt:lpstr>PowerPoint-presentatie</vt:lpstr>
      <vt:lpstr>Python features &amp;Versions?                     </vt:lpstr>
      <vt:lpstr>PowerPoint-presentatie</vt:lpstr>
      <vt:lpstr>Python –Environment setup</vt:lpstr>
      <vt:lpstr>Variables in Python</vt:lpstr>
      <vt:lpstr>Basic Data Types</vt:lpstr>
      <vt:lpstr>Python Decision Structures</vt:lpstr>
      <vt:lpstr>PowerPoint-presentatie</vt:lpstr>
      <vt:lpstr>PowerPoint-presentatie</vt:lpstr>
      <vt:lpstr>PowerPoint-presentatie</vt:lpstr>
      <vt:lpstr>PowerPoint-presentatie</vt:lpstr>
      <vt:lpstr>Python Functions:</vt:lpstr>
      <vt:lpstr>Python File I/O</vt:lpstr>
      <vt:lpstr>Python-JSON</vt:lpstr>
      <vt:lpstr>Python WebFrameworks &amp; IDEs</vt:lpstr>
      <vt:lpstr>Resourcea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</dc:title>
  <dc:creator>Richard van emmerik</dc:creator>
  <cp:lastModifiedBy>t alekhya</cp:lastModifiedBy>
  <cp:revision>39</cp:revision>
  <dcterms:created xsi:type="dcterms:W3CDTF">2019-05-26T09:47:37Z</dcterms:created>
  <dcterms:modified xsi:type="dcterms:W3CDTF">2019-06-14T11:02:42Z</dcterms:modified>
</cp:coreProperties>
</file>