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7" r:id="rId2"/>
    <p:sldId id="256" r:id="rId3"/>
    <p:sldId id="262" r:id="rId4"/>
    <p:sldId id="263" r:id="rId5"/>
    <p:sldId id="258" r:id="rId6"/>
    <p:sldId id="259" r:id="rId7"/>
    <p:sldId id="264" r:id="rId8"/>
    <p:sldId id="260" r:id="rId9"/>
    <p:sldId id="265" r:id="rId10"/>
    <p:sldId id="267" r:id="rId11"/>
    <p:sldId id="268" r:id="rId12"/>
    <p:sldId id="269" r:id="rId13"/>
    <p:sldId id="270" r:id="rId14"/>
    <p:sldId id="271" r:id="rId15"/>
    <p:sldId id="266" r:id="rId16"/>
    <p:sldId id="261" r:id="rId17"/>
    <p:sldId id="272" r:id="rId18"/>
    <p:sldId id="273" r:id="rId19"/>
    <p:sldId id="282" r:id="rId20"/>
    <p:sldId id="275" r:id="rId21"/>
    <p:sldId id="283" r:id="rId22"/>
    <p:sldId id="274"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24"/>
  </p:normalViewPr>
  <p:slideViewPr>
    <p:cSldViewPr snapToGrid="0" snapToObjects="1">
      <p:cViewPr varScale="1">
        <p:scale>
          <a:sx n="66" d="100"/>
          <a:sy n="66" d="100"/>
        </p:scale>
        <p:origin x="8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A54E2-3D51-104B-8197-04196794BAA9}" type="datetimeFigureOut">
              <a:rPr lang="en-US" smtClean="0"/>
              <a:t>5/29/2019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B1C49-EEFC-4D47-964B-8BAA25E9B1D9}" type="slidenum">
              <a:rPr lang="en-US" smtClean="0"/>
              <a:t>‹nr.›</a:t>
            </a:fld>
            <a:endParaRPr lang="en-US"/>
          </a:p>
        </p:txBody>
      </p:sp>
    </p:spTree>
    <p:extLst>
      <p:ext uri="{BB962C8B-B14F-4D97-AF65-F5344CB8AC3E}">
        <p14:creationId xmlns:p14="http://schemas.microsoft.com/office/powerpoint/2010/main" val="73587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dirty="0">
              <a:latin typeface="Arial" panose="020B0604020202020204" pitchFamily="34" charset="0"/>
            </a:endParaRPr>
          </a:p>
        </p:txBody>
      </p:sp>
    </p:spTree>
    <p:extLst>
      <p:ext uri="{BB962C8B-B14F-4D97-AF65-F5344CB8AC3E}">
        <p14:creationId xmlns:p14="http://schemas.microsoft.com/office/powerpoint/2010/main" val="391208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D4EA-8EE7-2540-9EA0-91171E0E0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2F5F8-67EC-DF45-B837-17CAB62C2D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6D5BA3-4EDA-9440-8DF9-2C29741294A2}"/>
              </a:ext>
            </a:extLst>
          </p:cNvPr>
          <p:cNvSpPr>
            <a:spLocks noGrp="1"/>
          </p:cNvSpPr>
          <p:nvPr>
            <p:ph type="dt" sz="half" idx="10"/>
          </p:nvPr>
        </p:nvSpPr>
        <p:spPr/>
        <p:txBody>
          <a:bodyPr/>
          <a:lstStyle/>
          <a:p>
            <a:r>
              <a:rPr lang="en-US"/>
              <a:t>5/26/19</a:t>
            </a:r>
          </a:p>
        </p:txBody>
      </p:sp>
      <p:sp>
        <p:nvSpPr>
          <p:cNvPr id="5" name="Footer Placeholder 4">
            <a:extLst>
              <a:ext uri="{FF2B5EF4-FFF2-40B4-BE49-F238E27FC236}">
                <a16:creationId xmlns:a16="http://schemas.microsoft.com/office/drawing/2014/main" id="{A20C6356-F741-C34B-AE40-87BE59E4D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D475-DA93-FB4D-9F96-D1B2FE314F40}"/>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119784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642B-1BC6-234E-9BC8-80C9B9AA72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00FDBA-99EF-0B44-AB19-699559E44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1AEEE-3E72-3848-B157-23E0B7755797}"/>
              </a:ext>
            </a:extLst>
          </p:cNvPr>
          <p:cNvSpPr>
            <a:spLocks noGrp="1"/>
          </p:cNvSpPr>
          <p:nvPr>
            <p:ph type="dt" sz="half" idx="10"/>
          </p:nvPr>
        </p:nvSpPr>
        <p:spPr/>
        <p:txBody>
          <a:bodyPr/>
          <a:lstStyle/>
          <a:p>
            <a:r>
              <a:rPr lang="en-US"/>
              <a:t>5/26/19</a:t>
            </a:r>
          </a:p>
        </p:txBody>
      </p:sp>
      <p:sp>
        <p:nvSpPr>
          <p:cNvPr id="5" name="Footer Placeholder 4">
            <a:extLst>
              <a:ext uri="{FF2B5EF4-FFF2-40B4-BE49-F238E27FC236}">
                <a16:creationId xmlns:a16="http://schemas.microsoft.com/office/drawing/2014/main" id="{1EBE1F0A-A922-824D-B46A-160106C45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07491-9275-6248-9365-8AF45BD82C18}"/>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310546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CC62-E788-9047-B5E2-601AB2101D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ACF00-30C9-924E-A40B-48EA540FC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9E8B8-3234-0447-BCD9-DEDBA5341465}"/>
              </a:ext>
            </a:extLst>
          </p:cNvPr>
          <p:cNvSpPr>
            <a:spLocks noGrp="1"/>
          </p:cNvSpPr>
          <p:nvPr>
            <p:ph type="dt" sz="half" idx="10"/>
          </p:nvPr>
        </p:nvSpPr>
        <p:spPr/>
        <p:txBody>
          <a:bodyPr/>
          <a:lstStyle/>
          <a:p>
            <a:r>
              <a:rPr lang="en-US"/>
              <a:t>5/26/19</a:t>
            </a:r>
          </a:p>
        </p:txBody>
      </p:sp>
      <p:sp>
        <p:nvSpPr>
          <p:cNvPr id="5" name="Footer Placeholder 4">
            <a:extLst>
              <a:ext uri="{FF2B5EF4-FFF2-40B4-BE49-F238E27FC236}">
                <a16:creationId xmlns:a16="http://schemas.microsoft.com/office/drawing/2014/main" id="{B34240B4-6BEF-E046-8389-0E4BB11C8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38EF6-3494-9147-BE96-8A66D489901F}"/>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74600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extLst>
      <p:ext uri="{BB962C8B-B14F-4D97-AF65-F5344CB8AC3E}">
        <p14:creationId xmlns:p14="http://schemas.microsoft.com/office/powerpoint/2010/main" val="107802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6062-39C5-004D-A084-F9B0CC51BC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35C43-E4FB-3740-B1BC-ABDBA07BE4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054B5-5073-4348-A515-6EFF66A34C80}"/>
              </a:ext>
            </a:extLst>
          </p:cNvPr>
          <p:cNvSpPr>
            <a:spLocks noGrp="1"/>
          </p:cNvSpPr>
          <p:nvPr>
            <p:ph type="dt" sz="half" idx="10"/>
          </p:nvPr>
        </p:nvSpPr>
        <p:spPr/>
        <p:txBody>
          <a:bodyPr/>
          <a:lstStyle/>
          <a:p>
            <a:r>
              <a:rPr lang="en-US"/>
              <a:t>5/26/19</a:t>
            </a:r>
          </a:p>
        </p:txBody>
      </p:sp>
      <p:sp>
        <p:nvSpPr>
          <p:cNvPr id="5" name="Footer Placeholder 4">
            <a:extLst>
              <a:ext uri="{FF2B5EF4-FFF2-40B4-BE49-F238E27FC236}">
                <a16:creationId xmlns:a16="http://schemas.microsoft.com/office/drawing/2014/main" id="{CF3A20AB-4DAE-494F-9D9A-400831992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AB50D-D2AB-EA47-97AA-2098E34C97DC}"/>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117827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5557-D63A-624F-A20D-A51352E3C8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6B469A-F023-5A45-B20A-22404362A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B3086D-AF12-1F45-868D-060E41298EF8}"/>
              </a:ext>
            </a:extLst>
          </p:cNvPr>
          <p:cNvSpPr>
            <a:spLocks noGrp="1"/>
          </p:cNvSpPr>
          <p:nvPr>
            <p:ph type="dt" sz="half" idx="10"/>
          </p:nvPr>
        </p:nvSpPr>
        <p:spPr/>
        <p:txBody>
          <a:bodyPr/>
          <a:lstStyle/>
          <a:p>
            <a:r>
              <a:rPr lang="en-US"/>
              <a:t>5/26/19</a:t>
            </a:r>
          </a:p>
        </p:txBody>
      </p:sp>
      <p:sp>
        <p:nvSpPr>
          <p:cNvPr id="5" name="Footer Placeholder 4">
            <a:extLst>
              <a:ext uri="{FF2B5EF4-FFF2-40B4-BE49-F238E27FC236}">
                <a16:creationId xmlns:a16="http://schemas.microsoft.com/office/drawing/2014/main" id="{F29A8798-4642-EE4D-8966-D0320A6B9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8CAD-82B0-7A45-8161-4C7605E539DC}"/>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4240116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28B3-9F11-0940-BD5C-16A75FC8F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52AE1-33FD-5542-BA94-A5C449C1C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528D21-24C6-2B4A-A0AB-7BB5BDB8A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A916DE-6649-3A41-AF5E-EB0C91151406}"/>
              </a:ext>
            </a:extLst>
          </p:cNvPr>
          <p:cNvSpPr>
            <a:spLocks noGrp="1"/>
          </p:cNvSpPr>
          <p:nvPr>
            <p:ph type="dt" sz="half" idx="10"/>
          </p:nvPr>
        </p:nvSpPr>
        <p:spPr/>
        <p:txBody>
          <a:bodyPr/>
          <a:lstStyle/>
          <a:p>
            <a:r>
              <a:rPr lang="en-US"/>
              <a:t>5/26/19</a:t>
            </a:r>
          </a:p>
        </p:txBody>
      </p:sp>
      <p:sp>
        <p:nvSpPr>
          <p:cNvPr id="6" name="Footer Placeholder 5">
            <a:extLst>
              <a:ext uri="{FF2B5EF4-FFF2-40B4-BE49-F238E27FC236}">
                <a16:creationId xmlns:a16="http://schemas.microsoft.com/office/drawing/2014/main" id="{7F4B3B14-058D-3B47-870B-5E9D02EA8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4460A-A8B3-3145-967D-FB9246F06704}"/>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343729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B047-28D2-3F44-B003-BB5AEA16A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C2158E-D6EC-114C-9583-46C0B7E8F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585B40-4398-6242-8996-16F68EA60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D148D-F044-A649-AFA9-5722F89EF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B1908C-981F-BE49-B0AB-FDDDB1BAC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3ABC20-E92A-EE4B-A9E6-11E33E2CB9E4}"/>
              </a:ext>
            </a:extLst>
          </p:cNvPr>
          <p:cNvSpPr>
            <a:spLocks noGrp="1"/>
          </p:cNvSpPr>
          <p:nvPr>
            <p:ph type="dt" sz="half" idx="10"/>
          </p:nvPr>
        </p:nvSpPr>
        <p:spPr/>
        <p:txBody>
          <a:bodyPr/>
          <a:lstStyle/>
          <a:p>
            <a:r>
              <a:rPr lang="en-US"/>
              <a:t>5/26/19</a:t>
            </a:r>
          </a:p>
        </p:txBody>
      </p:sp>
      <p:sp>
        <p:nvSpPr>
          <p:cNvPr id="8" name="Footer Placeholder 7">
            <a:extLst>
              <a:ext uri="{FF2B5EF4-FFF2-40B4-BE49-F238E27FC236}">
                <a16:creationId xmlns:a16="http://schemas.microsoft.com/office/drawing/2014/main" id="{415883E1-DF2E-BB4D-BF06-FFE63865B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7C81BF-7F12-3548-AEE2-CB5EAC9260EF}"/>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319950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9175-D1E3-5241-9FDF-7DB2534278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14574C-8B59-444A-9CAE-00DD6BAF3EB7}"/>
              </a:ext>
            </a:extLst>
          </p:cNvPr>
          <p:cNvSpPr>
            <a:spLocks noGrp="1"/>
          </p:cNvSpPr>
          <p:nvPr>
            <p:ph type="dt" sz="half" idx="10"/>
          </p:nvPr>
        </p:nvSpPr>
        <p:spPr/>
        <p:txBody>
          <a:bodyPr/>
          <a:lstStyle/>
          <a:p>
            <a:r>
              <a:rPr lang="en-US"/>
              <a:t>5/26/19</a:t>
            </a:r>
          </a:p>
        </p:txBody>
      </p:sp>
      <p:sp>
        <p:nvSpPr>
          <p:cNvPr id="4" name="Footer Placeholder 3">
            <a:extLst>
              <a:ext uri="{FF2B5EF4-FFF2-40B4-BE49-F238E27FC236}">
                <a16:creationId xmlns:a16="http://schemas.microsoft.com/office/drawing/2014/main" id="{D97C00AB-1ED0-7647-8F8C-3C29A4943B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0E535C-4B33-6A4A-841A-FC393E6F7076}"/>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193208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10BD5-CA07-C64C-91C7-B26F1B254E6C}"/>
              </a:ext>
            </a:extLst>
          </p:cNvPr>
          <p:cNvSpPr>
            <a:spLocks noGrp="1"/>
          </p:cNvSpPr>
          <p:nvPr>
            <p:ph type="dt" sz="half" idx="10"/>
          </p:nvPr>
        </p:nvSpPr>
        <p:spPr/>
        <p:txBody>
          <a:bodyPr/>
          <a:lstStyle/>
          <a:p>
            <a:r>
              <a:rPr lang="en-US"/>
              <a:t>5/26/19</a:t>
            </a:r>
          </a:p>
        </p:txBody>
      </p:sp>
      <p:sp>
        <p:nvSpPr>
          <p:cNvPr id="3" name="Footer Placeholder 2">
            <a:extLst>
              <a:ext uri="{FF2B5EF4-FFF2-40B4-BE49-F238E27FC236}">
                <a16:creationId xmlns:a16="http://schemas.microsoft.com/office/drawing/2014/main" id="{B8A8CCED-40A7-DD4F-B72F-874604FFF5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63E76-C08A-C54F-B014-1E2F083452A0}"/>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122465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BE6F-A2D2-5E46-BE18-FC9FFA36A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E05955-761E-F74C-A574-D7E99C43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DC631B-43F9-404A-A5BE-01D922F2E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163BB-6559-2346-97B7-FC1F007F7182}"/>
              </a:ext>
            </a:extLst>
          </p:cNvPr>
          <p:cNvSpPr>
            <a:spLocks noGrp="1"/>
          </p:cNvSpPr>
          <p:nvPr>
            <p:ph type="dt" sz="half" idx="10"/>
          </p:nvPr>
        </p:nvSpPr>
        <p:spPr/>
        <p:txBody>
          <a:bodyPr/>
          <a:lstStyle/>
          <a:p>
            <a:r>
              <a:rPr lang="en-US"/>
              <a:t>5/26/19</a:t>
            </a:r>
          </a:p>
        </p:txBody>
      </p:sp>
      <p:sp>
        <p:nvSpPr>
          <p:cNvPr id="6" name="Footer Placeholder 5">
            <a:extLst>
              <a:ext uri="{FF2B5EF4-FFF2-40B4-BE49-F238E27FC236}">
                <a16:creationId xmlns:a16="http://schemas.microsoft.com/office/drawing/2014/main" id="{F4B8ECC0-8958-DC4E-9316-EEAD094E9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F242E-1302-074F-88F1-FD8DA5028838}"/>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120103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2C52-0A68-334F-8163-5121208D0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C618D7-23E2-AF42-9ACA-EFF3A9833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4BF19-B92F-5943-8493-A45DDDBE0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79F74-A41B-2E42-8D09-1FAB9B67CD4F}"/>
              </a:ext>
            </a:extLst>
          </p:cNvPr>
          <p:cNvSpPr>
            <a:spLocks noGrp="1"/>
          </p:cNvSpPr>
          <p:nvPr>
            <p:ph type="dt" sz="half" idx="10"/>
          </p:nvPr>
        </p:nvSpPr>
        <p:spPr/>
        <p:txBody>
          <a:bodyPr/>
          <a:lstStyle/>
          <a:p>
            <a:r>
              <a:rPr lang="en-US"/>
              <a:t>5/26/19</a:t>
            </a:r>
          </a:p>
        </p:txBody>
      </p:sp>
      <p:sp>
        <p:nvSpPr>
          <p:cNvPr id="6" name="Footer Placeholder 5">
            <a:extLst>
              <a:ext uri="{FF2B5EF4-FFF2-40B4-BE49-F238E27FC236}">
                <a16:creationId xmlns:a16="http://schemas.microsoft.com/office/drawing/2014/main" id="{7CA203C3-5FCC-BE44-914C-90E5CFE80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D8C11-8A51-284B-B07A-8D823F669135}"/>
              </a:ext>
            </a:extLst>
          </p:cNvPr>
          <p:cNvSpPr>
            <a:spLocks noGrp="1"/>
          </p:cNvSpPr>
          <p:nvPr>
            <p:ph type="sldNum" sz="quarter" idx="12"/>
          </p:nvPr>
        </p:nvSpPr>
        <p:spPr/>
        <p:txBody>
          <a:bodyPr/>
          <a:lstStyle/>
          <a:p>
            <a:fld id="{C1B0809E-B2E2-B945-8669-66C6D8B2758D}" type="slidenum">
              <a:rPr lang="en-US" smtClean="0"/>
              <a:t>‹nr.›</a:t>
            </a:fld>
            <a:endParaRPr lang="en-US"/>
          </a:p>
        </p:txBody>
      </p:sp>
    </p:spTree>
    <p:extLst>
      <p:ext uri="{BB962C8B-B14F-4D97-AF65-F5344CB8AC3E}">
        <p14:creationId xmlns:p14="http://schemas.microsoft.com/office/powerpoint/2010/main" val="250708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2BBB0-CBB8-BE48-AF64-74FB8935A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6409DA-0012-1345-9EA2-ECA64ACE7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A0160-38D6-554C-810F-97D0C85CC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5/26/19</a:t>
            </a:r>
          </a:p>
        </p:txBody>
      </p:sp>
      <p:sp>
        <p:nvSpPr>
          <p:cNvPr id="5" name="Footer Placeholder 4">
            <a:extLst>
              <a:ext uri="{FF2B5EF4-FFF2-40B4-BE49-F238E27FC236}">
                <a16:creationId xmlns:a16="http://schemas.microsoft.com/office/drawing/2014/main" id="{F80D7D29-2361-ED4C-9796-62C23E523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DB351F-B2BE-FE4E-9977-8FC75758E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0809E-B2E2-B945-8669-66C6D8B2758D}" type="slidenum">
              <a:rPr lang="en-US" smtClean="0"/>
              <a:t>‹nr.›</a:t>
            </a:fld>
            <a:endParaRPr lang="en-US"/>
          </a:p>
        </p:txBody>
      </p:sp>
    </p:spTree>
    <p:extLst>
      <p:ext uri="{BB962C8B-B14F-4D97-AF65-F5344CB8AC3E}">
        <p14:creationId xmlns:p14="http://schemas.microsoft.com/office/powerpoint/2010/main" val="2224957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en.wikipedia.org/wiki/Web_Services_Description_Language" TargetMode="External"/><Relationship Id="rId4" Type="http://schemas.openxmlformats.org/officeDocument/2006/relationships/hyperlink" Target="https://en.wikipedia.org/wiki/X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hyperlink" Target="https://github.com/typicode/json-server#instal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70384" y="2276475"/>
            <a:ext cx="10515600" cy="1325563"/>
          </a:xfrm>
        </p:spPr>
        <p:txBody>
          <a:bodyPr>
            <a:normAutofit fontScale="90000"/>
          </a:bodyPr>
          <a:lstStyle/>
          <a:p>
            <a:pPr algn="ctr">
              <a:lnSpc>
                <a:spcPts val="5200"/>
              </a:lnSpc>
            </a:pPr>
            <a:br>
              <a:rPr lang="nl-NL" altLang="nl-NL" dirty="0">
                <a:latin typeface="Overpass" charset="0"/>
                <a:ea typeface="Overpass" charset="0"/>
                <a:cs typeface="Overpass" charset="0"/>
              </a:rPr>
            </a:br>
            <a:br>
              <a:rPr lang="nl-NL" altLang="nl-NL" dirty="0">
                <a:latin typeface="Overpass" charset="0"/>
                <a:ea typeface="Overpass" charset="0"/>
                <a:cs typeface="Overpass" charset="0"/>
              </a:rPr>
            </a:br>
            <a:br>
              <a:rPr lang="nl-NL" altLang="nl-NL" dirty="0">
                <a:solidFill>
                  <a:srgbClr val="334C5E"/>
                </a:solidFill>
                <a:latin typeface="Overpass" charset="0"/>
                <a:ea typeface="Overpass" charset="0"/>
                <a:cs typeface="Overpass" charset="0"/>
              </a:rPr>
            </a:br>
            <a:br>
              <a:rPr lang="nl-NL" altLang="nl-NL" dirty="0">
                <a:solidFill>
                  <a:srgbClr val="334C5E"/>
                </a:solidFill>
                <a:latin typeface="Overpass" charset="0"/>
                <a:ea typeface="Overpass" charset="0"/>
                <a:cs typeface="Overpass" charset="0"/>
              </a:rPr>
            </a:br>
            <a:br>
              <a:rPr lang="nl-NL" altLang="nl-NL" dirty="0">
                <a:solidFill>
                  <a:srgbClr val="334C5E"/>
                </a:solidFill>
                <a:latin typeface="Overpass" charset="0"/>
                <a:ea typeface="Overpass" charset="0"/>
                <a:cs typeface="Overpass" charset="0"/>
              </a:rPr>
            </a:br>
            <a:r>
              <a:rPr lang="nl-NL" altLang="nl-NL" sz="4400" i="1" dirty="0"/>
              <a:t> </a:t>
            </a:r>
            <a:br>
              <a:rPr lang="nl-NL" altLang="nl-NL" dirty="0"/>
            </a:br>
            <a:endParaRPr lang="nl-NL" altLang="nl-NL" sz="8000" dirty="0"/>
          </a:p>
        </p:txBody>
      </p:sp>
      <p:sp>
        <p:nvSpPr>
          <p:cNvPr id="4101" name="Rectangle 3"/>
          <p:cNvSpPr>
            <a:spLocks noGrp="1" noChangeArrowheads="1"/>
          </p:cNvSpPr>
          <p:nvPr>
            <p:ph sz="half" idx="4294967295"/>
          </p:nvPr>
        </p:nvSpPr>
        <p:spPr>
          <a:xfrm>
            <a:off x="0" y="2276475"/>
            <a:ext cx="5181600" cy="4351338"/>
          </a:xfrm>
        </p:spPr>
        <p:txBody>
          <a:bodyPr/>
          <a:lstStyle/>
          <a:p>
            <a:pPr marL="0" indent="0" algn="l">
              <a:spcBef>
                <a:spcPct val="0"/>
              </a:spcBef>
              <a:buNone/>
            </a:pPr>
            <a:endParaRPr lang="nl-NL" altLang="nl-NL" sz="2800" dirty="0">
              <a:solidFill>
                <a:srgbClr val="142900"/>
              </a:solidFill>
            </a:endParaRPr>
          </a:p>
          <a:p>
            <a:pPr marL="0" indent="0" algn="l">
              <a:spcBef>
                <a:spcPct val="0"/>
              </a:spcBef>
              <a:buNone/>
            </a:pPr>
            <a:endParaRPr lang="nl-NL" altLang="nl-NL" dirty="0">
              <a:solidFill>
                <a:srgbClr val="142900"/>
              </a:solidFill>
            </a:endParaRPr>
          </a:p>
          <a:p>
            <a:pPr marL="0" indent="0" algn="l">
              <a:spcBef>
                <a:spcPct val="0"/>
              </a:spcBef>
              <a:buNone/>
            </a:pPr>
            <a:endParaRPr lang="nl-NL" altLang="nl-NL" sz="2800" dirty="0">
              <a:solidFill>
                <a:srgbClr val="142900"/>
              </a:solidFill>
            </a:endParaRPr>
          </a:p>
          <a:p>
            <a:pPr marL="0" indent="0" algn="l">
              <a:spcBef>
                <a:spcPct val="0"/>
              </a:spcBef>
              <a:buNone/>
            </a:pPr>
            <a:endParaRPr lang="nl-NL" altLang="nl-NL" dirty="0">
              <a:solidFill>
                <a:srgbClr val="142900"/>
              </a:solidFill>
            </a:endParaRPr>
          </a:p>
          <a:p>
            <a:pPr marL="0" indent="0" algn="l">
              <a:spcBef>
                <a:spcPct val="0"/>
              </a:spcBef>
              <a:buNone/>
            </a:pPr>
            <a:endParaRPr lang="nl-NL" altLang="nl-NL" sz="2800" dirty="0">
              <a:solidFill>
                <a:srgbClr val="142900"/>
              </a:solidFill>
            </a:endParaRPr>
          </a:p>
          <a:p>
            <a:pPr marL="0" indent="0" algn="l">
              <a:spcBef>
                <a:spcPct val="0"/>
              </a:spcBef>
              <a:buNone/>
            </a:pPr>
            <a:endParaRPr lang="nl-NL" altLang="nl-NL" dirty="0">
              <a:solidFill>
                <a:srgbClr val="334C5E"/>
              </a:solidFill>
              <a:latin typeface="Overpass" charset="0"/>
              <a:ea typeface="Overpass" charset="0"/>
              <a:cs typeface="Overpass" charset="0"/>
            </a:endParaRPr>
          </a:p>
          <a:p>
            <a:pPr marL="0" indent="0" algn="l">
              <a:lnSpc>
                <a:spcPts val="3360"/>
              </a:lnSpc>
              <a:spcBef>
                <a:spcPct val="0"/>
              </a:spcBef>
              <a:buNone/>
            </a:pPr>
            <a:r>
              <a:rPr lang="nl-NL" altLang="nl-NL" sz="2000" b="1" dirty="0">
                <a:solidFill>
                  <a:srgbClr val="334C5E"/>
                </a:solidFill>
                <a:latin typeface="Overpass" charset="0"/>
                <a:ea typeface="Overpass" charset="0"/>
                <a:cs typeface="Overpass" charset="0"/>
              </a:rPr>
              <a:t>Vrijdag 13 april 2018</a:t>
            </a:r>
          </a:p>
          <a:p>
            <a:pPr marL="0" indent="0" algn="l">
              <a:spcBef>
                <a:spcPct val="0"/>
              </a:spcBef>
              <a:buNone/>
            </a:pPr>
            <a:endParaRPr lang="nl-NL" altLang="nl-NL" sz="2000" dirty="0">
              <a:solidFill>
                <a:srgbClr val="142900"/>
              </a:solidFill>
            </a:endParaRPr>
          </a:p>
          <a:p>
            <a:pPr algn="l">
              <a:spcBef>
                <a:spcPct val="0"/>
              </a:spcBef>
            </a:pPr>
            <a:endParaRPr lang="nl-NL" altLang="nl-NL" sz="2000" dirty="0">
              <a:solidFill>
                <a:srgbClr val="142900"/>
              </a:solidFill>
            </a:endParaRPr>
          </a:p>
          <a:p>
            <a:pPr algn="l">
              <a:spcBef>
                <a:spcPct val="0"/>
              </a:spcBef>
            </a:pPr>
            <a:endParaRPr lang="nl-NL" altLang="nl-NL" sz="1900" dirty="0">
              <a:solidFill>
                <a:srgbClr val="142900"/>
              </a:solidFill>
            </a:endParaRPr>
          </a:p>
        </p:txBody>
      </p:sp>
      <p:pic>
        <p:nvPicPr>
          <p:cNvPr id="7" name="Afbeelding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91049" y="6229339"/>
            <a:ext cx="1753902" cy="333974"/>
          </a:xfrm>
          <a:prstGeom prst="rect">
            <a:avLst/>
          </a:prstGeom>
          <a:solidFill>
            <a:schemeClr val="bg1">
              <a:lumMod val="85000"/>
            </a:schemeClr>
          </a:solidFill>
        </p:spPr>
      </p:pic>
      <p:sp>
        <p:nvSpPr>
          <p:cNvPr id="9" name="Subtitle 2"/>
          <p:cNvSpPr txBox="1">
            <a:spLocks/>
          </p:cNvSpPr>
          <p:nvPr/>
        </p:nvSpPr>
        <p:spPr>
          <a:xfrm>
            <a:off x="6228184" y="5661248"/>
            <a:ext cx="2664296" cy="685800"/>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spcAft>
                <a:spcPts val="0"/>
              </a:spcAft>
              <a:buSzPct val="60000"/>
              <a:buFont typeface="Wingdings" pitchFamily="2" charset="2"/>
              <a:buNone/>
              <a:defRPr sz="2100" kern="1200">
                <a:solidFill>
                  <a:schemeClr val="tx1"/>
                </a:solidFill>
                <a:effectLst>
                  <a:outerShdw blurRad="38100" dist="38100" dir="2700000" algn="tl">
                    <a:srgbClr val="000000">
                      <a:alpha val="43137"/>
                    </a:srgbClr>
                  </a:outerShdw>
                </a:effectLst>
                <a:latin typeface="+mn-lt"/>
                <a:ea typeface="+mn-ea"/>
                <a:cs typeface="+mn-cs"/>
              </a:defRPr>
            </a:lvl1pPr>
            <a:lvl2pPr marL="457200" indent="0" algn="ctr" defTabSz="914400" rtl="0" eaLnBrk="1" latinLnBrk="0" hangingPunct="1">
              <a:spcBef>
                <a:spcPct val="20000"/>
              </a:spcBef>
              <a:buSzPct val="60000"/>
              <a:buFont typeface="Wingdings" pitchFamily="2" charset="2"/>
              <a:buNone/>
              <a:defRPr sz="1900" kern="1200">
                <a:solidFill>
                  <a:schemeClr val="tx1">
                    <a:tint val="75000"/>
                  </a:schemeClr>
                </a:solidFill>
                <a:effectLst>
                  <a:outerShdw blurRad="38100" dist="38100" dir="2700000" algn="tl">
                    <a:srgbClr val="000000">
                      <a:alpha val="43137"/>
                    </a:srgbClr>
                  </a:outerShdw>
                </a:effectLst>
                <a:latin typeface="+mn-lt"/>
                <a:ea typeface="+mn-ea"/>
                <a:cs typeface="+mn-cs"/>
              </a:defRPr>
            </a:lvl2pPr>
            <a:lvl3pPr marL="914400" indent="0" algn="ctr" defTabSz="914400" rtl="0" eaLnBrk="1" latinLnBrk="0" hangingPunct="1">
              <a:spcBef>
                <a:spcPct val="20000"/>
              </a:spcBef>
              <a:buSzPct val="60000"/>
              <a:buFont typeface="Wingdings" pitchFamily="2" charset="2"/>
              <a:buNone/>
              <a:defRPr sz="1700" kern="1200">
                <a:solidFill>
                  <a:schemeClr val="tx1">
                    <a:tint val="75000"/>
                  </a:schemeClr>
                </a:solidFill>
                <a:effectLst>
                  <a:outerShdw blurRad="38100" dist="38100" dir="2700000" algn="tl">
                    <a:srgbClr val="000000">
                      <a:alpha val="43137"/>
                    </a:srgbClr>
                  </a:outerShdw>
                </a:effectLst>
                <a:latin typeface="+mn-lt"/>
                <a:ea typeface="+mn-ea"/>
                <a:cs typeface="+mn-cs"/>
              </a:defRPr>
            </a:lvl3pPr>
            <a:lvl4pPr marL="1371600" indent="0" algn="ctr" defTabSz="914400" rtl="0" eaLnBrk="1" latinLnBrk="0" hangingPunct="1">
              <a:spcBef>
                <a:spcPct val="20000"/>
              </a:spcBef>
              <a:buSzPct val="60000"/>
              <a:buFont typeface="Wingdings" pitchFamily="2" charset="2"/>
              <a:buNone/>
              <a:defRPr sz="1600" kern="1200">
                <a:solidFill>
                  <a:schemeClr val="tx1">
                    <a:tint val="75000"/>
                  </a:schemeClr>
                </a:solidFill>
                <a:effectLst>
                  <a:outerShdw blurRad="38100" dist="38100" dir="2700000" algn="tl">
                    <a:srgbClr val="000000">
                      <a:alpha val="43137"/>
                    </a:srgbClr>
                  </a:outerShdw>
                </a:effectLst>
                <a:latin typeface="+mn-lt"/>
                <a:ea typeface="+mn-ea"/>
                <a:cs typeface="+mn-cs"/>
              </a:defRPr>
            </a:lvl4pPr>
            <a:lvl5pPr marL="1828800" indent="0" algn="ctr" defTabSz="914400" rtl="0" eaLnBrk="1" latinLnBrk="0" hangingPunct="1">
              <a:spcBef>
                <a:spcPct val="20000"/>
              </a:spcBef>
              <a:buSzPct val="60000"/>
              <a:buFont typeface="Wingdings" pitchFamily="2" charset="2"/>
              <a:buNone/>
              <a:defRPr sz="1500" kern="1200">
                <a:solidFill>
                  <a:schemeClr val="tx1">
                    <a:tint val="75000"/>
                  </a:schemeClr>
                </a:solidFill>
                <a:effectLst>
                  <a:outerShdw blurRad="38100" dist="38100" dir="2700000" algn="tl">
                    <a:srgbClr val="000000">
                      <a:alpha val="43137"/>
                    </a:srgbClr>
                  </a:outerShdw>
                </a:effectLst>
                <a:latin typeface="+mn-lt"/>
                <a:ea typeface="+mn-ea"/>
                <a:cs typeface="+mn-cs"/>
              </a:defRPr>
            </a:lvl5pPr>
            <a:lvl6pPr marL="22860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6pPr>
            <a:lvl7pPr marL="27432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7pPr>
            <a:lvl8pPr marL="32004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8pPr>
            <a:lvl9pPr marL="36576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9pPr>
          </a:lstStyle>
          <a:p>
            <a:endParaRPr lang="nl-NL" dirty="0"/>
          </a:p>
        </p:txBody>
      </p:sp>
      <p:pic>
        <p:nvPicPr>
          <p:cNvPr id="10" name="Afbeelding 9">
            <a:extLst>
              <a:ext uri="{FF2B5EF4-FFF2-40B4-BE49-F238E27FC236}">
                <a16:creationId xmlns:a16="http://schemas.microsoft.com/office/drawing/2014/main" id="{504412AE-3A39-49D0-8730-3FDCF51BA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924" y="-4501661"/>
            <a:ext cx="15146215" cy="11359661"/>
          </a:xfrm>
          <a:prstGeom prst="rect">
            <a:avLst/>
          </a:prstGeom>
        </p:spPr>
      </p:pic>
      <p:sp>
        <p:nvSpPr>
          <p:cNvPr id="8" name="Titel 1">
            <a:extLst>
              <a:ext uri="{FF2B5EF4-FFF2-40B4-BE49-F238E27FC236}">
                <a16:creationId xmlns:a16="http://schemas.microsoft.com/office/drawing/2014/main" id="{02191CD3-92A8-49C4-AEEA-6180C9C2C336}"/>
              </a:ext>
            </a:extLst>
          </p:cNvPr>
          <p:cNvSpPr txBox="1">
            <a:spLocks/>
          </p:cNvSpPr>
          <p:nvPr/>
        </p:nvSpPr>
        <p:spPr>
          <a:xfrm>
            <a:off x="1081454" y="11027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4800" b="1" dirty="0" err="1">
                <a:solidFill>
                  <a:schemeClr val="bg1"/>
                </a:solidFill>
              </a:rPr>
              <a:t>Introduction</a:t>
            </a:r>
            <a:r>
              <a:rPr lang="nl-NL" sz="4800" b="1" dirty="0">
                <a:solidFill>
                  <a:schemeClr val="bg1"/>
                </a:solidFill>
              </a:rPr>
              <a:t> </a:t>
            </a:r>
            <a:r>
              <a:rPr lang="nl-NL" sz="4800" b="1" dirty="0" err="1">
                <a:solidFill>
                  <a:schemeClr val="bg1"/>
                </a:solidFill>
              </a:rPr>
              <a:t>to</a:t>
            </a:r>
            <a:r>
              <a:rPr lang="nl-NL" sz="4800" b="1" dirty="0">
                <a:solidFill>
                  <a:schemeClr val="bg1"/>
                </a:solidFill>
              </a:rPr>
              <a:t> Web Services</a:t>
            </a:r>
          </a:p>
          <a:p>
            <a:pPr algn="ctr"/>
            <a:r>
              <a:rPr lang="nl-NL" sz="2400" b="1" dirty="0">
                <a:solidFill>
                  <a:schemeClr val="bg1"/>
                </a:solidFill>
              </a:rPr>
              <a:t>  </a:t>
            </a:r>
            <a:r>
              <a:rPr lang="nl-NL" sz="2400" b="1" dirty="0" err="1">
                <a:solidFill>
                  <a:schemeClr val="bg1"/>
                </a:solidFill>
              </a:rPr>
              <a:t>day</a:t>
            </a:r>
            <a:r>
              <a:rPr lang="nl-NL" sz="2400" b="1" dirty="0">
                <a:solidFill>
                  <a:schemeClr val="bg1"/>
                </a:solidFill>
              </a:rPr>
              <a:t> </a:t>
            </a:r>
            <a:r>
              <a:rPr lang="nl-NL" sz="2400" b="1" dirty="0" err="1">
                <a:solidFill>
                  <a:schemeClr val="bg1"/>
                </a:solidFill>
              </a:rPr>
              <a:t>month</a:t>
            </a:r>
            <a:r>
              <a:rPr lang="nl-NL" sz="2400" b="1" dirty="0">
                <a:solidFill>
                  <a:schemeClr val="bg1"/>
                </a:solidFill>
              </a:rPr>
              <a:t> 2019</a:t>
            </a:r>
          </a:p>
        </p:txBody>
      </p:sp>
      <p:sp>
        <p:nvSpPr>
          <p:cNvPr id="11" name="Titel 1">
            <a:extLst>
              <a:ext uri="{FF2B5EF4-FFF2-40B4-BE49-F238E27FC236}">
                <a16:creationId xmlns:a16="http://schemas.microsoft.com/office/drawing/2014/main" id="{02191CD3-92A8-49C4-AEEA-6180C9C2C336}"/>
              </a:ext>
            </a:extLst>
          </p:cNvPr>
          <p:cNvSpPr txBox="1">
            <a:spLocks/>
          </p:cNvSpPr>
          <p:nvPr/>
        </p:nvSpPr>
        <p:spPr>
          <a:xfrm>
            <a:off x="1081454" y="52377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2800" b="1" dirty="0" err="1">
                <a:solidFill>
                  <a:schemeClr val="bg1"/>
                </a:solidFill>
              </a:rPr>
              <a:t>Alekhya</a:t>
            </a:r>
            <a:r>
              <a:rPr lang="nl-NL" sz="2800" b="1" dirty="0">
                <a:solidFill>
                  <a:schemeClr val="bg1"/>
                </a:solidFill>
              </a:rPr>
              <a:t> </a:t>
            </a:r>
            <a:r>
              <a:rPr lang="nl-NL" sz="2800" b="1" dirty="0" err="1">
                <a:solidFill>
                  <a:schemeClr val="bg1"/>
                </a:solidFill>
              </a:rPr>
              <a:t>Thumati</a:t>
            </a:r>
            <a:endParaRPr lang="nl-NL" sz="2800" b="1" dirty="0">
              <a:solidFill>
                <a:schemeClr val="bg1"/>
              </a:solidFill>
            </a:endParaRPr>
          </a:p>
          <a:p>
            <a:pPr algn="ctr"/>
            <a:r>
              <a:rPr lang="nl-NL" sz="2800" b="1" dirty="0">
                <a:solidFill>
                  <a:schemeClr val="bg1"/>
                </a:solidFill>
              </a:rPr>
              <a:t>Richard van Emmerik</a:t>
            </a:r>
          </a:p>
          <a:p>
            <a:pPr algn="ctr"/>
            <a:endParaRPr lang="nl-NL" sz="2400" b="1" dirty="0">
              <a:solidFill>
                <a:schemeClr val="bg1"/>
              </a:solidFill>
            </a:endParaRPr>
          </a:p>
        </p:txBody>
      </p:sp>
    </p:spTree>
    <p:extLst>
      <p:ext uri="{BB962C8B-B14F-4D97-AF65-F5344CB8AC3E}">
        <p14:creationId xmlns:p14="http://schemas.microsoft.com/office/powerpoint/2010/main" val="4099261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18000" b="-18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C487F1F5-377C-C54D-9B08-DC44F15BACA8}"/>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F3A9EA4F-52FE-514D-8C5A-5C6378DF4221}"/>
              </a:ext>
            </a:extLst>
          </p:cNvPr>
          <p:cNvSpPr>
            <a:spLocks noGrp="1"/>
          </p:cNvSpPr>
          <p:nvPr>
            <p:ph type="title"/>
          </p:nvPr>
        </p:nvSpPr>
        <p:spPr>
          <a:xfrm>
            <a:off x="623887" y="136525"/>
            <a:ext cx="10515600" cy="1325563"/>
          </a:xfrm>
        </p:spPr>
        <p:txBody>
          <a:bodyPr vert="horz" lIns="91440" tIns="45720" rIns="91440" bIns="45720" rtlCol="0" anchor="ctr">
            <a:normAutofit/>
          </a:bodyPr>
          <a:lstStyle/>
          <a:p>
            <a:r>
              <a:rPr lang="en-IN" dirty="0">
                <a:solidFill>
                  <a:srgbClr val="002060"/>
                </a:solidFill>
                <a:latin typeface="Arial" panose="020B0604020202020204" pitchFamily="34" charset="0"/>
                <a:cs typeface="Arial" panose="020B0604020202020204" pitchFamily="34" charset="0"/>
              </a:rPr>
              <a:t>Web Service Architecture 2/3</a:t>
            </a:r>
            <a:endParaRPr lang="en-US" dirty="0">
              <a:solidFill>
                <a:srgbClr val="00206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946E09A-B3F1-0244-9EB6-45B711C4FFC4}"/>
              </a:ext>
            </a:extLst>
          </p:cNvPr>
          <p:cNvSpPr>
            <a:spLocks noGrp="1"/>
          </p:cNvSpPr>
          <p:nvPr>
            <p:ph type="sldNum" sz="quarter" idx="12"/>
          </p:nvPr>
        </p:nvSpPr>
        <p:spPr/>
        <p:txBody>
          <a:bodyPr/>
          <a:lstStyle/>
          <a:p>
            <a:fld id="{C1B0809E-B2E2-B945-8669-66C6D8B2758D}" type="slidenum">
              <a:rPr lang="en-US" smtClean="0"/>
              <a:t>10</a:t>
            </a:fld>
            <a:endParaRPr lang="en-US"/>
          </a:p>
        </p:txBody>
      </p:sp>
      <p:sp>
        <p:nvSpPr>
          <p:cNvPr id="9" name="Date Placeholder 8">
            <a:extLst>
              <a:ext uri="{FF2B5EF4-FFF2-40B4-BE49-F238E27FC236}">
                <a16:creationId xmlns:a16="http://schemas.microsoft.com/office/drawing/2014/main" id="{B7EA872C-0923-CC4D-A163-D4906664D895}"/>
              </a:ext>
            </a:extLst>
          </p:cNvPr>
          <p:cNvSpPr>
            <a:spLocks noGrp="1"/>
          </p:cNvSpPr>
          <p:nvPr>
            <p:ph type="dt" sz="half" idx="10"/>
          </p:nvPr>
        </p:nvSpPr>
        <p:spPr/>
        <p:txBody>
          <a:bodyPr/>
          <a:lstStyle/>
          <a:p>
            <a:r>
              <a:rPr lang="en-US"/>
              <a:t>5/26/19</a:t>
            </a:r>
          </a:p>
        </p:txBody>
      </p:sp>
      <p:sp>
        <p:nvSpPr>
          <p:cNvPr id="10" name="Footer Placeholder 4">
            <a:extLst>
              <a:ext uri="{FF2B5EF4-FFF2-40B4-BE49-F238E27FC236}">
                <a16:creationId xmlns:a16="http://schemas.microsoft.com/office/drawing/2014/main" id="{2A03E32B-916F-6C46-96AE-6EA4A1B4EAE1}"/>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10</a:t>
            </a:fld>
            <a:endParaRPr lang="en-US" b="1" dirty="0">
              <a:solidFill>
                <a:schemeClr val="bg1"/>
              </a:solidFill>
            </a:endParaRPr>
          </a:p>
        </p:txBody>
      </p:sp>
      <p:sp>
        <p:nvSpPr>
          <p:cNvPr id="8" name="Content Placeholder 7">
            <a:extLst>
              <a:ext uri="{FF2B5EF4-FFF2-40B4-BE49-F238E27FC236}">
                <a16:creationId xmlns:a16="http://schemas.microsoft.com/office/drawing/2014/main" id="{CF780849-0AD0-C042-87D1-4C9F6706B254}"/>
              </a:ext>
            </a:extLst>
          </p:cNvPr>
          <p:cNvSpPr>
            <a:spLocks noGrp="1"/>
          </p:cNvSpPr>
          <p:nvPr>
            <p:ph idx="1"/>
          </p:nvPr>
        </p:nvSpPr>
        <p:spPr/>
        <p:txBody>
          <a:bodyPr>
            <a:normAutofit/>
          </a:bodyPr>
          <a:lstStyle/>
          <a:p>
            <a:r>
              <a:rPr lang="en-IN" b="1" dirty="0">
                <a:latin typeface="Arial" panose="020B0604020202020204" pitchFamily="34" charset="0"/>
                <a:cs typeface="Arial" panose="020B0604020202020204" pitchFamily="34" charset="0"/>
              </a:rPr>
              <a:t>Web Service Roles : </a:t>
            </a:r>
            <a:r>
              <a:rPr lang="en-IN" dirty="0">
                <a:latin typeface="Arial" panose="020B0604020202020204" pitchFamily="34" charset="0"/>
                <a:cs typeface="Arial" panose="020B0604020202020204" pitchFamily="34" charset="0"/>
              </a:rPr>
              <a:t>There are three major roles within the web service architecture The first is to examine the individual roles of each web service actor.</a:t>
            </a:r>
          </a:p>
          <a:p>
            <a:pPr lvl="1" fontAlgn="base"/>
            <a:r>
              <a:rPr lang="en-IN" b="1" dirty="0">
                <a:latin typeface="Arial" panose="020B0604020202020204" pitchFamily="34" charset="0"/>
                <a:cs typeface="Arial" panose="020B0604020202020204" pitchFamily="34" charset="0"/>
              </a:rPr>
              <a:t>Service Provider:</a:t>
            </a:r>
            <a:r>
              <a:rPr lang="en-IN" dirty="0">
                <a:latin typeface="Arial" panose="020B0604020202020204" pitchFamily="34" charset="0"/>
                <a:cs typeface="Arial" panose="020B0604020202020204" pitchFamily="34" charset="0"/>
              </a:rPr>
              <a:t> Service provider is responsible for creating the web service and making it accessible to the client applications over the internet.</a:t>
            </a:r>
          </a:p>
          <a:p>
            <a:pPr lvl="1" fontAlgn="base"/>
            <a:r>
              <a:rPr lang="en-IN" b="1" dirty="0">
                <a:latin typeface="Arial" panose="020B0604020202020204" pitchFamily="34" charset="0"/>
                <a:cs typeface="Arial" panose="020B0604020202020204" pitchFamily="34" charset="0"/>
              </a:rPr>
              <a:t>Service Requestor:</a:t>
            </a:r>
            <a:r>
              <a:rPr lang="en-IN" dirty="0">
                <a:latin typeface="Arial" panose="020B0604020202020204" pitchFamily="34" charset="0"/>
                <a:cs typeface="Arial" panose="020B0604020202020204" pitchFamily="34" charset="0"/>
              </a:rPr>
              <a:t> Service requestor is basically any client application which is accessing the web service.</a:t>
            </a:r>
          </a:p>
          <a:p>
            <a:pPr lvl="1" fontAlgn="base"/>
            <a:r>
              <a:rPr lang="en-IN" b="1" dirty="0">
                <a:latin typeface="Arial" panose="020B0604020202020204" pitchFamily="34" charset="0"/>
                <a:cs typeface="Arial" panose="020B0604020202020204" pitchFamily="34" charset="0"/>
              </a:rPr>
              <a:t>Service Registry:</a:t>
            </a:r>
            <a:r>
              <a:rPr lang="en-IN" dirty="0">
                <a:latin typeface="Arial" panose="020B0604020202020204" pitchFamily="34" charset="0"/>
                <a:cs typeface="Arial" panose="020B0604020202020204" pitchFamily="34" charset="0"/>
              </a:rPr>
              <a:t> Service registry is act as the centralized directory for the web services which helps to find web services for client applications.</a:t>
            </a:r>
          </a:p>
          <a:p>
            <a:pPr marL="0" indent="0">
              <a:buNone/>
            </a:pPr>
            <a:endParaRPr lang="en-US" dirty="0"/>
          </a:p>
        </p:txBody>
      </p:sp>
    </p:spTree>
    <p:extLst>
      <p:ext uri="{BB962C8B-B14F-4D97-AF65-F5344CB8AC3E}">
        <p14:creationId xmlns:p14="http://schemas.microsoft.com/office/powerpoint/2010/main" val="11588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18000" b="-18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C487F1F5-377C-C54D-9B08-DC44F15BACA8}"/>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F3A9EA4F-52FE-514D-8C5A-5C6378DF4221}"/>
              </a:ext>
            </a:extLst>
          </p:cNvPr>
          <p:cNvSpPr>
            <a:spLocks noGrp="1"/>
          </p:cNvSpPr>
          <p:nvPr>
            <p:ph type="title"/>
          </p:nvPr>
        </p:nvSpPr>
        <p:spPr>
          <a:xfrm>
            <a:off x="623887" y="136525"/>
            <a:ext cx="10515600" cy="1325563"/>
          </a:xfrm>
        </p:spPr>
        <p:txBody>
          <a:bodyPr vert="horz" lIns="91440" tIns="45720" rIns="91440" bIns="45720" rtlCol="0" anchor="ctr">
            <a:normAutofit/>
          </a:bodyPr>
          <a:lstStyle/>
          <a:p>
            <a:r>
              <a:rPr lang="en-IN" dirty="0">
                <a:solidFill>
                  <a:srgbClr val="002060"/>
                </a:solidFill>
                <a:latin typeface="Arial" panose="020B0604020202020204" pitchFamily="34" charset="0"/>
                <a:cs typeface="Arial" panose="020B0604020202020204" pitchFamily="34" charset="0"/>
              </a:rPr>
              <a:t>Web Service Architecture 3/4</a:t>
            </a:r>
            <a:endParaRPr lang="en-US" dirty="0">
              <a:solidFill>
                <a:srgbClr val="00206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946E09A-B3F1-0244-9EB6-45B711C4FFC4}"/>
              </a:ext>
            </a:extLst>
          </p:cNvPr>
          <p:cNvSpPr>
            <a:spLocks noGrp="1"/>
          </p:cNvSpPr>
          <p:nvPr>
            <p:ph type="sldNum" sz="quarter" idx="12"/>
          </p:nvPr>
        </p:nvSpPr>
        <p:spPr/>
        <p:txBody>
          <a:bodyPr/>
          <a:lstStyle/>
          <a:p>
            <a:fld id="{C1B0809E-B2E2-B945-8669-66C6D8B2758D}" type="slidenum">
              <a:rPr lang="en-US" smtClean="0"/>
              <a:t>11</a:t>
            </a:fld>
            <a:endParaRPr lang="en-US"/>
          </a:p>
        </p:txBody>
      </p:sp>
      <p:sp>
        <p:nvSpPr>
          <p:cNvPr id="9" name="Date Placeholder 8">
            <a:extLst>
              <a:ext uri="{FF2B5EF4-FFF2-40B4-BE49-F238E27FC236}">
                <a16:creationId xmlns:a16="http://schemas.microsoft.com/office/drawing/2014/main" id="{B7EA872C-0923-CC4D-A163-D4906664D895}"/>
              </a:ext>
            </a:extLst>
          </p:cNvPr>
          <p:cNvSpPr>
            <a:spLocks noGrp="1"/>
          </p:cNvSpPr>
          <p:nvPr>
            <p:ph type="dt" sz="half" idx="10"/>
          </p:nvPr>
        </p:nvSpPr>
        <p:spPr/>
        <p:txBody>
          <a:bodyPr/>
          <a:lstStyle/>
          <a:p>
            <a:r>
              <a:rPr lang="en-US"/>
              <a:t>5/26/19</a:t>
            </a:r>
          </a:p>
        </p:txBody>
      </p:sp>
      <p:sp>
        <p:nvSpPr>
          <p:cNvPr id="10" name="Footer Placeholder 4">
            <a:extLst>
              <a:ext uri="{FF2B5EF4-FFF2-40B4-BE49-F238E27FC236}">
                <a16:creationId xmlns:a16="http://schemas.microsoft.com/office/drawing/2014/main" id="{2A03E32B-916F-6C46-96AE-6EA4A1B4EAE1}"/>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11</a:t>
            </a:fld>
            <a:endParaRPr lang="en-US" b="1" dirty="0">
              <a:solidFill>
                <a:schemeClr val="bg1"/>
              </a:solidFill>
            </a:endParaRPr>
          </a:p>
        </p:txBody>
      </p:sp>
      <p:pic>
        <p:nvPicPr>
          <p:cNvPr id="1026" name="Picture 2" descr="/var/folders/1s/w99r6q7x721fjykfnrhr8w_c0000gn/T/com.microsoft.Powerpoint/WebArchiveCopyPasteTempFiles/cid0874D80A-26FD-AE4A-8640-B8CF31AB2712.png">
            <a:extLst>
              <a:ext uri="{FF2B5EF4-FFF2-40B4-BE49-F238E27FC236}">
                <a16:creationId xmlns:a16="http://schemas.microsoft.com/office/drawing/2014/main" id="{E23AB5FA-A49F-7B4C-8242-EE6913E0E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048" y="1464408"/>
            <a:ext cx="8633152" cy="368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50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18000" b="-18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C487F1F5-377C-C54D-9B08-DC44F15BACA8}"/>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F3A9EA4F-52FE-514D-8C5A-5C6378DF4221}"/>
              </a:ext>
            </a:extLst>
          </p:cNvPr>
          <p:cNvSpPr>
            <a:spLocks noGrp="1"/>
          </p:cNvSpPr>
          <p:nvPr>
            <p:ph type="title"/>
          </p:nvPr>
        </p:nvSpPr>
        <p:spPr>
          <a:xfrm>
            <a:off x="623887" y="136525"/>
            <a:ext cx="10515600" cy="1325563"/>
          </a:xfrm>
        </p:spPr>
        <p:txBody>
          <a:bodyPr vert="horz" lIns="91440" tIns="45720" rIns="91440" bIns="45720" rtlCol="0" anchor="ctr">
            <a:normAutofit/>
          </a:bodyPr>
          <a:lstStyle/>
          <a:p>
            <a:r>
              <a:rPr lang="en-IN" dirty="0">
                <a:solidFill>
                  <a:srgbClr val="002060"/>
                </a:solidFill>
                <a:latin typeface="Arial" panose="020B0604020202020204" pitchFamily="34" charset="0"/>
                <a:cs typeface="Arial" panose="020B0604020202020204" pitchFamily="34" charset="0"/>
              </a:rPr>
              <a:t>Web Service Architecture 4/5</a:t>
            </a:r>
            <a:endParaRPr lang="en-US" dirty="0">
              <a:solidFill>
                <a:srgbClr val="00206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946E09A-B3F1-0244-9EB6-45B711C4FFC4}"/>
              </a:ext>
            </a:extLst>
          </p:cNvPr>
          <p:cNvSpPr>
            <a:spLocks noGrp="1"/>
          </p:cNvSpPr>
          <p:nvPr>
            <p:ph type="sldNum" sz="quarter" idx="12"/>
          </p:nvPr>
        </p:nvSpPr>
        <p:spPr/>
        <p:txBody>
          <a:bodyPr/>
          <a:lstStyle/>
          <a:p>
            <a:fld id="{C1B0809E-B2E2-B945-8669-66C6D8B2758D}" type="slidenum">
              <a:rPr lang="en-US" smtClean="0"/>
              <a:t>12</a:t>
            </a:fld>
            <a:endParaRPr lang="en-US"/>
          </a:p>
        </p:txBody>
      </p:sp>
      <p:sp>
        <p:nvSpPr>
          <p:cNvPr id="9" name="Date Placeholder 8">
            <a:extLst>
              <a:ext uri="{FF2B5EF4-FFF2-40B4-BE49-F238E27FC236}">
                <a16:creationId xmlns:a16="http://schemas.microsoft.com/office/drawing/2014/main" id="{B7EA872C-0923-CC4D-A163-D4906664D895}"/>
              </a:ext>
            </a:extLst>
          </p:cNvPr>
          <p:cNvSpPr>
            <a:spLocks noGrp="1"/>
          </p:cNvSpPr>
          <p:nvPr>
            <p:ph type="dt" sz="half" idx="10"/>
          </p:nvPr>
        </p:nvSpPr>
        <p:spPr/>
        <p:txBody>
          <a:bodyPr/>
          <a:lstStyle/>
          <a:p>
            <a:r>
              <a:rPr lang="en-US"/>
              <a:t>5/26/19</a:t>
            </a:r>
          </a:p>
        </p:txBody>
      </p:sp>
      <p:sp>
        <p:nvSpPr>
          <p:cNvPr id="10" name="Footer Placeholder 4">
            <a:extLst>
              <a:ext uri="{FF2B5EF4-FFF2-40B4-BE49-F238E27FC236}">
                <a16:creationId xmlns:a16="http://schemas.microsoft.com/office/drawing/2014/main" id="{2A03E32B-916F-6C46-96AE-6EA4A1B4EAE1}"/>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12</a:t>
            </a:fld>
            <a:endParaRPr lang="en-US" b="1" dirty="0">
              <a:solidFill>
                <a:schemeClr val="bg1"/>
              </a:solidFill>
            </a:endParaRPr>
          </a:p>
        </p:txBody>
      </p:sp>
      <p:sp>
        <p:nvSpPr>
          <p:cNvPr id="8" name="Content Placeholder 7">
            <a:extLst>
              <a:ext uri="{FF2B5EF4-FFF2-40B4-BE49-F238E27FC236}">
                <a16:creationId xmlns:a16="http://schemas.microsoft.com/office/drawing/2014/main" id="{CF780849-0AD0-C042-87D1-4C9F6706B254}"/>
              </a:ext>
            </a:extLst>
          </p:cNvPr>
          <p:cNvSpPr>
            <a:spLocks noGrp="1"/>
          </p:cNvSpPr>
          <p:nvPr>
            <p:ph idx="1"/>
          </p:nvPr>
        </p:nvSpPr>
        <p:spPr>
          <a:xfrm>
            <a:off x="838200" y="1397060"/>
            <a:ext cx="10515600" cy="4351338"/>
          </a:xfrm>
        </p:spPr>
        <p:txBody>
          <a:bodyPr>
            <a:normAutofit fontScale="77500" lnSpcReduction="20000"/>
          </a:bodyPr>
          <a:lstStyle/>
          <a:p>
            <a:pPr marL="0" indent="0">
              <a:buNone/>
            </a:pPr>
            <a:r>
              <a:rPr lang="en-IN" b="1" dirty="0">
                <a:latin typeface="Arial" panose="020B0604020202020204" pitchFamily="34" charset="0"/>
                <a:cs typeface="Arial" panose="020B0604020202020204" pitchFamily="34" charset="0"/>
              </a:rPr>
              <a:t>Web Service Protocol Stack</a:t>
            </a:r>
          </a:p>
          <a:p>
            <a:pPr marL="0" indent="0">
              <a:buNone/>
            </a:pPr>
            <a:r>
              <a:rPr lang="en-IN" dirty="0">
                <a:latin typeface="Arial" panose="020B0604020202020204" pitchFamily="34" charset="0"/>
                <a:cs typeface="Arial" panose="020B0604020202020204" pitchFamily="34" charset="0"/>
              </a:rPr>
              <a:t>A second option for viewing the web service architecture is to examine the emerging web service protocol stack. The stack is still evolving, but currently has four main layers.</a:t>
            </a:r>
            <a:endParaRPr lang="en-IN" b="1" dirty="0">
              <a:latin typeface="Arial" panose="020B0604020202020204" pitchFamily="34" charset="0"/>
              <a:cs typeface="Arial" panose="020B0604020202020204" pitchFamily="34" charset="0"/>
            </a:endParaRPr>
          </a:p>
          <a:p>
            <a:r>
              <a:rPr lang="en-IN" b="1" dirty="0"/>
              <a:t>(Service)</a:t>
            </a:r>
            <a:r>
              <a:rPr lang="en-IN" dirty="0">
                <a:latin typeface="Arial" panose="020B0604020202020204" pitchFamily="34" charset="0"/>
                <a:cs typeface="Arial" panose="020B0604020202020204" pitchFamily="34" charset="0"/>
              </a:rPr>
              <a:t>Transport Protocol: responsible for transporting messages between network applications</a:t>
            </a:r>
          </a:p>
          <a:p>
            <a:r>
              <a:rPr lang="en-IN" b="1" dirty="0"/>
              <a:t>(XML) Messaging Protocol: </a:t>
            </a:r>
            <a:r>
              <a:rPr lang="en-IN" dirty="0">
                <a:latin typeface="Arial" panose="020B0604020202020204" pitchFamily="34" charset="0"/>
                <a:cs typeface="Arial" panose="020B0604020202020204" pitchFamily="34" charset="0"/>
              </a:rPr>
              <a:t>responsible for encoding messages in a common </a:t>
            </a:r>
            <a:r>
              <a:rPr lang="en-IN" dirty="0">
                <a:latin typeface="Arial" panose="020B0604020202020204" pitchFamily="34" charset="0"/>
                <a:cs typeface="Arial" panose="020B0604020202020204" pitchFamily="34" charset="0"/>
                <a:hlinkClick r:id="rId4" tooltip="XML"/>
              </a:rPr>
              <a:t>XML</a:t>
            </a:r>
            <a:r>
              <a:rPr lang="en-IN" dirty="0">
                <a:latin typeface="Arial" panose="020B0604020202020204" pitchFamily="34" charset="0"/>
                <a:cs typeface="Arial" panose="020B0604020202020204" pitchFamily="34" charset="0"/>
              </a:rPr>
              <a:t> format so that they can be understood at either end of a network connection</a:t>
            </a:r>
          </a:p>
          <a:p>
            <a:r>
              <a:rPr lang="en-IN" b="1" dirty="0"/>
              <a:t>(Service) Description Protocol: </a:t>
            </a:r>
            <a:r>
              <a:rPr lang="en-IN" dirty="0">
                <a:latin typeface="Arial" panose="020B0604020202020204" pitchFamily="34" charset="0"/>
                <a:cs typeface="Arial" panose="020B0604020202020204" pitchFamily="34" charset="0"/>
              </a:rPr>
              <a:t>used for describing the public interface to a specific Web service. The </a:t>
            </a:r>
            <a:r>
              <a:rPr lang="en-IN" dirty="0">
                <a:latin typeface="Arial" panose="020B0604020202020204" pitchFamily="34" charset="0"/>
                <a:cs typeface="Arial" panose="020B0604020202020204" pitchFamily="34" charset="0"/>
                <a:hlinkClick r:id="rId5" tooltip="Web Services Description Language"/>
              </a:rPr>
              <a:t>WSDL</a:t>
            </a:r>
            <a:r>
              <a:rPr lang="en-IN" dirty="0">
                <a:latin typeface="Arial" panose="020B0604020202020204" pitchFamily="34" charset="0"/>
                <a:cs typeface="Arial" panose="020B0604020202020204" pitchFamily="34" charset="0"/>
              </a:rPr>
              <a:t> interface format is typically used for this purpose</a:t>
            </a:r>
          </a:p>
          <a:p>
            <a:r>
              <a:rPr lang="en-IN" b="1" dirty="0"/>
              <a:t>(Service) Discovery Protocol</a:t>
            </a:r>
            <a:r>
              <a:rPr lang="en-IN" dirty="0"/>
              <a:t>: </a:t>
            </a:r>
            <a:r>
              <a:rPr lang="en-IN" dirty="0">
                <a:latin typeface="Arial" panose="020B0604020202020204" pitchFamily="34" charset="0"/>
                <a:cs typeface="Arial" panose="020B0604020202020204" pitchFamily="34" charset="0"/>
              </a:rPr>
              <a:t>centralizes services into a common registry so that network Web services can publish their location and description, and makes it easy to discover what services are available on the network</a:t>
            </a:r>
          </a:p>
          <a:p>
            <a:pPr marL="0" indent="0">
              <a:buNone/>
            </a:pPr>
            <a:endParaRPr lang="en-US" dirty="0"/>
          </a:p>
        </p:txBody>
      </p:sp>
    </p:spTree>
    <p:extLst>
      <p:ext uri="{BB962C8B-B14F-4D97-AF65-F5344CB8AC3E}">
        <p14:creationId xmlns:p14="http://schemas.microsoft.com/office/powerpoint/2010/main" val="261547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18000" b="-18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C487F1F5-377C-C54D-9B08-DC44F15BACA8}"/>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F3A9EA4F-52FE-514D-8C5A-5C6378DF4221}"/>
              </a:ext>
            </a:extLst>
          </p:cNvPr>
          <p:cNvSpPr>
            <a:spLocks noGrp="1"/>
          </p:cNvSpPr>
          <p:nvPr>
            <p:ph type="title"/>
          </p:nvPr>
        </p:nvSpPr>
        <p:spPr>
          <a:xfrm>
            <a:off x="623887" y="136525"/>
            <a:ext cx="10515600" cy="1325563"/>
          </a:xfrm>
        </p:spPr>
        <p:txBody>
          <a:bodyPr vert="horz" lIns="91440" tIns="45720" rIns="91440" bIns="45720" rtlCol="0" anchor="ctr">
            <a:normAutofit/>
          </a:bodyPr>
          <a:lstStyle/>
          <a:p>
            <a:r>
              <a:rPr lang="en-IN" dirty="0">
                <a:solidFill>
                  <a:srgbClr val="002060"/>
                </a:solidFill>
                <a:latin typeface="Arial" panose="020B0604020202020204" pitchFamily="34" charset="0"/>
                <a:cs typeface="Arial" panose="020B0604020202020204" pitchFamily="34" charset="0"/>
              </a:rPr>
              <a:t>Web Service Architecture 5/-</a:t>
            </a:r>
            <a:endParaRPr lang="en-US" dirty="0">
              <a:solidFill>
                <a:srgbClr val="00206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946E09A-B3F1-0244-9EB6-45B711C4FFC4}"/>
              </a:ext>
            </a:extLst>
          </p:cNvPr>
          <p:cNvSpPr>
            <a:spLocks noGrp="1"/>
          </p:cNvSpPr>
          <p:nvPr>
            <p:ph type="sldNum" sz="quarter" idx="12"/>
          </p:nvPr>
        </p:nvSpPr>
        <p:spPr/>
        <p:txBody>
          <a:bodyPr/>
          <a:lstStyle/>
          <a:p>
            <a:fld id="{C1B0809E-B2E2-B945-8669-66C6D8B2758D}" type="slidenum">
              <a:rPr lang="en-US" smtClean="0"/>
              <a:t>13</a:t>
            </a:fld>
            <a:endParaRPr lang="en-US"/>
          </a:p>
        </p:txBody>
      </p:sp>
      <p:sp>
        <p:nvSpPr>
          <p:cNvPr id="9" name="Date Placeholder 8">
            <a:extLst>
              <a:ext uri="{FF2B5EF4-FFF2-40B4-BE49-F238E27FC236}">
                <a16:creationId xmlns:a16="http://schemas.microsoft.com/office/drawing/2014/main" id="{B7EA872C-0923-CC4D-A163-D4906664D895}"/>
              </a:ext>
            </a:extLst>
          </p:cNvPr>
          <p:cNvSpPr>
            <a:spLocks noGrp="1"/>
          </p:cNvSpPr>
          <p:nvPr>
            <p:ph type="dt" sz="half" idx="10"/>
          </p:nvPr>
        </p:nvSpPr>
        <p:spPr/>
        <p:txBody>
          <a:bodyPr/>
          <a:lstStyle/>
          <a:p>
            <a:r>
              <a:rPr lang="en-US"/>
              <a:t>5/26/19</a:t>
            </a:r>
          </a:p>
        </p:txBody>
      </p:sp>
      <p:sp>
        <p:nvSpPr>
          <p:cNvPr id="10" name="Footer Placeholder 4">
            <a:extLst>
              <a:ext uri="{FF2B5EF4-FFF2-40B4-BE49-F238E27FC236}">
                <a16:creationId xmlns:a16="http://schemas.microsoft.com/office/drawing/2014/main" id="{2A03E32B-916F-6C46-96AE-6EA4A1B4EAE1}"/>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13</a:t>
            </a:fld>
            <a:endParaRPr lang="en-US" b="1" dirty="0">
              <a:solidFill>
                <a:schemeClr val="bg1"/>
              </a:solidFill>
            </a:endParaRPr>
          </a:p>
        </p:txBody>
      </p:sp>
      <p:pic>
        <p:nvPicPr>
          <p:cNvPr id="8" name="Picture 7">
            <a:extLst>
              <a:ext uri="{FF2B5EF4-FFF2-40B4-BE49-F238E27FC236}">
                <a16:creationId xmlns:a16="http://schemas.microsoft.com/office/drawing/2014/main" id="{AB021AC3-E394-484A-A92B-C5C56DEDBEF1}"/>
              </a:ext>
            </a:extLst>
          </p:cNvPr>
          <p:cNvPicPr>
            <a:picLocks noChangeAspect="1"/>
          </p:cNvPicPr>
          <p:nvPr/>
        </p:nvPicPr>
        <p:blipFill>
          <a:blip r:embed="rId4">
            <a:alphaModFix amt="86000"/>
          </a:blip>
          <a:stretch>
            <a:fillRect/>
          </a:stretch>
        </p:blipFill>
        <p:spPr>
          <a:xfrm>
            <a:off x="2043113" y="1200369"/>
            <a:ext cx="7294666" cy="3947893"/>
          </a:xfrm>
          <a:prstGeom prst="rect">
            <a:avLst/>
          </a:prstGeom>
        </p:spPr>
      </p:pic>
    </p:spTree>
    <p:extLst>
      <p:ext uri="{BB962C8B-B14F-4D97-AF65-F5344CB8AC3E}">
        <p14:creationId xmlns:p14="http://schemas.microsoft.com/office/powerpoint/2010/main" val="96555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0" y="618518"/>
            <a:ext cx="10247916" cy="759522"/>
          </a:xfrm>
        </p:spPr>
        <p:txBody>
          <a:bodyPr/>
          <a:lstStyle/>
          <a:p>
            <a:pPr algn="l"/>
            <a:r>
              <a:rPr lang="en-US" altLang="en-US" b="1" dirty="0">
                <a:solidFill>
                  <a:schemeClr val="accent6">
                    <a:lumMod val="50000"/>
                  </a:schemeClr>
                </a:solidFill>
              </a:rPr>
              <a:t>SOAP</a:t>
            </a:r>
            <a:endParaRPr lang="en-IN" b="1" dirty="0">
              <a:solidFill>
                <a:schemeClr val="accent6">
                  <a:lumMod val="50000"/>
                </a:schemeClr>
              </a:solidFill>
            </a:endParaRPr>
          </a:p>
        </p:txBody>
      </p:sp>
      <p:sp>
        <p:nvSpPr>
          <p:cNvPr id="3" name="Content Placeholder 2"/>
          <p:cNvSpPr>
            <a:spLocks noGrp="1"/>
          </p:cNvSpPr>
          <p:nvPr>
            <p:ph sz="quarter" idx="13"/>
          </p:nvPr>
        </p:nvSpPr>
        <p:spPr>
          <a:xfrm>
            <a:off x="1030310" y="1635618"/>
            <a:ext cx="10247290" cy="4155582"/>
          </a:xfrm>
        </p:spPr>
        <p:txBody>
          <a:bodyPr/>
          <a:lstStyle/>
          <a:p>
            <a:pPr marL="0" indent="0">
              <a:lnSpc>
                <a:spcPct val="90000"/>
              </a:lnSpc>
              <a:buClrTx/>
              <a:buNone/>
            </a:pPr>
            <a:r>
              <a:rPr lang="en-GB" sz="2400" b="1" dirty="0">
                <a:latin typeface="Arial" panose="020B0604020202020204" pitchFamily="34" charset="0"/>
                <a:cs typeface="Arial" panose="020B0604020202020204" pitchFamily="34" charset="0"/>
              </a:rPr>
              <a:t>SOAP-simple object access protocol</a:t>
            </a:r>
          </a:p>
          <a:p>
            <a:pPr lvl="0">
              <a:lnSpc>
                <a:spcPct val="90000"/>
              </a:lnSpc>
              <a:buClrTx/>
            </a:pPr>
            <a:r>
              <a:rPr lang="en-GB" sz="2400" cap="none" dirty="0">
                <a:solidFill>
                  <a:prstClr val="black"/>
                </a:solidFill>
                <a:latin typeface="Arial" panose="020B0604020202020204" pitchFamily="34" charset="0"/>
                <a:cs typeface="Arial" panose="020B0604020202020204" pitchFamily="34" charset="0"/>
              </a:rPr>
              <a:t>Soap can interact with any other programming language</a:t>
            </a:r>
          </a:p>
          <a:p>
            <a:pPr lvl="0">
              <a:lnSpc>
                <a:spcPct val="90000"/>
              </a:lnSpc>
              <a:buClrTx/>
            </a:pPr>
            <a:r>
              <a:rPr lang="en-GB" sz="2400" cap="none" dirty="0">
                <a:solidFill>
                  <a:prstClr val="black"/>
                </a:solidFill>
                <a:latin typeface="Arial" panose="020B0604020202020204" pitchFamily="34" charset="0"/>
                <a:cs typeface="Arial" panose="020B0604020202020204" pitchFamily="34" charset="0"/>
              </a:rPr>
              <a:t>its a xml based protocol for accessing </a:t>
            </a:r>
            <a:r>
              <a:rPr lang="en-GB" sz="2400" cap="none" dirty="0" err="1">
                <a:solidFill>
                  <a:prstClr val="black"/>
                </a:solidFill>
                <a:latin typeface="Arial" panose="020B0604020202020204" pitchFamily="34" charset="0"/>
                <a:cs typeface="Arial" panose="020B0604020202020204" pitchFamily="34" charset="0"/>
              </a:rPr>
              <a:t>WebServices</a:t>
            </a:r>
            <a:r>
              <a:rPr lang="en-GB" sz="2400" cap="none" dirty="0">
                <a:solidFill>
                  <a:prstClr val="black"/>
                </a:solidFill>
                <a:latin typeface="Arial" panose="020B0604020202020204" pitchFamily="34" charset="0"/>
                <a:cs typeface="Arial" panose="020B0604020202020204" pitchFamily="34" charset="0"/>
              </a:rPr>
              <a:t> over internet</a:t>
            </a:r>
          </a:p>
          <a:p>
            <a:pPr>
              <a:lnSpc>
                <a:spcPct val="90000"/>
              </a:lnSpc>
            </a:pPr>
            <a:r>
              <a:rPr lang="en-US" altLang="en-US" sz="2400" cap="none" dirty="0">
                <a:solidFill>
                  <a:prstClr val="black"/>
                </a:solidFill>
                <a:latin typeface="Arial" panose="020B0604020202020204" pitchFamily="34" charset="0"/>
                <a:cs typeface="Arial" panose="020B0604020202020204" pitchFamily="34" charset="0"/>
              </a:rPr>
              <a:t>SOAP message has three parts</a:t>
            </a:r>
          </a:p>
          <a:p>
            <a:pPr lvl="1">
              <a:lnSpc>
                <a:spcPct val="90000"/>
              </a:lnSpc>
            </a:pPr>
            <a:r>
              <a:rPr lang="en-US" altLang="en-US" sz="2400" cap="none" dirty="0">
                <a:solidFill>
                  <a:prstClr val="black"/>
                </a:solidFill>
                <a:latin typeface="Arial" panose="020B0604020202020204" pitchFamily="34" charset="0"/>
                <a:cs typeface="Arial" panose="020B0604020202020204" pitchFamily="34" charset="0"/>
              </a:rPr>
              <a:t>envelope – wraps entire message and contains header and body</a:t>
            </a:r>
          </a:p>
          <a:p>
            <a:pPr lvl="1">
              <a:lnSpc>
                <a:spcPct val="90000"/>
              </a:lnSpc>
            </a:pPr>
            <a:r>
              <a:rPr lang="en-US" altLang="en-US" sz="2400" cap="none" dirty="0">
                <a:solidFill>
                  <a:prstClr val="black"/>
                </a:solidFill>
                <a:latin typeface="Arial" panose="020B0604020202020204" pitchFamily="34" charset="0"/>
                <a:cs typeface="Arial" panose="020B0604020202020204" pitchFamily="34" charset="0"/>
              </a:rPr>
              <a:t>header – optional element with additional info such as security or routing</a:t>
            </a:r>
          </a:p>
          <a:p>
            <a:pPr lvl="1">
              <a:lnSpc>
                <a:spcPct val="90000"/>
              </a:lnSpc>
            </a:pPr>
            <a:r>
              <a:rPr lang="en-US" altLang="en-US" sz="2400" cap="none" dirty="0">
                <a:solidFill>
                  <a:prstClr val="black"/>
                </a:solidFill>
                <a:latin typeface="Arial" panose="020B0604020202020204" pitchFamily="34" charset="0"/>
                <a:cs typeface="Arial" panose="020B0604020202020204" pitchFamily="34" charset="0"/>
              </a:rPr>
              <a:t>body – application-specific data being communicated</a:t>
            </a:r>
          </a:p>
          <a:p>
            <a:endParaRPr lang="en-IN" dirty="0"/>
          </a:p>
        </p:txBody>
      </p:sp>
      <p:pic>
        <p:nvPicPr>
          <p:cNvPr id="4" name="Picture 3" descr="A picture containing indoor, baseball&#10;&#10;Description automatically generated">
            <a:extLst>
              <a:ext uri="{FF2B5EF4-FFF2-40B4-BE49-F238E27FC236}">
                <a16:creationId xmlns:a16="http://schemas.microsoft.com/office/drawing/2014/main" id="{545AA76B-EE81-E449-8CD8-99CFE9A290F4}"/>
              </a:ext>
            </a:extLst>
          </p:cNvPr>
          <p:cNvPicPr>
            <a:picLocks noChangeAspect="1"/>
          </p:cNvPicPr>
          <p:nvPr/>
        </p:nvPicPr>
        <p:blipFill>
          <a:blip r:embed="rId2"/>
          <a:stretch>
            <a:fillRect/>
          </a:stretch>
        </p:blipFill>
        <p:spPr>
          <a:xfrm>
            <a:off x="-700086" y="4245709"/>
            <a:ext cx="13630275" cy="3683854"/>
          </a:xfrm>
          <a:prstGeom prst="rect">
            <a:avLst/>
          </a:prstGeom>
        </p:spPr>
      </p:pic>
      <p:sp>
        <p:nvSpPr>
          <p:cNvPr id="6" name="Footer Placeholder 4">
            <a:extLst>
              <a:ext uri="{FF2B5EF4-FFF2-40B4-BE49-F238E27FC236}">
                <a16:creationId xmlns:a16="http://schemas.microsoft.com/office/drawing/2014/main" id="{92803BDB-B1E3-4443-824E-9F22675B66B1}"/>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14</a:t>
            </a:fld>
            <a:endParaRPr lang="en-US" b="1" dirty="0">
              <a:solidFill>
                <a:schemeClr val="bg1"/>
              </a:solidFill>
            </a:endParaRPr>
          </a:p>
        </p:txBody>
      </p:sp>
    </p:spTree>
    <p:extLst>
      <p:ext uri="{BB962C8B-B14F-4D97-AF65-F5344CB8AC3E}">
        <p14:creationId xmlns:p14="http://schemas.microsoft.com/office/powerpoint/2010/main" val="420873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18000" b="-18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C487F1F5-377C-C54D-9B08-DC44F15BACA8}"/>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F3A9EA4F-52FE-514D-8C5A-5C6378DF4221}"/>
              </a:ext>
            </a:extLst>
          </p:cNvPr>
          <p:cNvSpPr>
            <a:spLocks noGrp="1"/>
          </p:cNvSpPr>
          <p:nvPr>
            <p:ph type="title"/>
          </p:nvPr>
        </p:nvSpPr>
        <p:spPr/>
        <p:txBody>
          <a:bodyPr/>
          <a:lstStyle/>
          <a:p>
            <a:r>
              <a:rPr lang="en-IN" dirty="0">
                <a:solidFill>
                  <a:srgbClr val="002060"/>
                </a:solidFill>
                <a:latin typeface="Arial" panose="020B0604020202020204" pitchFamily="34" charset="0"/>
                <a:cs typeface="Arial" panose="020B0604020202020204" pitchFamily="34" charset="0"/>
              </a:rPr>
              <a:t>SOAP</a:t>
            </a:r>
            <a:endParaRPr lang="en-US" dirty="0">
              <a:solidFill>
                <a:srgbClr val="00206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946E09A-B3F1-0244-9EB6-45B711C4FFC4}"/>
              </a:ext>
            </a:extLst>
          </p:cNvPr>
          <p:cNvSpPr>
            <a:spLocks noGrp="1"/>
          </p:cNvSpPr>
          <p:nvPr>
            <p:ph type="sldNum" sz="quarter" idx="12"/>
          </p:nvPr>
        </p:nvSpPr>
        <p:spPr/>
        <p:txBody>
          <a:bodyPr/>
          <a:lstStyle/>
          <a:p>
            <a:fld id="{C1B0809E-B2E2-B945-8669-66C6D8B2758D}" type="slidenum">
              <a:rPr lang="en-US" smtClean="0"/>
              <a:t>15</a:t>
            </a:fld>
            <a:endParaRPr lang="en-US"/>
          </a:p>
        </p:txBody>
      </p:sp>
      <p:sp>
        <p:nvSpPr>
          <p:cNvPr id="9" name="Date Placeholder 8">
            <a:extLst>
              <a:ext uri="{FF2B5EF4-FFF2-40B4-BE49-F238E27FC236}">
                <a16:creationId xmlns:a16="http://schemas.microsoft.com/office/drawing/2014/main" id="{B7EA872C-0923-CC4D-A163-D4906664D895}"/>
              </a:ext>
            </a:extLst>
          </p:cNvPr>
          <p:cNvSpPr>
            <a:spLocks noGrp="1"/>
          </p:cNvSpPr>
          <p:nvPr>
            <p:ph type="dt" sz="half" idx="10"/>
          </p:nvPr>
        </p:nvSpPr>
        <p:spPr/>
        <p:txBody>
          <a:bodyPr/>
          <a:lstStyle/>
          <a:p>
            <a:r>
              <a:rPr lang="en-US"/>
              <a:t>5/26/19</a:t>
            </a:r>
          </a:p>
        </p:txBody>
      </p:sp>
      <p:sp>
        <p:nvSpPr>
          <p:cNvPr id="10" name="Footer Placeholder 4">
            <a:extLst>
              <a:ext uri="{FF2B5EF4-FFF2-40B4-BE49-F238E27FC236}">
                <a16:creationId xmlns:a16="http://schemas.microsoft.com/office/drawing/2014/main" id="{2A03E32B-916F-6C46-96AE-6EA4A1B4EAE1}"/>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15</a:t>
            </a:fld>
            <a:endParaRPr lang="en-US" b="1" dirty="0">
              <a:solidFill>
                <a:schemeClr val="bg1"/>
              </a:solidFill>
            </a:endParaRPr>
          </a:p>
        </p:txBody>
      </p:sp>
      <p:sp>
        <p:nvSpPr>
          <p:cNvPr id="8" name="Content Placeholder 7">
            <a:extLst>
              <a:ext uri="{FF2B5EF4-FFF2-40B4-BE49-F238E27FC236}">
                <a16:creationId xmlns:a16="http://schemas.microsoft.com/office/drawing/2014/main" id="{CF780849-0AD0-C042-87D1-4C9F6706B254}"/>
              </a:ext>
            </a:extLst>
          </p:cNvPr>
          <p:cNvSpPr>
            <a:spLocks noGrp="1"/>
          </p:cNvSpPr>
          <p:nvPr>
            <p:ph idx="1"/>
          </p:nvPr>
        </p:nvSpPr>
        <p:spPr/>
        <p:txBody>
          <a:bodyPr>
            <a:normAutofit/>
          </a:bodyPr>
          <a:lstStyle/>
          <a:p>
            <a:pPr marL="0" indent="0">
              <a:buNone/>
            </a:pPr>
            <a:r>
              <a:rPr lang="en-GB" sz="3200" b="1" dirty="0">
                <a:latin typeface="Arial" panose="020B0604020202020204" pitchFamily="34" charset="0"/>
                <a:cs typeface="Arial" panose="020B0604020202020204" pitchFamily="34" charset="0"/>
              </a:rPr>
              <a:t>Advantages</a:t>
            </a:r>
          </a:p>
          <a:p>
            <a:pPr lvl="1"/>
            <a:r>
              <a:rPr lang="en-GB" sz="2800" dirty="0">
                <a:latin typeface="Arial" panose="020B0604020202020204" pitchFamily="34" charset="0"/>
                <a:cs typeface="Arial" panose="020B0604020202020204" pitchFamily="34" charset="0"/>
              </a:rPr>
              <a:t>Security</a:t>
            </a:r>
          </a:p>
          <a:p>
            <a:pPr lvl="1"/>
            <a:r>
              <a:rPr lang="en-GB" sz="2800" dirty="0">
                <a:latin typeface="Arial" panose="020B0604020202020204" pitchFamily="34" charset="0"/>
                <a:cs typeface="Arial" panose="020B0604020202020204" pitchFamily="34" charset="0"/>
              </a:rPr>
              <a:t>Language platform independent</a:t>
            </a:r>
          </a:p>
          <a:p>
            <a:pPr marL="0" indent="0">
              <a:buNone/>
            </a:pPr>
            <a:r>
              <a:rPr lang="en-GB" sz="3200" b="1" dirty="0">
                <a:latin typeface="Arial" panose="020B0604020202020204" pitchFamily="34" charset="0"/>
                <a:cs typeface="Arial" panose="020B0604020202020204" pitchFamily="34" charset="0"/>
              </a:rPr>
              <a:t>Disadvantages</a:t>
            </a:r>
          </a:p>
          <a:p>
            <a:pPr lvl="1"/>
            <a:r>
              <a:rPr lang="en-GB" sz="2800" dirty="0">
                <a:latin typeface="Arial" panose="020B0604020202020204" pitchFamily="34" charset="0"/>
                <a:cs typeface="Arial" panose="020B0604020202020204" pitchFamily="34" charset="0"/>
              </a:rPr>
              <a:t>slow because of xml (xml has many standards)</a:t>
            </a:r>
          </a:p>
          <a:p>
            <a:pPr lvl="1"/>
            <a:r>
              <a:rPr lang="en-GB" sz="2800" dirty="0">
                <a:latin typeface="Arial" panose="020B0604020202020204" pitchFamily="34" charset="0"/>
                <a:cs typeface="Arial" panose="020B0604020202020204" pitchFamily="34" charset="0"/>
              </a:rPr>
              <a:t>supports only </a:t>
            </a:r>
            <a:r>
              <a:rPr lang="en-GB" sz="2800" dirty="0" err="1">
                <a:latin typeface="Arial" panose="020B0604020202020204" pitchFamily="34" charset="0"/>
                <a:cs typeface="Arial" panose="020B0604020202020204" pitchFamily="34" charset="0"/>
              </a:rPr>
              <a:t>wsdl</a:t>
            </a:r>
            <a:r>
              <a:rPr lang="en-GB" sz="2800" dirty="0">
                <a:latin typeface="Arial" panose="020B0604020202020204" pitchFamily="34" charset="0"/>
                <a:cs typeface="Arial" panose="020B0604020202020204" pitchFamily="34" charset="0"/>
              </a:rPr>
              <a:t> (not json ,cookies)</a:t>
            </a:r>
          </a:p>
          <a:p>
            <a:endParaRPr lang="en-US" dirty="0"/>
          </a:p>
        </p:txBody>
      </p:sp>
    </p:spTree>
    <p:extLst>
      <p:ext uri="{BB962C8B-B14F-4D97-AF65-F5344CB8AC3E}">
        <p14:creationId xmlns:p14="http://schemas.microsoft.com/office/powerpoint/2010/main" val="59463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60000" b="-60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87D7D7ED-A409-E94E-8D6C-6CF20EDB7028}"/>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DB8A51B2-A560-D14E-AEFE-E856158BE8C2}"/>
              </a:ext>
            </a:extLst>
          </p:cNvPr>
          <p:cNvSpPr>
            <a:spLocks noGrp="1"/>
          </p:cNvSpPr>
          <p:nvPr>
            <p:ph type="title"/>
          </p:nvPr>
        </p:nvSpPr>
        <p:spPr/>
        <p:txBody>
          <a:bodyPr/>
          <a:lstStyle/>
          <a:p>
            <a:r>
              <a:rPr lang="en-US" dirty="0">
                <a:solidFill>
                  <a:srgbClr val="002060"/>
                </a:solidFill>
                <a:latin typeface="Arial" panose="020B0604020202020204" pitchFamily="34" charset="0"/>
                <a:cs typeface="Arial" panose="020B0604020202020204" pitchFamily="34" charset="0"/>
              </a:rPr>
              <a:t>WSDL (</a:t>
            </a:r>
            <a:r>
              <a:rPr lang="en-GB" dirty="0" err="1">
                <a:solidFill>
                  <a:prstClr val="black"/>
                </a:solidFill>
                <a:latin typeface="Arial" panose="020B0604020202020204" pitchFamily="34" charset="0"/>
                <a:cs typeface="Arial" panose="020B0604020202020204" pitchFamily="34" charset="0"/>
              </a:rPr>
              <a:t>WebServices</a:t>
            </a:r>
            <a:r>
              <a:rPr lang="en-GB" dirty="0">
                <a:solidFill>
                  <a:prstClr val="black"/>
                </a:solidFill>
                <a:latin typeface="Arial" panose="020B0604020202020204" pitchFamily="34" charset="0"/>
                <a:cs typeface="Arial" panose="020B0604020202020204" pitchFamily="34" charset="0"/>
              </a:rPr>
              <a:t> Description language) 1/2</a:t>
            </a:r>
            <a:endParaRPr lang="en-US"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2F276F7-5D10-A940-A1B1-BBF9253813D5}"/>
              </a:ext>
            </a:extLst>
          </p:cNvPr>
          <p:cNvSpPr>
            <a:spLocks noGrp="1"/>
          </p:cNvSpPr>
          <p:nvPr>
            <p:ph idx="1"/>
          </p:nvPr>
        </p:nvSpPr>
        <p:spPr/>
        <p:txBody>
          <a:bodyPr/>
          <a:lstStyle/>
          <a:p>
            <a:r>
              <a:rPr lang="en-US" dirty="0"/>
              <a:t>The XML Like web service description (remember slide 7…)</a:t>
            </a:r>
          </a:p>
          <a:p>
            <a:r>
              <a:rPr lang="en-US" altLang="en-US" dirty="0">
                <a:solidFill>
                  <a:prstClr val="black"/>
                </a:solidFill>
                <a:latin typeface="Arial" panose="020B0604020202020204" pitchFamily="34" charset="0"/>
                <a:cs typeface="Arial" panose="020B0604020202020204" pitchFamily="34" charset="0"/>
              </a:rPr>
              <a:t>WSDL is meant to be read by applications</a:t>
            </a:r>
          </a:p>
          <a:p>
            <a:r>
              <a:rPr lang="en-US" dirty="0">
                <a:solidFill>
                  <a:prstClr val="black"/>
                </a:solidFill>
                <a:latin typeface="Arial" panose="020B0604020202020204" pitchFamily="34" charset="0"/>
                <a:cs typeface="Arial" panose="020B0604020202020204" pitchFamily="34" charset="0"/>
              </a:rPr>
              <a:t>Ex:</a:t>
            </a:r>
            <a:r>
              <a:rPr lang="en-GB" dirty="0">
                <a:solidFill>
                  <a:prstClr val="black"/>
                </a:solidFill>
                <a:latin typeface="Arial" panose="020B0604020202020204" pitchFamily="34" charset="0"/>
                <a:cs typeface="Arial" panose="020B0604020202020204" pitchFamily="34" charset="0"/>
              </a:rPr>
              <a:t> http://</a:t>
            </a:r>
            <a:r>
              <a:rPr lang="en-GB" dirty="0" err="1">
                <a:solidFill>
                  <a:prstClr val="black"/>
                </a:solidFill>
                <a:latin typeface="Arial" panose="020B0604020202020204" pitchFamily="34" charset="0"/>
                <a:cs typeface="Arial" panose="020B0604020202020204" pitchFamily="34" charset="0"/>
              </a:rPr>
              <a:t>webservices.oorsprong.org</a:t>
            </a:r>
            <a:r>
              <a:rPr lang="en-GB" dirty="0">
                <a:solidFill>
                  <a:prstClr val="black"/>
                </a:solidFill>
                <a:latin typeface="Arial" panose="020B0604020202020204" pitchFamily="34" charset="0"/>
                <a:cs typeface="Arial" panose="020B0604020202020204" pitchFamily="34" charset="0"/>
              </a:rPr>
              <a:t>/</a:t>
            </a:r>
            <a:r>
              <a:rPr lang="en-GB" dirty="0" err="1">
                <a:solidFill>
                  <a:prstClr val="black"/>
                </a:solidFill>
                <a:latin typeface="Arial" panose="020B0604020202020204" pitchFamily="34" charset="0"/>
                <a:cs typeface="Arial" panose="020B0604020202020204" pitchFamily="34" charset="0"/>
              </a:rPr>
              <a:t>websamples.countryinfo</a:t>
            </a:r>
            <a:r>
              <a:rPr lang="en-GB" dirty="0">
                <a:solidFill>
                  <a:prstClr val="black"/>
                </a:solidFill>
                <a:latin typeface="Arial" panose="020B0604020202020204" pitchFamily="34" charset="0"/>
                <a:cs typeface="Arial" panose="020B0604020202020204" pitchFamily="34" charset="0"/>
              </a:rPr>
              <a:t>/</a:t>
            </a:r>
            <a:r>
              <a:rPr lang="en-GB" dirty="0" err="1">
                <a:solidFill>
                  <a:prstClr val="black"/>
                </a:solidFill>
                <a:latin typeface="Arial" panose="020B0604020202020204" pitchFamily="34" charset="0"/>
                <a:cs typeface="Arial" panose="020B0604020202020204" pitchFamily="34" charset="0"/>
              </a:rPr>
              <a:t>CountryInfoService.wso?WSDL</a:t>
            </a:r>
            <a:endParaRPr lang="en-GB" dirty="0">
              <a:solidFill>
                <a:prstClr val="black"/>
              </a:solidFill>
              <a:latin typeface="Arial" panose="020B0604020202020204" pitchFamily="34" charset="0"/>
              <a:cs typeface="Arial" panose="020B0604020202020204" pitchFamily="34" charset="0"/>
            </a:endParaRPr>
          </a:p>
          <a:p>
            <a:endParaRPr lang="en-US" dirty="0"/>
          </a:p>
          <a:p>
            <a:endParaRPr lang="en-US" dirty="0"/>
          </a:p>
        </p:txBody>
      </p:sp>
      <p:sp>
        <p:nvSpPr>
          <p:cNvPr id="6" name="Slide Number Placeholder 5">
            <a:extLst>
              <a:ext uri="{FF2B5EF4-FFF2-40B4-BE49-F238E27FC236}">
                <a16:creationId xmlns:a16="http://schemas.microsoft.com/office/drawing/2014/main" id="{F5DFD470-F32E-AC45-B6DF-1112DDE74B09}"/>
              </a:ext>
            </a:extLst>
          </p:cNvPr>
          <p:cNvSpPr>
            <a:spLocks noGrp="1"/>
          </p:cNvSpPr>
          <p:nvPr>
            <p:ph type="sldNum" sz="quarter" idx="12"/>
          </p:nvPr>
        </p:nvSpPr>
        <p:spPr/>
        <p:txBody>
          <a:bodyPr/>
          <a:lstStyle/>
          <a:p>
            <a:fld id="{C1B0809E-B2E2-B945-8669-66C6D8B2758D}" type="slidenum">
              <a:rPr lang="en-US" smtClean="0"/>
              <a:t>16</a:t>
            </a:fld>
            <a:endParaRPr lang="en-US"/>
          </a:p>
        </p:txBody>
      </p:sp>
      <p:sp>
        <p:nvSpPr>
          <p:cNvPr id="9" name="Date Placeholder 8">
            <a:extLst>
              <a:ext uri="{FF2B5EF4-FFF2-40B4-BE49-F238E27FC236}">
                <a16:creationId xmlns:a16="http://schemas.microsoft.com/office/drawing/2014/main" id="{005365AC-B820-A44C-AC95-34CB87E90EFB}"/>
              </a:ext>
            </a:extLst>
          </p:cNvPr>
          <p:cNvSpPr>
            <a:spLocks noGrp="1"/>
          </p:cNvSpPr>
          <p:nvPr>
            <p:ph type="dt" sz="half" idx="10"/>
          </p:nvPr>
        </p:nvSpPr>
        <p:spPr/>
        <p:txBody>
          <a:bodyPr/>
          <a:lstStyle/>
          <a:p>
            <a:r>
              <a:rPr lang="en-US"/>
              <a:t>5/26/19</a:t>
            </a:r>
          </a:p>
        </p:txBody>
      </p:sp>
      <p:sp>
        <p:nvSpPr>
          <p:cNvPr id="10" name="Footer Placeholder 4">
            <a:extLst>
              <a:ext uri="{FF2B5EF4-FFF2-40B4-BE49-F238E27FC236}">
                <a16:creationId xmlns:a16="http://schemas.microsoft.com/office/drawing/2014/main" id="{F707FA0E-54C3-FB45-A1E5-37BB82BE228D}"/>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16</a:t>
            </a:fld>
            <a:endParaRPr lang="en-US" b="1" dirty="0">
              <a:solidFill>
                <a:schemeClr val="bg1"/>
              </a:solidFill>
            </a:endParaRPr>
          </a:p>
        </p:txBody>
      </p:sp>
    </p:spTree>
    <p:extLst>
      <p:ext uri="{BB962C8B-B14F-4D97-AF65-F5344CB8AC3E}">
        <p14:creationId xmlns:p14="http://schemas.microsoft.com/office/powerpoint/2010/main" val="179889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60000" b="-60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87D7D7ED-A409-E94E-8D6C-6CF20EDB7028}"/>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DB8A51B2-A560-D14E-AEFE-E856158BE8C2}"/>
              </a:ext>
            </a:extLst>
          </p:cNvPr>
          <p:cNvSpPr>
            <a:spLocks noGrp="1"/>
          </p:cNvSpPr>
          <p:nvPr>
            <p:ph type="title"/>
          </p:nvPr>
        </p:nvSpPr>
        <p:spPr/>
        <p:txBody>
          <a:bodyPr/>
          <a:lstStyle/>
          <a:p>
            <a:r>
              <a:rPr lang="en-US" dirty="0">
                <a:solidFill>
                  <a:srgbClr val="002060"/>
                </a:solidFill>
                <a:latin typeface="Arial" panose="020B0604020202020204" pitchFamily="34" charset="0"/>
                <a:cs typeface="Arial" panose="020B0604020202020204" pitchFamily="34" charset="0"/>
              </a:rPr>
              <a:t>WSDL (</a:t>
            </a:r>
            <a:r>
              <a:rPr lang="en-GB" dirty="0" err="1">
                <a:solidFill>
                  <a:prstClr val="black"/>
                </a:solidFill>
                <a:latin typeface="Arial" panose="020B0604020202020204" pitchFamily="34" charset="0"/>
                <a:cs typeface="Arial" panose="020B0604020202020204" pitchFamily="34" charset="0"/>
              </a:rPr>
              <a:t>WebServices</a:t>
            </a:r>
            <a:r>
              <a:rPr lang="en-GB" dirty="0">
                <a:solidFill>
                  <a:prstClr val="black"/>
                </a:solidFill>
                <a:latin typeface="Arial" panose="020B0604020202020204" pitchFamily="34" charset="0"/>
                <a:cs typeface="Arial" panose="020B0604020202020204" pitchFamily="34" charset="0"/>
              </a:rPr>
              <a:t> Description language) 2/2</a:t>
            </a:r>
            <a:endParaRPr lang="en-US"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2F276F7-5D10-A940-A1B1-BBF9253813D5}"/>
              </a:ext>
            </a:extLst>
          </p:cNvPr>
          <p:cNvSpPr>
            <a:spLocks noGrp="1"/>
          </p:cNvSpPr>
          <p:nvPr>
            <p:ph idx="1"/>
          </p:nvPr>
        </p:nvSpPr>
        <p:spPr/>
        <p:txBody>
          <a:bodyPr>
            <a:normAutofit fontScale="92500" lnSpcReduction="10000"/>
          </a:bodyPr>
          <a:lstStyle/>
          <a:p>
            <a:pPr marL="0" indent="0">
              <a:buNone/>
            </a:pPr>
            <a:r>
              <a:rPr lang="en-GB" dirty="0">
                <a:solidFill>
                  <a:prstClr val="black"/>
                </a:solidFill>
                <a:latin typeface="Arial" panose="020B0604020202020204" pitchFamily="34" charset="0"/>
                <a:cs typeface="Arial" panose="020B0604020202020204" pitchFamily="34" charset="0"/>
              </a:rPr>
              <a:t>Soap Message :</a:t>
            </a:r>
          </a:p>
          <a:p>
            <a:pPr marL="0" indent="0">
              <a:buNone/>
            </a:pPr>
            <a:r>
              <a:rPr lang="en-GB" dirty="0">
                <a:solidFill>
                  <a:prstClr val="black"/>
                </a:solidFill>
                <a:latin typeface="Arial" panose="020B0604020202020204" pitchFamily="34" charset="0"/>
                <a:cs typeface="Arial" panose="020B0604020202020204" pitchFamily="34" charset="0"/>
              </a:rPr>
              <a:t>&lt;</a:t>
            </a:r>
            <a:r>
              <a:rPr lang="en-GB" dirty="0" err="1">
                <a:solidFill>
                  <a:prstClr val="black"/>
                </a:solidFill>
                <a:latin typeface="Arial" panose="020B0604020202020204" pitchFamily="34" charset="0"/>
                <a:cs typeface="Arial" panose="020B0604020202020204" pitchFamily="34" charset="0"/>
              </a:rPr>
              <a:t>soapenv:Envelope</a:t>
            </a:r>
            <a:r>
              <a:rPr lang="en-GB" dirty="0">
                <a:solidFill>
                  <a:prstClr val="black"/>
                </a:solidFill>
                <a:latin typeface="Arial" panose="020B0604020202020204" pitchFamily="34" charset="0"/>
                <a:cs typeface="Arial" panose="020B0604020202020204" pitchFamily="34" charset="0"/>
              </a:rPr>
              <a:t> </a:t>
            </a:r>
            <a:r>
              <a:rPr lang="en-GB" dirty="0" err="1">
                <a:solidFill>
                  <a:prstClr val="black"/>
                </a:solidFill>
                <a:latin typeface="Arial" panose="020B0604020202020204" pitchFamily="34" charset="0"/>
                <a:cs typeface="Arial" panose="020B0604020202020204" pitchFamily="34" charset="0"/>
              </a:rPr>
              <a:t>xmlns:soapenv</a:t>
            </a:r>
            <a:r>
              <a:rPr lang="en-GB" dirty="0">
                <a:solidFill>
                  <a:prstClr val="black"/>
                </a:solidFill>
                <a:latin typeface="Arial" panose="020B0604020202020204" pitchFamily="34" charset="0"/>
                <a:cs typeface="Arial" panose="020B0604020202020204" pitchFamily="34" charset="0"/>
              </a:rPr>
              <a:t>="http://</a:t>
            </a:r>
            <a:r>
              <a:rPr lang="en-GB" dirty="0" err="1">
                <a:solidFill>
                  <a:prstClr val="black"/>
                </a:solidFill>
                <a:latin typeface="Arial" panose="020B0604020202020204" pitchFamily="34" charset="0"/>
                <a:cs typeface="Arial" panose="020B0604020202020204" pitchFamily="34" charset="0"/>
              </a:rPr>
              <a:t>schemas.xmlsoap.org</a:t>
            </a:r>
            <a:r>
              <a:rPr lang="en-GB" dirty="0">
                <a:solidFill>
                  <a:prstClr val="black"/>
                </a:solidFill>
                <a:latin typeface="Arial" panose="020B0604020202020204" pitchFamily="34" charset="0"/>
                <a:cs typeface="Arial" panose="020B0604020202020204" pitchFamily="34" charset="0"/>
              </a:rPr>
              <a:t>/soap/envelope/" </a:t>
            </a:r>
            <a:r>
              <a:rPr lang="en-GB" dirty="0" err="1">
                <a:solidFill>
                  <a:prstClr val="black"/>
                </a:solidFill>
                <a:latin typeface="Arial" panose="020B0604020202020204" pitchFamily="34" charset="0"/>
                <a:cs typeface="Arial" panose="020B0604020202020204" pitchFamily="34" charset="0"/>
              </a:rPr>
              <a:t>xmlns:web</a:t>
            </a:r>
            <a:r>
              <a:rPr lang="en-GB" dirty="0">
                <a:solidFill>
                  <a:prstClr val="black"/>
                </a:solidFill>
                <a:latin typeface="Arial" panose="020B0604020202020204" pitchFamily="34" charset="0"/>
                <a:cs typeface="Arial" panose="020B0604020202020204" pitchFamily="34" charset="0"/>
              </a:rPr>
              <a:t>="http://</a:t>
            </a:r>
            <a:r>
              <a:rPr lang="en-GB" dirty="0" err="1">
                <a:solidFill>
                  <a:prstClr val="black"/>
                </a:solidFill>
                <a:latin typeface="Arial" panose="020B0604020202020204" pitchFamily="34" charset="0"/>
                <a:cs typeface="Arial" panose="020B0604020202020204" pitchFamily="34" charset="0"/>
              </a:rPr>
              <a:t>www.oorsprong.org</a:t>
            </a:r>
            <a:r>
              <a:rPr lang="en-GB" dirty="0">
                <a:solidFill>
                  <a:prstClr val="black"/>
                </a:solidFill>
                <a:latin typeface="Arial" panose="020B0604020202020204" pitchFamily="34" charset="0"/>
                <a:cs typeface="Arial" panose="020B0604020202020204" pitchFamily="34" charset="0"/>
              </a:rPr>
              <a:t>/</a:t>
            </a:r>
            <a:r>
              <a:rPr lang="en-GB" dirty="0" err="1">
                <a:solidFill>
                  <a:prstClr val="black"/>
                </a:solidFill>
                <a:latin typeface="Arial" panose="020B0604020202020204" pitchFamily="34" charset="0"/>
                <a:cs typeface="Arial" panose="020B0604020202020204" pitchFamily="34" charset="0"/>
              </a:rPr>
              <a:t>websamples.countryinfo</a:t>
            </a:r>
            <a:r>
              <a:rPr lang="en-GB" dirty="0">
                <a:solidFill>
                  <a:prstClr val="black"/>
                </a:solidFill>
                <a:latin typeface="Arial" panose="020B0604020202020204" pitchFamily="34" charset="0"/>
                <a:cs typeface="Arial" panose="020B0604020202020204" pitchFamily="34" charset="0"/>
              </a:rPr>
              <a:t>"&gt;</a:t>
            </a:r>
          </a:p>
          <a:p>
            <a:pPr marL="0" indent="0">
              <a:buNone/>
            </a:pPr>
            <a:r>
              <a:rPr lang="en-GB" dirty="0">
                <a:solidFill>
                  <a:prstClr val="black"/>
                </a:solidFill>
                <a:latin typeface="Arial" panose="020B0604020202020204" pitchFamily="34" charset="0"/>
                <a:cs typeface="Arial" panose="020B0604020202020204" pitchFamily="34" charset="0"/>
              </a:rPr>
              <a:t>   &lt;</a:t>
            </a:r>
            <a:r>
              <a:rPr lang="en-GB" dirty="0" err="1">
                <a:solidFill>
                  <a:prstClr val="black"/>
                </a:solidFill>
                <a:latin typeface="Arial" panose="020B0604020202020204" pitchFamily="34" charset="0"/>
                <a:cs typeface="Arial" panose="020B0604020202020204" pitchFamily="34" charset="0"/>
              </a:rPr>
              <a:t>soapenv:Header</a:t>
            </a:r>
            <a:r>
              <a:rPr lang="en-GB" dirty="0">
                <a:solidFill>
                  <a:prstClr val="black"/>
                </a:solidFill>
                <a:latin typeface="Arial" panose="020B0604020202020204" pitchFamily="34" charset="0"/>
                <a:cs typeface="Arial" panose="020B0604020202020204" pitchFamily="34" charset="0"/>
              </a:rPr>
              <a:t>/&gt;</a:t>
            </a:r>
          </a:p>
          <a:p>
            <a:pPr marL="0" indent="0">
              <a:buNone/>
            </a:pPr>
            <a:r>
              <a:rPr lang="en-GB" dirty="0">
                <a:solidFill>
                  <a:prstClr val="black"/>
                </a:solidFill>
                <a:latin typeface="Arial" panose="020B0604020202020204" pitchFamily="34" charset="0"/>
                <a:cs typeface="Arial" panose="020B0604020202020204" pitchFamily="34" charset="0"/>
              </a:rPr>
              <a:t>   &lt;</a:t>
            </a:r>
            <a:r>
              <a:rPr lang="en-GB" dirty="0" err="1">
                <a:solidFill>
                  <a:prstClr val="black"/>
                </a:solidFill>
                <a:latin typeface="Arial" panose="020B0604020202020204" pitchFamily="34" charset="0"/>
                <a:cs typeface="Arial" panose="020B0604020202020204" pitchFamily="34" charset="0"/>
              </a:rPr>
              <a:t>soapenv:Body</a:t>
            </a:r>
            <a:r>
              <a:rPr lang="en-GB" dirty="0">
                <a:solidFill>
                  <a:prstClr val="black"/>
                </a:solidFill>
                <a:latin typeface="Arial" panose="020B0604020202020204" pitchFamily="34" charset="0"/>
                <a:cs typeface="Arial" panose="020B0604020202020204" pitchFamily="34" charset="0"/>
              </a:rPr>
              <a:t>&gt;</a:t>
            </a:r>
          </a:p>
          <a:p>
            <a:pPr marL="0" indent="0">
              <a:buNone/>
            </a:pPr>
            <a:r>
              <a:rPr lang="en-GB" dirty="0">
                <a:solidFill>
                  <a:prstClr val="black"/>
                </a:solidFill>
                <a:latin typeface="Arial" panose="020B0604020202020204" pitchFamily="34" charset="0"/>
                <a:cs typeface="Arial" panose="020B0604020202020204" pitchFamily="34" charset="0"/>
              </a:rPr>
              <a:t>      &lt;</a:t>
            </a:r>
            <a:r>
              <a:rPr lang="en-GB" dirty="0" err="1">
                <a:solidFill>
                  <a:prstClr val="black"/>
                </a:solidFill>
                <a:latin typeface="Arial" panose="020B0604020202020204" pitchFamily="34" charset="0"/>
                <a:cs typeface="Arial" panose="020B0604020202020204" pitchFamily="34" charset="0"/>
              </a:rPr>
              <a:t>web:CapitalCity</a:t>
            </a:r>
            <a:r>
              <a:rPr lang="en-GB" dirty="0">
                <a:solidFill>
                  <a:prstClr val="black"/>
                </a:solidFill>
                <a:latin typeface="Arial" panose="020B0604020202020204" pitchFamily="34" charset="0"/>
                <a:cs typeface="Arial" panose="020B0604020202020204" pitchFamily="34" charset="0"/>
              </a:rPr>
              <a:t>&gt;</a:t>
            </a:r>
          </a:p>
          <a:p>
            <a:pPr marL="0" indent="0">
              <a:buNone/>
            </a:pPr>
            <a:r>
              <a:rPr lang="en-GB" dirty="0">
                <a:solidFill>
                  <a:prstClr val="black"/>
                </a:solidFill>
                <a:latin typeface="Arial" panose="020B0604020202020204" pitchFamily="34" charset="0"/>
                <a:cs typeface="Arial" panose="020B0604020202020204" pitchFamily="34" charset="0"/>
              </a:rPr>
              <a:t>         &lt;</a:t>
            </a:r>
            <a:r>
              <a:rPr lang="en-GB" dirty="0" err="1">
                <a:solidFill>
                  <a:prstClr val="black"/>
                </a:solidFill>
                <a:latin typeface="Arial" panose="020B0604020202020204" pitchFamily="34" charset="0"/>
                <a:cs typeface="Arial" panose="020B0604020202020204" pitchFamily="34" charset="0"/>
              </a:rPr>
              <a:t>web:sCountryISOCode</a:t>
            </a:r>
            <a:r>
              <a:rPr lang="en-GB" dirty="0">
                <a:solidFill>
                  <a:prstClr val="black"/>
                </a:solidFill>
                <a:latin typeface="Arial" panose="020B0604020202020204" pitchFamily="34" charset="0"/>
                <a:cs typeface="Arial" panose="020B0604020202020204" pitchFamily="34" charset="0"/>
              </a:rPr>
              <a:t>&gt;?&lt;/</a:t>
            </a:r>
            <a:r>
              <a:rPr lang="en-GB" dirty="0" err="1">
                <a:solidFill>
                  <a:prstClr val="black"/>
                </a:solidFill>
                <a:latin typeface="Arial" panose="020B0604020202020204" pitchFamily="34" charset="0"/>
                <a:cs typeface="Arial" panose="020B0604020202020204" pitchFamily="34" charset="0"/>
              </a:rPr>
              <a:t>web:sCountryISOCode</a:t>
            </a:r>
            <a:r>
              <a:rPr lang="en-GB" dirty="0">
                <a:solidFill>
                  <a:prstClr val="black"/>
                </a:solidFill>
                <a:latin typeface="Arial" panose="020B0604020202020204" pitchFamily="34" charset="0"/>
                <a:cs typeface="Arial" panose="020B0604020202020204" pitchFamily="34" charset="0"/>
              </a:rPr>
              <a:t>&gt;</a:t>
            </a:r>
          </a:p>
          <a:p>
            <a:pPr marL="0" indent="0">
              <a:buNone/>
            </a:pPr>
            <a:r>
              <a:rPr lang="en-GB" dirty="0">
                <a:solidFill>
                  <a:prstClr val="black"/>
                </a:solidFill>
                <a:latin typeface="Arial" panose="020B0604020202020204" pitchFamily="34" charset="0"/>
                <a:cs typeface="Arial" panose="020B0604020202020204" pitchFamily="34" charset="0"/>
              </a:rPr>
              <a:t>      &lt;/</a:t>
            </a:r>
            <a:r>
              <a:rPr lang="en-GB" dirty="0" err="1">
                <a:solidFill>
                  <a:prstClr val="black"/>
                </a:solidFill>
                <a:latin typeface="Arial" panose="020B0604020202020204" pitchFamily="34" charset="0"/>
                <a:cs typeface="Arial" panose="020B0604020202020204" pitchFamily="34" charset="0"/>
              </a:rPr>
              <a:t>web:CapitalCity</a:t>
            </a:r>
            <a:r>
              <a:rPr lang="en-GB" dirty="0">
                <a:solidFill>
                  <a:prstClr val="black"/>
                </a:solidFill>
                <a:latin typeface="Arial" panose="020B0604020202020204" pitchFamily="34" charset="0"/>
                <a:cs typeface="Arial" panose="020B0604020202020204" pitchFamily="34" charset="0"/>
              </a:rPr>
              <a:t>&gt;</a:t>
            </a:r>
          </a:p>
          <a:p>
            <a:pPr marL="0" indent="0">
              <a:buNone/>
            </a:pPr>
            <a:r>
              <a:rPr lang="en-GB" dirty="0">
                <a:solidFill>
                  <a:prstClr val="black"/>
                </a:solidFill>
                <a:latin typeface="Arial" panose="020B0604020202020204" pitchFamily="34" charset="0"/>
                <a:cs typeface="Arial" panose="020B0604020202020204" pitchFamily="34" charset="0"/>
              </a:rPr>
              <a:t>   &lt;/</a:t>
            </a:r>
            <a:r>
              <a:rPr lang="en-GB" dirty="0" err="1">
                <a:solidFill>
                  <a:prstClr val="black"/>
                </a:solidFill>
                <a:latin typeface="Arial" panose="020B0604020202020204" pitchFamily="34" charset="0"/>
                <a:cs typeface="Arial" panose="020B0604020202020204" pitchFamily="34" charset="0"/>
              </a:rPr>
              <a:t>soapenv:Body</a:t>
            </a:r>
            <a:r>
              <a:rPr lang="en-GB" dirty="0">
                <a:solidFill>
                  <a:prstClr val="black"/>
                </a:solidFill>
                <a:latin typeface="Arial" panose="020B0604020202020204" pitchFamily="34" charset="0"/>
                <a:cs typeface="Arial" panose="020B0604020202020204" pitchFamily="34" charset="0"/>
              </a:rPr>
              <a:t>&gt;&lt;/</a:t>
            </a:r>
            <a:r>
              <a:rPr lang="en-GB" dirty="0" err="1">
                <a:solidFill>
                  <a:prstClr val="black"/>
                </a:solidFill>
                <a:latin typeface="Arial" panose="020B0604020202020204" pitchFamily="34" charset="0"/>
                <a:cs typeface="Arial" panose="020B0604020202020204" pitchFamily="34" charset="0"/>
              </a:rPr>
              <a:t>soapenv:Envelope</a:t>
            </a:r>
            <a:r>
              <a:rPr lang="en-GB" dirty="0">
                <a:solidFill>
                  <a:prstClr val="black"/>
                </a:solidFill>
                <a:latin typeface="Arial" panose="020B0604020202020204" pitchFamily="34" charset="0"/>
                <a:cs typeface="Arial" panose="020B0604020202020204" pitchFamily="34" charset="0"/>
              </a:rPr>
              <a:t>&gt;</a:t>
            </a:r>
          </a:p>
          <a:p>
            <a:endParaRPr lang="en-US" dirty="0"/>
          </a:p>
          <a:p>
            <a:endParaRPr lang="en-US" dirty="0"/>
          </a:p>
        </p:txBody>
      </p:sp>
      <p:sp>
        <p:nvSpPr>
          <p:cNvPr id="6" name="Slide Number Placeholder 5">
            <a:extLst>
              <a:ext uri="{FF2B5EF4-FFF2-40B4-BE49-F238E27FC236}">
                <a16:creationId xmlns:a16="http://schemas.microsoft.com/office/drawing/2014/main" id="{F5DFD470-F32E-AC45-B6DF-1112DDE74B09}"/>
              </a:ext>
            </a:extLst>
          </p:cNvPr>
          <p:cNvSpPr>
            <a:spLocks noGrp="1"/>
          </p:cNvSpPr>
          <p:nvPr>
            <p:ph type="sldNum" sz="quarter" idx="12"/>
          </p:nvPr>
        </p:nvSpPr>
        <p:spPr/>
        <p:txBody>
          <a:bodyPr/>
          <a:lstStyle/>
          <a:p>
            <a:fld id="{C1B0809E-B2E2-B945-8669-66C6D8B2758D}" type="slidenum">
              <a:rPr lang="en-US" smtClean="0"/>
              <a:t>17</a:t>
            </a:fld>
            <a:endParaRPr lang="en-US"/>
          </a:p>
        </p:txBody>
      </p:sp>
      <p:sp>
        <p:nvSpPr>
          <p:cNvPr id="9" name="Date Placeholder 8">
            <a:extLst>
              <a:ext uri="{FF2B5EF4-FFF2-40B4-BE49-F238E27FC236}">
                <a16:creationId xmlns:a16="http://schemas.microsoft.com/office/drawing/2014/main" id="{005365AC-B820-A44C-AC95-34CB87E90EFB}"/>
              </a:ext>
            </a:extLst>
          </p:cNvPr>
          <p:cNvSpPr>
            <a:spLocks noGrp="1"/>
          </p:cNvSpPr>
          <p:nvPr>
            <p:ph type="dt" sz="half" idx="10"/>
          </p:nvPr>
        </p:nvSpPr>
        <p:spPr/>
        <p:txBody>
          <a:bodyPr/>
          <a:lstStyle/>
          <a:p>
            <a:r>
              <a:rPr lang="en-US"/>
              <a:t>5/26/19</a:t>
            </a:r>
          </a:p>
        </p:txBody>
      </p:sp>
      <p:sp>
        <p:nvSpPr>
          <p:cNvPr id="10" name="Footer Placeholder 4">
            <a:extLst>
              <a:ext uri="{FF2B5EF4-FFF2-40B4-BE49-F238E27FC236}">
                <a16:creationId xmlns:a16="http://schemas.microsoft.com/office/drawing/2014/main" id="{F707FA0E-54C3-FB45-A1E5-37BB82BE228D}"/>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17</a:t>
            </a:fld>
            <a:endParaRPr lang="en-US" b="1" dirty="0">
              <a:solidFill>
                <a:schemeClr val="bg1"/>
              </a:solidFill>
            </a:endParaRPr>
          </a:p>
        </p:txBody>
      </p:sp>
    </p:spTree>
    <p:extLst>
      <p:ext uri="{BB962C8B-B14F-4D97-AF65-F5344CB8AC3E}">
        <p14:creationId xmlns:p14="http://schemas.microsoft.com/office/powerpoint/2010/main" val="181355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18</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a:t>REST 1/2</a:t>
            </a:r>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18</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79913" y="686575"/>
            <a:ext cx="11385395" cy="4801314"/>
          </a:xfrm>
          <a:prstGeom prst="rect">
            <a:avLst/>
          </a:prstGeom>
          <a:noFill/>
        </p:spPr>
        <p:txBody>
          <a:bodyPr wrap="square" rtlCol="0">
            <a:spAutoFit/>
          </a:bodyPr>
          <a:lstStyle/>
          <a:p>
            <a:r>
              <a:rPr lang="en-GB" sz="3000" dirty="0">
                <a:latin typeface="Arial" panose="020B0604020202020204" pitchFamily="34" charset="0"/>
                <a:cs typeface="Arial" panose="020B0604020202020204" pitchFamily="34" charset="0"/>
              </a:rPr>
              <a:t>REST is an architecture of networked system .REST is an acronym stands for Representational state transfer</a:t>
            </a:r>
          </a:p>
          <a:p>
            <a:r>
              <a:rPr lang="en-GB" sz="3000" dirty="0">
                <a:latin typeface="Arial" panose="020B0604020202020204" pitchFamily="34" charset="0"/>
                <a:cs typeface="Arial" panose="020B0604020202020204" pitchFamily="34" charset="0"/>
              </a:rPr>
              <a:t>RESTful web services are light weight, highly scalable and maintainable and are very commonly used to create APIs for web-based applications</a:t>
            </a:r>
          </a:p>
          <a:p>
            <a:r>
              <a:rPr lang="en-GB" sz="3000" dirty="0">
                <a:latin typeface="Arial" panose="020B0604020202020204" pitchFamily="34" charset="0"/>
                <a:cs typeface="Arial" panose="020B0604020202020204" pitchFamily="34" charset="0"/>
              </a:rPr>
              <a:t>In a REST based architecture everything  is a Resource. A resource is accessed via common interface based on the HTTP standard methods </a:t>
            </a:r>
          </a:p>
          <a:p>
            <a:endParaRPr lang="en-GB" sz="2400" dirty="0">
              <a:latin typeface="Arial" panose="020B0604020202020204" pitchFamily="34" charset="0"/>
              <a:cs typeface="Arial" panose="020B0604020202020204" pitchFamily="34" charset="0"/>
            </a:endParaRPr>
          </a:p>
          <a:p>
            <a:endParaRPr lang="en-US" sz="2400" dirty="0"/>
          </a:p>
          <a:p>
            <a:endParaRPr lang="en-US" dirty="0"/>
          </a:p>
        </p:txBody>
      </p:sp>
    </p:spTree>
    <p:extLst>
      <p:ext uri="{BB962C8B-B14F-4D97-AF65-F5344CB8AC3E}">
        <p14:creationId xmlns:p14="http://schemas.microsoft.com/office/powerpoint/2010/main" val="4228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19</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a:t>REST 2/-</a:t>
            </a:r>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19</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79913" y="686575"/>
            <a:ext cx="11385395" cy="5355312"/>
          </a:xfrm>
          <a:prstGeom prst="rect">
            <a:avLst/>
          </a:prstGeom>
          <a:noFill/>
        </p:spPr>
        <p:txBody>
          <a:bodyPr wrap="square" rtlCol="0">
            <a:spAutoFit/>
          </a:bodyPr>
          <a:lstStyle/>
          <a:p>
            <a:endParaRPr lang="en-GB" sz="3000" dirty="0">
              <a:latin typeface="Arial" panose="020B0604020202020204" pitchFamily="34" charset="0"/>
              <a:cs typeface="Arial" panose="020B0604020202020204" pitchFamily="34" charset="0"/>
            </a:endParaRPr>
          </a:p>
          <a:p>
            <a:r>
              <a:rPr lang="en-GB" sz="3000" b="1" dirty="0">
                <a:solidFill>
                  <a:srgbClr val="000000"/>
                </a:solidFill>
                <a:latin typeface="Arial" panose="020B0604020202020204" pitchFamily="34" charset="0"/>
                <a:cs typeface="Arial" panose="020B0604020202020204" pitchFamily="34" charset="0"/>
              </a:rPr>
              <a:t>Representation of Resources</a:t>
            </a:r>
          </a:p>
          <a:p>
            <a:r>
              <a:rPr lang="en-GB" sz="3000" dirty="0">
                <a:latin typeface="Arial" panose="020B0604020202020204" pitchFamily="34" charset="0"/>
                <a:cs typeface="Arial" panose="020B0604020202020204" pitchFamily="34" charset="0"/>
              </a:rPr>
              <a:t>A resource in REST is a similar Object in Object Oriented Programming or is like an Entity in a </a:t>
            </a:r>
            <a:r>
              <a:rPr lang="en-GB" sz="3000" dirty="0" err="1">
                <a:latin typeface="Arial" panose="020B0604020202020204" pitchFamily="34" charset="0"/>
                <a:cs typeface="Arial" panose="020B0604020202020204" pitchFamily="34" charset="0"/>
              </a:rPr>
              <a:t>Database.Resource</a:t>
            </a:r>
            <a:r>
              <a:rPr lang="en-GB" sz="3000" dirty="0">
                <a:latin typeface="Arial" panose="020B0604020202020204" pitchFamily="34" charset="0"/>
                <a:cs typeface="Arial" panose="020B0604020202020204" pitchFamily="34" charset="0"/>
              </a:rPr>
              <a:t> can be represented as XML,JSON,XHTML,CSV</a:t>
            </a:r>
          </a:p>
          <a:p>
            <a:r>
              <a:rPr lang="en-IN" sz="3000" dirty="0">
                <a:latin typeface="Arial" panose="020B0604020202020204" pitchFamily="34" charset="0"/>
                <a:cs typeface="Arial" panose="020B0604020202020204" pitchFamily="34" charset="0"/>
              </a:rPr>
              <a:t>Ex: resource as JSON format</a:t>
            </a:r>
          </a:p>
          <a:p>
            <a:r>
              <a:rPr lang="en-IN" sz="3000" dirty="0">
                <a:latin typeface="Arial" panose="020B0604020202020204" pitchFamily="34" charset="0"/>
                <a:cs typeface="Arial" panose="020B0604020202020204" pitchFamily="34" charset="0"/>
              </a:rPr>
              <a:t>{</a:t>
            </a:r>
          </a:p>
          <a:p>
            <a:r>
              <a:rPr lang="en-IN" sz="3000" dirty="0">
                <a:latin typeface="Arial" panose="020B0604020202020204" pitchFamily="34" charset="0"/>
                <a:cs typeface="Arial" panose="020B0604020202020204" pitchFamily="34" charset="0"/>
              </a:rPr>
              <a:t>“id”       :1,</a:t>
            </a:r>
          </a:p>
          <a:p>
            <a:r>
              <a:rPr lang="en-IN" sz="3000" dirty="0">
                <a:latin typeface="Arial" panose="020B0604020202020204" pitchFamily="34" charset="0"/>
                <a:cs typeface="Arial" panose="020B0604020202020204" pitchFamily="34" charset="0"/>
              </a:rPr>
              <a:t>“name” : ”ram”,</a:t>
            </a:r>
          </a:p>
          <a:p>
            <a:r>
              <a:rPr lang="en-IN" sz="3000" dirty="0">
                <a:latin typeface="Arial" panose="020B0604020202020204" pitchFamily="34" charset="0"/>
                <a:cs typeface="Arial" panose="020B0604020202020204" pitchFamily="34" charset="0"/>
              </a:rPr>
              <a:t>“designation”: “TL” }</a:t>
            </a:r>
          </a:p>
          <a:p>
            <a:endParaRPr lang="en-US" sz="2400" dirty="0"/>
          </a:p>
          <a:p>
            <a:endParaRPr lang="en-US" dirty="0"/>
          </a:p>
        </p:txBody>
      </p:sp>
    </p:spTree>
    <p:extLst>
      <p:ext uri="{BB962C8B-B14F-4D97-AF65-F5344CB8AC3E}">
        <p14:creationId xmlns:p14="http://schemas.microsoft.com/office/powerpoint/2010/main" val="364748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dissolv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dissolve">
                                      <p:cBhvr>
                                        <p:cTn id="17" dur="500"/>
                                        <p:tgtEl>
                                          <p:spTgt spid="9">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dissolve">
                                      <p:cBhvr>
                                        <p:cTn id="20" dur="500"/>
                                        <p:tgtEl>
                                          <p:spTgt spid="9">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dissolve">
                                      <p:cBhvr>
                                        <p:cTn id="23" dur="500"/>
                                        <p:tgtEl>
                                          <p:spTgt spid="9">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dissolve">
                                      <p:cBhvr>
                                        <p:cTn id="26" dur="500"/>
                                        <p:tgtEl>
                                          <p:spTgt spid="9">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Effect transition="in" filter="dissolve">
                                      <p:cBhvr>
                                        <p:cTn id="29"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2</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err="1"/>
              <a:t>Introduction</a:t>
            </a:r>
            <a:r>
              <a:rPr lang="nl-NL" b="1" dirty="0"/>
              <a:t> </a:t>
            </a:r>
            <a:r>
              <a:rPr lang="nl-NL" b="1" dirty="0" err="1"/>
              <a:t>to</a:t>
            </a:r>
            <a:r>
              <a:rPr lang="nl-NL" b="1" dirty="0"/>
              <a:t> Web Services 1/2</a:t>
            </a:r>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2</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144966" y="1000900"/>
            <a:ext cx="11385395" cy="3354765"/>
          </a:xfrm>
          <a:prstGeom prst="rect">
            <a:avLst/>
          </a:prstGeom>
          <a:noFill/>
        </p:spPr>
        <p:txBody>
          <a:bodyPr wrap="square" rtlCol="0">
            <a:spAutoFit/>
          </a:bodyPr>
          <a:lstStyle/>
          <a:p>
            <a:r>
              <a:rPr lang="en-US" sz="3400" dirty="0"/>
              <a:t>Who was first?</a:t>
            </a:r>
          </a:p>
          <a:p>
            <a:r>
              <a:rPr lang="en-US" sz="3400" dirty="0"/>
              <a:t>What are Web Services?</a:t>
            </a:r>
          </a:p>
          <a:p>
            <a:r>
              <a:rPr lang="en-US" sz="3400" dirty="0"/>
              <a:t>How do Web Services work?</a:t>
            </a:r>
          </a:p>
          <a:p>
            <a:r>
              <a:rPr lang="en-US" sz="3400" dirty="0"/>
              <a:t>Why Web Services?</a:t>
            </a:r>
          </a:p>
          <a:p>
            <a:r>
              <a:rPr lang="en-US" sz="3400" dirty="0"/>
              <a:t>Web Services Architecture</a:t>
            </a:r>
          </a:p>
          <a:p>
            <a:endParaRPr lang="en-US" sz="2400" dirty="0"/>
          </a:p>
          <a:p>
            <a:endParaRPr lang="en-US" dirty="0"/>
          </a:p>
        </p:txBody>
      </p:sp>
    </p:spTree>
    <p:extLst>
      <p:ext uri="{BB962C8B-B14F-4D97-AF65-F5344CB8AC3E}">
        <p14:creationId xmlns:p14="http://schemas.microsoft.com/office/powerpoint/2010/main" val="1294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20</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err="1"/>
              <a:t>Why</a:t>
            </a:r>
            <a:r>
              <a:rPr lang="nl-NL" b="1" dirty="0"/>
              <a:t> REST?       1/2</a:t>
            </a:r>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20</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144966" y="1000900"/>
            <a:ext cx="11385395" cy="406265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Performance should be good</a:t>
            </a:r>
          </a:p>
          <a:p>
            <a:r>
              <a:rPr lang="en-US" sz="3600" dirty="0">
                <a:latin typeface="Arial" panose="020B0604020202020204" pitchFamily="34" charset="0"/>
                <a:cs typeface="Arial" panose="020B0604020202020204" pitchFamily="34" charset="0"/>
              </a:rPr>
              <a:t>Scalable</a:t>
            </a:r>
          </a:p>
          <a:p>
            <a:r>
              <a:rPr lang="en-US" sz="3600" dirty="0">
                <a:latin typeface="Arial" panose="020B0604020202020204" pitchFamily="34" charset="0"/>
                <a:cs typeface="Arial" panose="020B0604020202020204" pitchFamily="34" charset="0"/>
              </a:rPr>
              <a:t>Easy to build and maintain</a:t>
            </a:r>
          </a:p>
          <a:p>
            <a:r>
              <a:rPr lang="en-US" sz="3600" dirty="0">
                <a:latin typeface="Arial" panose="020B0604020202020204" pitchFamily="34" charset="0"/>
                <a:cs typeface="Arial" panose="020B0604020202020204" pitchFamily="34" charset="0"/>
              </a:rPr>
              <a:t>Monitoring should be easy</a:t>
            </a:r>
          </a:p>
          <a:p>
            <a:r>
              <a:rPr lang="en-US" sz="3600" dirty="0">
                <a:latin typeface="Arial" panose="020B0604020202020204" pitchFamily="34" charset="0"/>
                <a:cs typeface="Arial" panose="020B0604020202020204" pitchFamily="34" charset="0"/>
              </a:rPr>
              <a:t>Reliable</a:t>
            </a:r>
          </a:p>
          <a:p>
            <a:r>
              <a:rPr lang="en-US" sz="3600" dirty="0">
                <a:latin typeface="Arial" panose="020B0604020202020204" pitchFamily="34" charset="0"/>
                <a:cs typeface="Arial" panose="020B0604020202020204" pitchFamily="34" charset="0"/>
              </a:rPr>
              <a:t>Easy to use and test</a:t>
            </a:r>
          </a:p>
          <a:p>
            <a:endParaRPr lang="en-US" sz="2400" dirty="0"/>
          </a:p>
          <a:p>
            <a:endParaRPr lang="en-US" dirty="0"/>
          </a:p>
        </p:txBody>
      </p:sp>
    </p:spTree>
    <p:extLst>
      <p:ext uri="{BB962C8B-B14F-4D97-AF65-F5344CB8AC3E}">
        <p14:creationId xmlns:p14="http://schemas.microsoft.com/office/powerpoint/2010/main" val="60414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heckerboard(across)">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heckerboard(across)">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checkerboard(across)">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checkerboard(across)">
                                      <p:cBhvr>
                                        <p:cTn id="27" dur="500"/>
                                        <p:tgtEl>
                                          <p:spTgt spid="9">
                                            <p:txEl>
                                              <p:pRg st="4" end="4"/>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checkerboard(across)">
                                      <p:cBhvr>
                                        <p:cTn id="3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21</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err="1"/>
              <a:t>Why</a:t>
            </a:r>
            <a:r>
              <a:rPr lang="nl-NL" b="1" dirty="0"/>
              <a:t> REST?        2/-</a:t>
            </a:r>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21</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144966" y="1000900"/>
            <a:ext cx="11385395" cy="3914918"/>
          </a:xfrm>
          <a:prstGeom prst="rect">
            <a:avLst/>
          </a:prstGeom>
          <a:noFill/>
        </p:spPr>
        <p:txBody>
          <a:bodyPr wrap="square" rtlCol="0">
            <a:spAutoFit/>
          </a:bodyPr>
          <a:lstStyle/>
          <a:p>
            <a:pPr>
              <a:lnSpc>
                <a:spcPct val="80000"/>
              </a:lnSpc>
            </a:pPr>
            <a:r>
              <a:rPr lang="en-US" sz="3600" dirty="0">
                <a:latin typeface="Arial" panose="020B0604020202020204" pitchFamily="34" charset="0"/>
                <a:cs typeface="Arial" panose="020B0604020202020204" pitchFamily="34" charset="0"/>
              </a:rPr>
              <a:t>Rest imposes certain constraints to achieve above characteristics:</a:t>
            </a:r>
          </a:p>
          <a:p>
            <a:pPr>
              <a:lnSpc>
                <a:spcPct val="80000"/>
              </a:lnSpc>
            </a:pPr>
            <a:endParaRPr lang="en-US" sz="3600" dirty="0">
              <a:latin typeface="Arial" panose="020B0604020202020204" pitchFamily="34" charset="0"/>
              <a:cs typeface="Arial" panose="020B0604020202020204" pitchFamily="34" charset="0"/>
            </a:endParaRPr>
          </a:p>
          <a:p>
            <a:pPr lvl="1">
              <a:lnSpc>
                <a:spcPct val="80000"/>
              </a:lnSpc>
            </a:pPr>
            <a:r>
              <a:rPr lang="en-US" sz="3000" dirty="0">
                <a:latin typeface="Arial" panose="020B0604020202020204" pitchFamily="34" charset="0"/>
                <a:cs typeface="Arial" panose="020B0604020202020204" pitchFamily="34" charset="0"/>
              </a:rPr>
              <a:t>Uniform Interface</a:t>
            </a:r>
          </a:p>
          <a:p>
            <a:pPr lvl="1">
              <a:lnSpc>
                <a:spcPct val="80000"/>
              </a:lnSpc>
            </a:pPr>
            <a:r>
              <a:rPr lang="en-US" sz="3000" dirty="0">
                <a:latin typeface="Arial" panose="020B0604020202020204" pitchFamily="34" charset="0"/>
                <a:cs typeface="Arial" panose="020B0604020202020204" pitchFamily="34" charset="0"/>
              </a:rPr>
              <a:t>Addressable</a:t>
            </a:r>
          </a:p>
          <a:p>
            <a:pPr lvl="1">
              <a:lnSpc>
                <a:spcPct val="80000"/>
              </a:lnSpc>
            </a:pPr>
            <a:r>
              <a:rPr lang="en-US" sz="3000" dirty="0">
                <a:latin typeface="Arial" panose="020B0604020202020204" pitchFamily="34" charset="0"/>
                <a:cs typeface="Arial" panose="020B0604020202020204" pitchFamily="34" charset="0"/>
              </a:rPr>
              <a:t>Connectedness</a:t>
            </a:r>
          </a:p>
          <a:p>
            <a:pPr lvl="1">
              <a:lnSpc>
                <a:spcPct val="80000"/>
              </a:lnSpc>
            </a:pPr>
            <a:r>
              <a:rPr lang="en-US" sz="3000" dirty="0">
                <a:latin typeface="Arial" panose="020B0604020202020204" pitchFamily="34" charset="0"/>
                <a:cs typeface="Arial" panose="020B0604020202020204" pitchFamily="34" charset="0"/>
              </a:rPr>
              <a:t>Stateless</a:t>
            </a:r>
          </a:p>
          <a:p>
            <a:pPr lvl="1">
              <a:lnSpc>
                <a:spcPct val="80000"/>
              </a:lnSpc>
            </a:pPr>
            <a:r>
              <a:rPr lang="en-US" sz="3000" dirty="0">
                <a:latin typeface="Arial" panose="020B0604020202020204" pitchFamily="34" charset="0"/>
                <a:cs typeface="Arial" panose="020B0604020202020204" pitchFamily="34" charset="0"/>
              </a:rPr>
              <a:t>Cacheable</a:t>
            </a:r>
          </a:p>
          <a:p>
            <a:endParaRPr lang="en-US" sz="2400" dirty="0"/>
          </a:p>
          <a:p>
            <a:endParaRPr lang="en-US" dirty="0"/>
          </a:p>
        </p:txBody>
      </p:sp>
    </p:spTree>
    <p:extLst>
      <p:ext uri="{BB962C8B-B14F-4D97-AF65-F5344CB8AC3E}">
        <p14:creationId xmlns:p14="http://schemas.microsoft.com/office/powerpoint/2010/main" val="256196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down)">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wipe(down)">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down)">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wipe(down)">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wipe(down)">
                                      <p:cBhvr>
                                        <p:cTn id="3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22</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a:t>How </a:t>
            </a:r>
            <a:r>
              <a:rPr lang="nl-NL" b="1" dirty="0" err="1"/>
              <a:t>RESTful</a:t>
            </a:r>
            <a:r>
              <a:rPr lang="nl-NL" b="1" dirty="0"/>
              <a:t> Services </a:t>
            </a:r>
            <a:r>
              <a:rPr lang="nl-NL" b="1" dirty="0" err="1"/>
              <a:t>work</a:t>
            </a:r>
            <a:r>
              <a:rPr lang="nl-NL" b="1" dirty="0"/>
              <a:t> </a:t>
            </a:r>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22</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144966" y="1000900"/>
            <a:ext cx="11385395" cy="3693319"/>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In webservice  world most  of the operations fall under 4 types Http protocol methods: </a:t>
            </a:r>
          </a:p>
          <a:p>
            <a:r>
              <a:rPr lang="en-US" sz="3600" dirty="0">
                <a:latin typeface="Arial" panose="020B0604020202020204" pitchFamily="34" charset="0"/>
                <a:cs typeface="Arial" panose="020B0604020202020204" pitchFamily="34" charset="0"/>
              </a:rPr>
              <a:t>Create  --methods with POST</a:t>
            </a:r>
          </a:p>
          <a:p>
            <a:r>
              <a:rPr lang="en-US" sz="3600" dirty="0">
                <a:latin typeface="Arial" panose="020B0604020202020204" pitchFamily="34" charset="0"/>
                <a:cs typeface="Arial" panose="020B0604020202020204" pitchFamily="34" charset="0"/>
              </a:rPr>
              <a:t>Return – methods with GET</a:t>
            </a:r>
          </a:p>
          <a:p>
            <a:r>
              <a:rPr lang="en-US" sz="3600" dirty="0">
                <a:latin typeface="Arial" panose="020B0604020202020204" pitchFamily="34" charset="0"/>
                <a:cs typeface="Arial" panose="020B0604020202020204" pitchFamily="34" charset="0"/>
              </a:rPr>
              <a:t>Update – methods with PUT</a:t>
            </a:r>
          </a:p>
          <a:p>
            <a:r>
              <a:rPr lang="en-US" sz="3600" dirty="0">
                <a:latin typeface="Arial" panose="020B0604020202020204" pitchFamily="34" charset="0"/>
                <a:cs typeface="Arial" panose="020B0604020202020204" pitchFamily="34" charset="0"/>
              </a:rPr>
              <a:t>Delete – methods with DELETE</a:t>
            </a:r>
            <a:endParaRPr lang="en-US" sz="2400" dirty="0"/>
          </a:p>
          <a:p>
            <a:endParaRPr lang="en-US" dirty="0"/>
          </a:p>
        </p:txBody>
      </p:sp>
    </p:spTree>
    <p:extLst>
      <p:ext uri="{BB962C8B-B14F-4D97-AF65-F5344CB8AC3E}">
        <p14:creationId xmlns:p14="http://schemas.microsoft.com/office/powerpoint/2010/main" val="293696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23</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a:t>REST Architecture</a:t>
            </a:r>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23</a:t>
            </a:fld>
            <a:endParaRPr lang="en-US" b="1" dirty="0">
              <a:solidFill>
                <a:schemeClr val="bg1"/>
              </a:solidFill>
            </a:endParaRPr>
          </a:p>
        </p:txBody>
      </p:sp>
      <p:pic>
        <p:nvPicPr>
          <p:cNvPr id="8" name="Picture 2" descr="Architecture:&#10; ">
            <a:extLst>
              <a:ext uri="{FF2B5EF4-FFF2-40B4-BE49-F238E27FC236}">
                <a16:creationId xmlns:a16="http://schemas.microsoft.com/office/drawing/2014/main" id="{529D9A10-4BCC-8F4F-85F5-C7B13AE9A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29" y="826855"/>
            <a:ext cx="8135309" cy="488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30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24</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a:t>REST </a:t>
            </a:r>
            <a:r>
              <a:rPr lang="nl-NL" b="1" dirty="0" err="1"/>
              <a:t>Webservices</a:t>
            </a:r>
            <a:endParaRPr lang="nl-NL" b="1" dirty="0"/>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24</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144966" y="1000900"/>
            <a:ext cx="11385395" cy="3841052"/>
          </a:xfrm>
          <a:prstGeom prst="rect">
            <a:avLst/>
          </a:prstGeom>
          <a:noFill/>
        </p:spPr>
        <p:txBody>
          <a:bodyPr wrap="square" rtlCol="0">
            <a:spAutoFit/>
          </a:bodyPr>
          <a:lstStyle/>
          <a:p>
            <a:pPr>
              <a:lnSpc>
                <a:spcPct val="80000"/>
              </a:lnSpc>
            </a:pPr>
            <a:r>
              <a:rPr lang="en-US" altLang="en-US" sz="3600" b="1" dirty="0">
                <a:latin typeface="Arial" panose="020B0604020202020204" pitchFamily="34" charset="0"/>
                <a:cs typeface="Arial" panose="020B0604020202020204" pitchFamily="34" charset="0"/>
              </a:rPr>
              <a:t>Statelessness:</a:t>
            </a:r>
          </a:p>
          <a:p>
            <a:pPr>
              <a:lnSpc>
                <a:spcPct val="80000"/>
              </a:lnSpc>
            </a:pPr>
            <a:r>
              <a:rPr lang="en-US" altLang="en-US" sz="3600" dirty="0">
                <a:latin typeface="Arial" panose="020B0604020202020204" pitchFamily="34" charset="0"/>
                <a:cs typeface="Arial" panose="020B0604020202020204" pitchFamily="34" charset="0"/>
              </a:rPr>
              <a:t>No State can be stored  on the server</a:t>
            </a:r>
          </a:p>
          <a:p>
            <a:pPr>
              <a:lnSpc>
                <a:spcPct val="80000"/>
              </a:lnSpc>
            </a:pPr>
            <a:r>
              <a:rPr lang="en-US" sz="3600" dirty="0">
                <a:latin typeface="Arial" panose="020B0604020202020204" pitchFamily="34" charset="0"/>
                <a:cs typeface="Arial" panose="020B0604020202020204" pitchFamily="34" charset="0"/>
              </a:rPr>
              <a:t>Every HTTP  request executes  in complete isolation to the server</a:t>
            </a:r>
          </a:p>
          <a:p>
            <a:pPr>
              <a:lnSpc>
                <a:spcPct val="80000"/>
              </a:lnSpc>
            </a:pPr>
            <a:r>
              <a:rPr lang="en-US" sz="3600" dirty="0">
                <a:latin typeface="Arial" panose="020B0604020202020204" pitchFamily="34" charset="0"/>
                <a:cs typeface="Arial" panose="020B0604020202020204" pitchFamily="34" charset="0"/>
              </a:rPr>
              <a:t>Simpler to design and evolve</a:t>
            </a:r>
          </a:p>
          <a:p>
            <a:pPr>
              <a:lnSpc>
                <a:spcPct val="80000"/>
              </a:lnSpc>
            </a:pPr>
            <a:r>
              <a:rPr lang="en-US" sz="3600" dirty="0">
                <a:latin typeface="Arial" panose="020B0604020202020204" pitchFamily="34" charset="0"/>
                <a:cs typeface="Arial" panose="020B0604020202020204" pitchFamily="34" charset="0"/>
              </a:rPr>
              <a:t>Easier to use</a:t>
            </a:r>
          </a:p>
          <a:p>
            <a:pPr>
              <a:lnSpc>
                <a:spcPct val="80000"/>
              </a:lnSpc>
            </a:pPr>
            <a:r>
              <a:rPr lang="en-US" sz="3600" dirty="0">
                <a:latin typeface="Arial" panose="020B0604020202020204" pitchFamily="34" charset="0"/>
                <a:cs typeface="Arial" panose="020B0604020202020204" pitchFamily="34" charset="0"/>
              </a:rPr>
              <a:t>Avoid using Http  sessions and cookies</a:t>
            </a:r>
          </a:p>
          <a:p>
            <a:endParaRPr lang="en-US" sz="2400" dirty="0"/>
          </a:p>
          <a:p>
            <a:endParaRPr lang="en-US" dirty="0"/>
          </a:p>
        </p:txBody>
      </p:sp>
    </p:spTree>
    <p:extLst>
      <p:ext uri="{BB962C8B-B14F-4D97-AF65-F5344CB8AC3E}">
        <p14:creationId xmlns:p14="http://schemas.microsoft.com/office/powerpoint/2010/main" val="905263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25</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a:t>REST </a:t>
            </a:r>
            <a:r>
              <a:rPr lang="nl-NL" b="1" dirty="0" err="1"/>
              <a:t>Methods</a:t>
            </a:r>
            <a:endParaRPr lang="nl-NL" b="1" dirty="0"/>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25</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79913" y="812165"/>
            <a:ext cx="11385395" cy="5909310"/>
          </a:xfrm>
          <a:prstGeom prst="rect">
            <a:avLst/>
          </a:prstGeom>
          <a:noFill/>
        </p:spPr>
        <p:txBody>
          <a:bodyPr wrap="square" rtlCol="0">
            <a:spAutoFit/>
          </a:bodyPr>
          <a:lstStyle/>
          <a:p>
            <a:r>
              <a:rPr lang="en-GB" sz="3000" dirty="0">
                <a:latin typeface="Arial" panose="020B0604020202020204" pitchFamily="34" charset="0"/>
                <a:cs typeface="Arial" panose="020B0604020202020204" pitchFamily="34" charset="0"/>
              </a:rPr>
              <a:t>GET  retrieving data from server</a:t>
            </a:r>
          </a:p>
          <a:p>
            <a:r>
              <a:rPr lang="en-GB" sz="3000" dirty="0">
                <a:latin typeface="Arial" panose="020B0604020202020204" pitchFamily="34" charset="0"/>
                <a:cs typeface="Arial" panose="020B0604020202020204" pitchFamily="34" charset="0"/>
              </a:rPr>
              <a:t>POST whenever we want to add new data </a:t>
            </a:r>
          </a:p>
          <a:p>
            <a:r>
              <a:rPr lang="en-GB" sz="3000" dirty="0">
                <a:latin typeface="Arial" panose="020B0604020202020204" pitchFamily="34" charset="0"/>
                <a:cs typeface="Arial" panose="020B0604020202020204" pitchFamily="34" charset="0"/>
              </a:rPr>
              <a:t>PUT   whenever we want to UPDATE data </a:t>
            </a:r>
          </a:p>
          <a:p>
            <a:r>
              <a:rPr lang="en-GB" sz="3000" dirty="0">
                <a:latin typeface="Arial" panose="020B0604020202020204" pitchFamily="34" charset="0"/>
                <a:cs typeface="Arial" panose="020B0604020202020204" pitchFamily="34" charset="0"/>
              </a:rPr>
              <a:t>DELETE  whenever we want to DELETE data</a:t>
            </a:r>
          </a:p>
          <a:p>
            <a:r>
              <a:rPr lang="en-GB" sz="3000" dirty="0">
                <a:latin typeface="Arial" panose="020B0604020202020204" pitchFamily="34" charset="0"/>
                <a:cs typeface="Arial" panose="020B0604020202020204" pitchFamily="34" charset="0"/>
              </a:rPr>
              <a:t> </a:t>
            </a:r>
          </a:p>
          <a:p>
            <a:r>
              <a:rPr lang="en-GB" sz="3000" b="1" dirty="0">
                <a:latin typeface="Arial" panose="020B0604020202020204" pitchFamily="34" charset="0"/>
                <a:cs typeface="Arial" panose="020B0604020202020204" pitchFamily="34" charset="0"/>
              </a:rPr>
              <a:t>Response codes:</a:t>
            </a:r>
          </a:p>
          <a:p>
            <a:r>
              <a:rPr lang="en-GB" sz="3000" dirty="0">
                <a:latin typeface="Arial" panose="020B0604020202020204" pitchFamily="34" charset="0"/>
                <a:cs typeface="Arial" panose="020B0604020202020204" pitchFamily="34" charset="0"/>
              </a:rPr>
              <a:t>1xx -means 100 to 199</a:t>
            </a:r>
          </a:p>
          <a:p>
            <a:r>
              <a:rPr lang="en-GB" sz="3000" dirty="0">
                <a:latin typeface="Arial" panose="020B0604020202020204" pitchFamily="34" charset="0"/>
                <a:cs typeface="Arial" panose="020B0604020202020204" pitchFamily="34" charset="0"/>
              </a:rPr>
              <a:t>1xx- information based</a:t>
            </a:r>
          </a:p>
          <a:p>
            <a:r>
              <a:rPr lang="en-GB" sz="3000" dirty="0">
                <a:latin typeface="Arial" panose="020B0604020202020204" pitchFamily="34" charset="0"/>
                <a:cs typeface="Arial" panose="020B0604020202020204" pitchFamily="34" charset="0"/>
              </a:rPr>
              <a:t>2xx--Success</a:t>
            </a:r>
          </a:p>
          <a:p>
            <a:r>
              <a:rPr lang="en-GB" sz="3000" dirty="0">
                <a:latin typeface="Arial" panose="020B0604020202020204" pitchFamily="34" charset="0"/>
                <a:cs typeface="Arial" panose="020B0604020202020204" pitchFamily="34" charset="0"/>
              </a:rPr>
              <a:t>3xx- Redirection</a:t>
            </a:r>
          </a:p>
          <a:p>
            <a:r>
              <a:rPr lang="en-GB" sz="3000" dirty="0">
                <a:latin typeface="Arial" panose="020B0604020202020204" pitchFamily="34" charset="0"/>
                <a:cs typeface="Arial" panose="020B0604020202020204" pitchFamily="34" charset="0"/>
              </a:rPr>
              <a:t>4xx-Client error	</a:t>
            </a:r>
          </a:p>
          <a:p>
            <a:r>
              <a:rPr lang="en-GB" sz="3000" dirty="0">
                <a:latin typeface="Arial" panose="020B0604020202020204" pitchFamily="34" charset="0"/>
                <a:cs typeface="Arial" panose="020B0604020202020204" pitchFamily="34" charset="0"/>
              </a:rPr>
              <a:t>5xx-Server error</a:t>
            </a:r>
            <a:endParaRPr lang="en-US" sz="3000" dirty="0"/>
          </a:p>
          <a:p>
            <a:endParaRPr lang="en-US" dirty="0"/>
          </a:p>
        </p:txBody>
      </p:sp>
    </p:spTree>
    <p:extLst>
      <p:ext uri="{BB962C8B-B14F-4D97-AF65-F5344CB8AC3E}">
        <p14:creationId xmlns:p14="http://schemas.microsoft.com/office/powerpoint/2010/main" val="326660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26</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a:t>REST </a:t>
            </a:r>
            <a:r>
              <a:rPr lang="nl-NL" b="1" dirty="0" err="1"/>
              <a:t>Frameworks</a:t>
            </a:r>
            <a:endParaRPr lang="nl-NL" b="1" dirty="0"/>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26</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144966" y="1000900"/>
            <a:ext cx="11385395" cy="2954655"/>
          </a:xfrm>
          <a:prstGeom prst="rect">
            <a:avLst/>
          </a:prstGeom>
          <a:noFill/>
        </p:spPr>
        <p:txBody>
          <a:bodyPr wrap="square" rtlCol="0">
            <a:spAutoFit/>
          </a:bodyPr>
          <a:lstStyle/>
          <a:p>
            <a:r>
              <a:rPr lang="en-US" sz="3600" dirty="0" err="1">
                <a:latin typeface="Arial" panose="020B0604020202020204" pitchFamily="34" charset="0"/>
                <a:cs typeface="Arial" panose="020B0604020202020204" pitchFamily="34" charset="0"/>
              </a:rPr>
              <a:t>Restlet</a:t>
            </a:r>
            <a:r>
              <a:rPr lang="en-US" sz="3600" dirty="0">
                <a:latin typeface="Arial" panose="020B0604020202020204" pitchFamily="34" charset="0"/>
                <a:cs typeface="Arial" panose="020B0604020202020204" pitchFamily="34" charset="0"/>
              </a:rPr>
              <a:t>(java)</a:t>
            </a:r>
          </a:p>
          <a:p>
            <a:r>
              <a:rPr lang="en-US" sz="3600" dirty="0">
                <a:latin typeface="Arial" panose="020B0604020202020204" pitchFamily="34" charset="0"/>
                <a:cs typeface="Arial" panose="020B0604020202020204" pitchFamily="34" charset="0"/>
              </a:rPr>
              <a:t>Rest-open-</a:t>
            </a:r>
            <a:r>
              <a:rPr lang="en-US" sz="3600" dirty="0" err="1">
                <a:latin typeface="Arial" panose="020B0604020202020204" pitchFamily="34" charset="0"/>
                <a:cs typeface="Arial" panose="020B0604020202020204" pitchFamily="34" charset="0"/>
              </a:rPr>
              <a:t>uri</a:t>
            </a:r>
            <a:r>
              <a:rPr lang="en-US" sz="3600" dirty="0">
                <a:latin typeface="Arial" panose="020B0604020202020204" pitchFamily="34" charset="0"/>
                <a:cs typeface="Arial" panose="020B0604020202020204" pitchFamily="34" charset="0"/>
              </a:rPr>
              <a:t>(ruby on rails)</a:t>
            </a:r>
          </a:p>
          <a:p>
            <a:r>
              <a:rPr lang="en-US" sz="3600" dirty="0" err="1">
                <a:latin typeface="Arial" panose="020B0604020202020204" pitchFamily="34" charset="0"/>
                <a:cs typeface="Arial" panose="020B0604020202020204" pitchFamily="34" charset="0"/>
              </a:rPr>
              <a:t>System.web.HTTPweb</a:t>
            </a:r>
            <a:r>
              <a:rPr lang="en-US" sz="3600" dirty="0">
                <a:latin typeface="Arial" panose="020B0604020202020204" pitchFamily="34" charset="0"/>
                <a:cs typeface="Arial" panose="020B0604020202020204" pitchFamily="34" charset="0"/>
              </a:rPr>
              <a:t> requests(</a:t>
            </a:r>
            <a:r>
              <a:rPr lang="en-US" sz="3600" dirty="0" err="1">
                <a:latin typeface="Arial" panose="020B0604020202020204" pitchFamily="34" charset="0"/>
                <a:cs typeface="Arial" panose="020B0604020202020204" pitchFamily="34" charset="0"/>
              </a:rPr>
              <a:t>.net</a:t>
            </a:r>
            <a:r>
              <a:rPr lang="en-US" sz="3600" dirty="0">
                <a:latin typeface="Arial" panose="020B0604020202020204" pitchFamily="34" charset="0"/>
                <a:cs typeface="Arial" panose="020B0604020202020204" pitchFamily="34" charset="0"/>
              </a:rPr>
              <a:t>)</a:t>
            </a:r>
          </a:p>
          <a:p>
            <a:r>
              <a:rPr lang="en-US" sz="3600" dirty="0">
                <a:latin typeface="Arial" panose="020B0604020202020204" pitchFamily="34" charset="0"/>
                <a:cs typeface="Arial" panose="020B0604020202020204" pitchFamily="34" charset="0"/>
              </a:rPr>
              <a:t>Django(python)</a:t>
            </a:r>
            <a:endParaRPr lang="en-GB" sz="3600" dirty="0">
              <a:latin typeface="Arial" panose="020B0604020202020204" pitchFamily="34" charset="0"/>
              <a:cs typeface="Arial" panose="020B0604020202020204" pitchFamily="34" charset="0"/>
            </a:endParaRPr>
          </a:p>
          <a:p>
            <a:endParaRPr lang="en-US" sz="2400" dirty="0"/>
          </a:p>
          <a:p>
            <a:endParaRPr lang="en-US" dirty="0"/>
          </a:p>
        </p:txBody>
      </p:sp>
    </p:spTree>
    <p:extLst>
      <p:ext uri="{BB962C8B-B14F-4D97-AF65-F5344CB8AC3E}">
        <p14:creationId xmlns:p14="http://schemas.microsoft.com/office/powerpoint/2010/main" val="42577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 calcmode="lin" valueType="num">
                                      <p:cBhvr>
                                        <p:cTn id="14" dur="1000" fill="hold"/>
                                        <p:tgtEl>
                                          <p:spTgt spid="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 calcmode="lin" valueType="num">
                                      <p:cBhvr>
                                        <p:cTn id="21" dur="1000" fill="hold"/>
                                        <p:tgtEl>
                                          <p:spTgt spid="9">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9">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 calcmode="lin" valueType="num">
                                      <p:cBhvr>
                                        <p:cTn id="28" dur="1000" fill="hold"/>
                                        <p:tgtEl>
                                          <p:spTgt spid="9">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9">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27</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err="1"/>
              <a:t>References</a:t>
            </a:r>
            <a:endParaRPr lang="nl-NL" b="1" dirty="0"/>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27</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144966" y="1000900"/>
            <a:ext cx="11385395" cy="2585323"/>
          </a:xfrm>
          <a:prstGeom prst="rect">
            <a:avLst/>
          </a:prstGeom>
          <a:noFill/>
        </p:spPr>
        <p:txBody>
          <a:bodyPr wrap="square" rtlCol="0">
            <a:spAutoFit/>
          </a:bodyPr>
          <a:lstStyle/>
          <a:p>
            <a:r>
              <a:rPr lang="en-GB" sz="2400" dirty="0">
                <a:hlinkClick r:id="rId4"/>
              </a:rPr>
              <a:t>https://github.com/typicode/json-server#install</a:t>
            </a:r>
            <a:endParaRPr lang="en-GB" sz="2400" dirty="0"/>
          </a:p>
          <a:p>
            <a:r>
              <a:rPr lang="en-GB" sz="2400" dirty="0">
                <a:latin typeface="Arial" panose="020B0604020202020204" pitchFamily="34" charset="0"/>
                <a:cs typeface="Arial" panose="020B0604020202020204" pitchFamily="34" charset="0"/>
              </a:rPr>
              <a:t>Start JSON Server</a:t>
            </a:r>
          </a:p>
          <a:p>
            <a:r>
              <a:rPr lang="en-GB" sz="2400" dirty="0">
                <a:latin typeface="Arial" panose="020B0604020202020204" pitchFamily="34" charset="0"/>
                <a:cs typeface="Arial" panose="020B0604020202020204" pitchFamily="34" charset="0"/>
              </a:rPr>
              <a:t>json-server --watch </a:t>
            </a:r>
            <a:r>
              <a:rPr lang="en-GB" sz="2400" dirty="0" err="1">
                <a:latin typeface="Arial" panose="020B0604020202020204" pitchFamily="34" charset="0"/>
                <a:cs typeface="Arial" panose="020B0604020202020204" pitchFamily="34" charset="0"/>
              </a:rPr>
              <a:t>db.json</a:t>
            </a: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Resources</a:t>
            </a:r>
          </a:p>
          <a:p>
            <a:r>
              <a:rPr lang="en-GB" sz="2400" dirty="0">
                <a:latin typeface="Arial" panose="020B0604020202020204" pitchFamily="34" charset="0"/>
                <a:cs typeface="Arial" panose="020B0604020202020204" pitchFamily="34" charset="0"/>
              </a:rPr>
              <a:t>  http://localhost:3000/posts</a:t>
            </a:r>
          </a:p>
          <a:p>
            <a:endParaRPr lang="en-US" sz="2400" dirty="0"/>
          </a:p>
          <a:p>
            <a:endParaRPr lang="en-US" dirty="0"/>
          </a:p>
        </p:txBody>
      </p:sp>
    </p:spTree>
    <p:extLst>
      <p:ext uri="{BB962C8B-B14F-4D97-AF65-F5344CB8AC3E}">
        <p14:creationId xmlns:p14="http://schemas.microsoft.com/office/powerpoint/2010/main" val="2147163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D3F0B614-B9A1-5443-8B19-55028FDD5833}"/>
              </a:ext>
            </a:extLst>
          </p:cNvPr>
          <p:cNvPicPr>
            <a:picLocks noChangeAspect="1"/>
          </p:cNvPicPr>
          <p:nvPr/>
        </p:nvPicPr>
        <p:blipFill>
          <a:blip r:embed="rId3"/>
          <a:stretch>
            <a:fillRect/>
          </a:stretch>
        </p:blipFill>
        <p:spPr>
          <a:xfrm>
            <a:off x="-719138" y="4223406"/>
            <a:ext cx="13630275" cy="3683854"/>
          </a:xfrm>
          <a:prstGeom prst="rect">
            <a:avLst/>
          </a:prstGeom>
        </p:spPr>
      </p:pic>
      <p:sp>
        <p:nvSpPr>
          <p:cNvPr id="5" name="Footer Placeholder 4">
            <a:extLst>
              <a:ext uri="{FF2B5EF4-FFF2-40B4-BE49-F238E27FC236}">
                <a16:creationId xmlns:a16="http://schemas.microsoft.com/office/drawing/2014/main" id="{14A40D8D-95AB-124F-8C65-BD03B828DF05}"/>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28</a:t>
            </a:fld>
            <a:endParaRPr lang="en-US" b="1" dirty="0">
              <a:solidFill>
                <a:schemeClr val="bg1"/>
              </a:solidFill>
            </a:endParaRPr>
          </a:p>
        </p:txBody>
      </p:sp>
      <p:sp>
        <p:nvSpPr>
          <p:cNvPr id="6" name="Slide Number Placeholder 5">
            <a:extLst>
              <a:ext uri="{FF2B5EF4-FFF2-40B4-BE49-F238E27FC236}">
                <a16:creationId xmlns:a16="http://schemas.microsoft.com/office/drawing/2014/main" id="{5F992BAB-BF72-1342-A5B4-476812182258}"/>
              </a:ext>
            </a:extLst>
          </p:cNvPr>
          <p:cNvSpPr>
            <a:spLocks noGrp="1"/>
          </p:cNvSpPr>
          <p:nvPr>
            <p:ph type="sldNum" sz="quarter" idx="12"/>
          </p:nvPr>
        </p:nvSpPr>
        <p:spPr/>
        <p:txBody>
          <a:bodyPr/>
          <a:lstStyle/>
          <a:p>
            <a:fld id="{C1B0809E-B2E2-B945-8669-66C6D8B2758D}" type="slidenum">
              <a:rPr lang="en-US" smtClean="0"/>
              <a:t>28</a:t>
            </a:fld>
            <a:endParaRPr lang="en-US"/>
          </a:p>
        </p:txBody>
      </p:sp>
      <p:sp>
        <p:nvSpPr>
          <p:cNvPr id="9" name="Titel 1">
            <a:extLst>
              <a:ext uri="{FF2B5EF4-FFF2-40B4-BE49-F238E27FC236}">
                <a16:creationId xmlns:a16="http://schemas.microsoft.com/office/drawing/2014/main" id="{012C4CD8-447E-E34F-BD94-33AA9ED34CE7}"/>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err="1"/>
              <a:t>Questions</a:t>
            </a:r>
            <a:r>
              <a:rPr lang="nl-NL" b="1" dirty="0"/>
              <a:t>?</a:t>
            </a:r>
          </a:p>
        </p:txBody>
      </p:sp>
      <p:sp>
        <p:nvSpPr>
          <p:cNvPr id="10" name="TextBox 9">
            <a:extLst>
              <a:ext uri="{FF2B5EF4-FFF2-40B4-BE49-F238E27FC236}">
                <a16:creationId xmlns:a16="http://schemas.microsoft.com/office/drawing/2014/main" id="{DE8B6DDA-7369-C046-98E4-B95C8CD87623}"/>
              </a:ext>
            </a:extLst>
          </p:cNvPr>
          <p:cNvSpPr txBox="1"/>
          <p:nvPr/>
        </p:nvSpPr>
        <p:spPr>
          <a:xfrm>
            <a:off x="144966" y="1000900"/>
            <a:ext cx="11913684" cy="1209562"/>
          </a:xfrm>
          <a:prstGeom prst="rect">
            <a:avLst/>
          </a:prstGeom>
          <a:noFill/>
        </p:spPr>
        <p:txBody>
          <a:bodyPr wrap="square" rtlCol="0">
            <a:spAutoFit/>
          </a:bodyPr>
          <a:lstStyle/>
          <a:p>
            <a:pPr>
              <a:lnSpc>
                <a:spcPct val="90000"/>
              </a:lnSpc>
            </a:pPr>
            <a:endParaRPr lang="en-US" altLang="en-US" sz="3400" dirty="0">
              <a:latin typeface="Arial" panose="020B0604020202020204" pitchFamily="34" charset="0"/>
              <a:cs typeface="Arial" panose="020B0604020202020204" pitchFamily="34" charset="0"/>
            </a:endParaRPr>
          </a:p>
          <a:p>
            <a:endParaRPr lang="en-US" sz="2400" dirty="0"/>
          </a:p>
          <a:p>
            <a:endParaRPr lang="en-US" dirty="0"/>
          </a:p>
        </p:txBody>
      </p:sp>
      <p:pic>
        <p:nvPicPr>
          <p:cNvPr id="8" name="Tijdelijke aanduiding voor inhoud 4">
            <a:extLst>
              <a:ext uri="{FF2B5EF4-FFF2-40B4-BE49-F238E27FC236}">
                <a16:creationId xmlns:a16="http://schemas.microsoft.com/office/drawing/2014/main" id="{CE87C781-E30E-4948-AF20-A9AF98C46901}"/>
              </a:ext>
            </a:extLst>
          </p:cNvPr>
          <p:cNvPicPr>
            <a:picLocks noChangeAspect="1"/>
          </p:cNvPicPr>
          <p:nvPr/>
        </p:nvPicPr>
        <p:blipFill>
          <a:blip r:embed="rId4"/>
          <a:stretch>
            <a:fillRect/>
          </a:stretch>
        </p:blipFill>
        <p:spPr>
          <a:xfrm>
            <a:off x="4106513" y="1364344"/>
            <a:ext cx="3805587" cy="3698988"/>
          </a:xfrm>
          <a:prstGeom prst="rect">
            <a:avLst/>
          </a:prstGeom>
        </p:spPr>
      </p:pic>
    </p:spTree>
    <p:extLst>
      <p:ext uri="{BB962C8B-B14F-4D97-AF65-F5344CB8AC3E}">
        <p14:creationId xmlns:p14="http://schemas.microsoft.com/office/powerpoint/2010/main" val="397829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3</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err="1"/>
              <a:t>Introduction</a:t>
            </a:r>
            <a:r>
              <a:rPr lang="nl-NL" b="1" dirty="0"/>
              <a:t> </a:t>
            </a:r>
            <a:r>
              <a:rPr lang="nl-NL" b="1" dirty="0" err="1"/>
              <a:t>to</a:t>
            </a:r>
            <a:r>
              <a:rPr lang="nl-NL" b="1" dirty="0"/>
              <a:t> Web Services 2/3</a:t>
            </a:r>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3</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144966" y="1000900"/>
            <a:ext cx="11385395" cy="3354765"/>
          </a:xfrm>
          <a:prstGeom prst="rect">
            <a:avLst/>
          </a:prstGeom>
          <a:noFill/>
        </p:spPr>
        <p:txBody>
          <a:bodyPr wrap="square" rtlCol="0">
            <a:spAutoFit/>
          </a:bodyPr>
          <a:lstStyle/>
          <a:p>
            <a:r>
              <a:rPr lang="en-US" sz="3400" dirty="0"/>
              <a:t>SOAP</a:t>
            </a:r>
          </a:p>
          <a:p>
            <a:r>
              <a:rPr lang="en-US" sz="3400" dirty="0"/>
              <a:t>WSDL</a:t>
            </a:r>
          </a:p>
          <a:p>
            <a:r>
              <a:rPr lang="en-US" sz="3400" dirty="0"/>
              <a:t>REST</a:t>
            </a:r>
          </a:p>
          <a:p>
            <a:r>
              <a:rPr lang="en-US" sz="3400" dirty="0"/>
              <a:t>Why REST?</a:t>
            </a:r>
          </a:p>
          <a:p>
            <a:r>
              <a:rPr lang="en-US" sz="3400" dirty="0"/>
              <a:t>How RESTful Services work</a:t>
            </a:r>
          </a:p>
          <a:p>
            <a:endParaRPr lang="en-US" sz="2400" dirty="0"/>
          </a:p>
          <a:p>
            <a:endParaRPr lang="en-US" dirty="0"/>
          </a:p>
        </p:txBody>
      </p:sp>
    </p:spTree>
    <p:extLst>
      <p:ext uri="{BB962C8B-B14F-4D97-AF65-F5344CB8AC3E}">
        <p14:creationId xmlns:p14="http://schemas.microsoft.com/office/powerpoint/2010/main" val="193770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heel(1)">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heel(1)">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heel(1)">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heel(1)">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heel(1)">
                                      <p:cBhvr>
                                        <p:cTn id="27" dur="2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indoor, baseball&#10;&#10;Description automatically generated">
            <a:extLst>
              <a:ext uri="{FF2B5EF4-FFF2-40B4-BE49-F238E27FC236}">
                <a16:creationId xmlns:a16="http://schemas.microsoft.com/office/drawing/2014/main" id="{4D6D1B7B-C648-C446-9572-54C2650C77A5}"/>
              </a:ext>
            </a:extLst>
          </p:cNvPr>
          <p:cNvPicPr>
            <a:picLocks noChangeAspect="1"/>
          </p:cNvPicPr>
          <p:nvPr/>
        </p:nvPicPr>
        <p:blipFill>
          <a:blip r:embed="rId3"/>
          <a:stretch>
            <a:fillRect/>
          </a:stretch>
        </p:blipFill>
        <p:spPr>
          <a:xfrm>
            <a:off x="-711235" y="4218375"/>
            <a:ext cx="13630275" cy="3683854"/>
          </a:xfrm>
          <a:prstGeom prst="rect">
            <a:avLst/>
          </a:prstGeom>
        </p:spPr>
      </p:pic>
      <p:sp>
        <p:nvSpPr>
          <p:cNvPr id="6" name="Slide Number Placeholder 5">
            <a:extLst>
              <a:ext uri="{FF2B5EF4-FFF2-40B4-BE49-F238E27FC236}">
                <a16:creationId xmlns:a16="http://schemas.microsoft.com/office/drawing/2014/main" id="{93FC585F-04D7-F64C-9249-0D91907D2C6E}"/>
              </a:ext>
            </a:extLst>
          </p:cNvPr>
          <p:cNvSpPr>
            <a:spLocks noGrp="1"/>
          </p:cNvSpPr>
          <p:nvPr>
            <p:ph type="sldNum" sz="quarter" idx="12"/>
          </p:nvPr>
        </p:nvSpPr>
        <p:spPr>
          <a:xfrm>
            <a:off x="8610600" y="6356350"/>
            <a:ext cx="2743200" cy="365125"/>
          </a:xfrm>
        </p:spPr>
        <p:txBody>
          <a:bodyPr/>
          <a:lstStyle/>
          <a:p>
            <a:fld id="{C1B0809E-B2E2-B945-8669-66C6D8B2758D}" type="slidenum">
              <a:rPr lang="en-US" smtClean="0"/>
              <a:t>4</a:t>
            </a:fld>
            <a:endParaRPr lang="en-US"/>
          </a:p>
        </p:txBody>
      </p:sp>
      <p:sp>
        <p:nvSpPr>
          <p:cNvPr id="30" name="Titel 1">
            <a:extLst>
              <a:ext uri="{FF2B5EF4-FFF2-40B4-BE49-F238E27FC236}">
                <a16:creationId xmlns:a16="http://schemas.microsoft.com/office/drawing/2014/main" id="{3144EAE7-91E4-6644-BE5C-D7D43532C115}"/>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err="1"/>
              <a:t>Introduction</a:t>
            </a:r>
            <a:r>
              <a:rPr lang="nl-NL" b="1" dirty="0"/>
              <a:t> </a:t>
            </a:r>
            <a:r>
              <a:rPr lang="nl-NL" b="1" dirty="0" err="1"/>
              <a:t>to</a:t>
            </a:r>
            <a:r>
              <a:rPr lang="nl-NL" b="1" dirty="0"/>
              <a:t> Web Services 3/-</a:t>
            </a:r>
          </a:p>
        </p:txBody>
      </p:sp>
      <p:sp>
        <p:nvSpPr>
          <p:cNvPr id="35" name="Tijdelijke aanduiding voor inhoud 2">
            <a:extLst>
              <a:ext uri="{FF2B5EF4-FFF2-40B4-BE49-F238E27FC236}">
                <a16:creationId xmlns:a16="http://schemas.microsoft.com/office/drawing/2014/main" id="{F4794119-8012-974C-B6AF-749B0C8DCB90}"/>
              </a:ext>
            </a:extLst>
          </p:cNvPr>
          <p:cNvSpPr txBox="1">
            <a:spLocks/>
          </p:cNvSpPr>
          <p:nvPr/>
        </p:nvSpPr>
        <p:spPr>
          <a:xfrm>
            <a:off x="446049" y="1000900"/>
            <a:ext cx="10907751" cy="44520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10" name="Footer Placeholder 4">
            <a:extLst>
              <a:ext uri="{FF2B5EF4-FFF2-40B4-BE49-F238E27FC236}">
                <a16:creationId xmlns:a16="http://schemas.microsoft.com/office/drawing/2014/main" id="{CD8D40B3-14B6-644D-89EF-A11C43D914CC}"/>
              </a:ext>
            </a:extLst>
          </p:cNvPr>
          <p:cNvSpPr>
            <a:spLocks noGrp="1"/>
          </p:cNvSpPr>
          <p:nvPr>
            <p:ph type="ftr" sz="quarter" idx="11"/>
          </p:nvPr>
        </p:nvSpPr>
        <p:spPr>
          <a:xfrm>
            <a:off x="0" y="6096000"/>
            <a:ext cx="12192000" cy="762000"/>
          </a:xfrm>
        </p:spPr>
        <p:txBody>
          <a:bodyPr/>
          <a:lstStyle/>
          <a:p>
            <a:r>
              <a:rPr lang="en-US" b="1" dirty="0">
                <a:solidFill>
                  <a:schemeClr val="bg1"/>
                </a:solidFill>
              </a:rPr>
              <a:t>26 May 2019			                                                                 </a:t>
            </a:r>
            <a:fld id="{424F8FEC-8B02-B94C-8BF4-EBB5A3A83399}" type="slidenum">
              <a:rPr lang="en-US" b="1" smtClean="0">
                <a:solidFill>
                  <a:schemeClr val="bg1"/>
                </a:solidFill>
              </a:rPr>
              <a:t>4</a:t>
            </a:fld>
            <a:endParaRPr lang="en-US" b="1" dirty="0">
              <a:solidFill>
                <a:schemeClr val="bg1"/>
              </a:solidFill>
            </a:endParaRPr>
          </a:p>
        </p:txBody>
      </p:sp>
      <p:sp>
        <p:nvSpPr>
          <p:cNvPr id="9" name="TextBox 8">
            <a:extLst>
              <a:ext uri="{FF2B5EF4-FFF2-40B4-BE49-F238E27FC236}">
                <a16:creationId xmlns:a16="http://schemas.microsoft.com/office/drawing/2014/main" id="{96D1798F-8427-E344-925F-DE1F87423106}"/>
              </a:ext>
            </a:extLst>
          </p:cNvPr>
          <p:cNvSpPr txBox="1"/>
          <p:nvPr/>
        </p:nvSpPr>
        <p:spPr>
          <a:xfrm>
            <a:off x="144966" y="1000900"/>
            <a:ext cx="11385395" cy="3877985"/>
          </a:xfrm>
          <a:prstGeom prst="rect">
            <a:avLst/>
          </a:prstGeom>
          <a:noFill/>
        </p:spPr>
        <p:txBody>
          <a:bodyPr wrap="square" rtlCol="0">
            <a:spAutoFit/>
          </a:bodyPr>
          <a:lstStyle/>
          <a:p>
            <a:r>
              <a:rPr lang="en-US" sz="3400" dirty="0"/>
              <a:t>REST Architecture</a:t>
            </a:r>
          </a:p>
          <a:p>
            <a:r>
              <a:rPr lang="en-US" sz="3400" dirty="0"/>
              <a:t>REST Webservice</a:t>
            </a:r>
          </a:p>
          <a:p>
            <a:r>
              <a:rPr lang="en-US" sz="3400" dirty="0"/>
              <a:t>REST Methods</a:t>
            </a:r>
          </a:p>
          <a:p>
            <a:r>
              <a:rPr lang="en-US" sz="3400" dirty="0"/>
              <a:t>REST Frameworks</a:t>
            </a:r>
          </a:p>
          <a:p>
            <a:r>
              <a:rPr lang="en-US" sz="3400" dirty="0"/>
              <a:t>References</a:t>
            </a:r>
          </a:p>
          <a:p>
            <a:r>
              <a:rPr lang="en-US" sz="3400" dirty="0"/>
              <a:t>Questions</a:t>
            </a:r>
          </a:p>
          <a:p>
            <a:endParaRPr lang="en-US" sz="2400" dirty="0"/>
          </a:p>
          <a:p>
            <a:endParaRPr lang="en-US" dirty="0"/>
          </a:p>
        </p:txBody>
      </p:sp>
    </p:spTree>
    <p:extLst>
      <p:ext uri="{BB962C8B-B14F-4D97-AF65-F5344CB8AC3E}">
        <p14:creationId xmlns:p14="http://schemas.microsoft.com/office/powerpoint/2010/main" val="346100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 calcmode="lin" valueType="num">
                                      <p:cBhvr>
                                        <p:cTn id="14" dur="1000" fill="hold"/>
                                        <p:tgtEl>
                                          <p:spTgt spid="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 calcmode="lin" valueType="num">
                                      <p:cBhvr>
                                        <p:cTn id="21" dur="1000" fill="hold"/>
                                        <p:tgtEl>
                                          <p:spTgt spid="9">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9">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 calcmode="lin" valueType="num">
                                      <p:cBhvr>
                                        <p:cTn id="28" dur="1000" fill="hold"/>
                                        <p:tgtEl>
                                          <p:spTgt spid="9">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9">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p:cTn id="35" dur="1000" fill="hold"/>
                                        <p:tgtEl>
                                          <p:spTgt spid="9">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9">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p:cTn id="42" dur="1000" fill="hold"/>
                                        <p:tgtEl>
                                          <p:spTgt spid="9">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9">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D3F0B614-B9A1-5443-8B19-55028FDD5833}"/>
              </a:ext>
            </a:extLst>
          </p:cNvPr>
          <p:cNvPicPr>
            <a:picLocks noChangeAspect="1"/>
          </p:cNvPicPr>
          <p:nvPr/>
        </p:nvPicPr>
        <p:blipFill>
          <a:blip r:embed="rId3"/>
          <a:stretch>
            <a:fillRect/>
          </a:stretch>
        </p:blipFill>
        <p:spPr>
          <a:xfrm>
            <a:off x="-719138" y="4223406"/>
            <a:ext cx="13630275" cy="3683854"/>
          </a:xfrm>
          <a:prstGeom prst="rect">
            <a:avLst/>
          </a:prstGeom>
        </p:spPr>
      </p:pic>
      <p:sp>
        <p:nvSpPr>
          <p:cNvPr id="5" name="Footer Placeholder 4">
            <a:extLst>
              <a:ext uri="{FF2B5EF4-FFF2-40B4-BE49-F238E27FC236}">
                <a16:creationId xmlns:a16="http://schemas.microsoft.com/office/drawing/2014/main" id="{14A40D8D-95AB-124F-8C65-BD03B828DF05}"/>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5</a:t>
            </a:fld>
            <a:endParaRPr lang="en-US" b="1" dirty="0">
              <a:solidFill>
                <a:schemeClr val="bg1"/>
              </a:solidFill>
            </a:endParaRPr>
          </a:p>
        </p:txBody>
      </p:sp>
      <p:sp>
        <p:nvSpPr>
          <p:cNvPr id="6" name="Slide Number Placeholder 5">
            <a:extLst>
              <a:ext uri="{FF2B5EF4-FFF2-40B4-BE49-F238E27FC236}">
                <a16:creationId xmlns:a16="http://schemas.microsoft.com/office/drawing/2014/main" id="{5F992BAB-BF72-1342-A5B4-476812182258}"/>
              </a:ext>
            </a:extLst>
          </p:cNvPr>
          <p:cNvSpPr>
            <a:spLocks noGrp="1"/>
          </p:cNvSpPr>
          <p:nvPr>
            <p:ph type="sldNum" sz="quarter" idx="12"/>
          </p:nvPr>
        </p:nvSpPr>
        <p:spPr/>
        <p:txBody>
          <a:bodyPr/>
          <a:lstStyle/>
          <a:p>
            <a:fld id="{C1B0809E-B2E2-B945-8669-66C6D8B2758D}" type="slidenum">
              <a:rPr lang="en-US" smtClean="0"/>
              <a:t>5</a:t>
            </a:fld>
            <a:endParaRPr lang="en-US"/>
          </a:p>
        </p:txBody>
      </p:sp>
      <p:sp>
        <p:nvSpPr>
          <p:cNvPr id="9" name="Titel 1">
            <a:extLst>
              <a:ext uri="{FF2B5EF4-FFF2-40B4-BE49-F238E27FC236}">
                <a16:creationId xmlns:a16="http://schemas.microsoft.com/office/drawing/2014/main" id="{012C4CD8-447E-E34F-BD94-33AA9ED34CE7}"/>
              </a:ext>
            </a:extLst>
          </p:cNvPr>
          <p:cNvSpPr txBox="1">
            <a:spLocks/>
          </p:cNvSpPr>
          <p:nvPr/>
        </p:nvSpPr>
        <p:spPr>
          <a:xfrm>
            <a:off x="726692" y="105782"/>
            <a:ext cx="10457981" cy="8951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b="1" dirty="0" err="1"/>
              <a:t>Who</a:t>
            </a:r>
            <a:r>
              <a:rPr lang="nl-NL" b="1" dirty="0"/>
              <a:t> was first?</a:t>
            </a:r>
          </a:p>
        </p:txBody>
      </p:sp>
      <p:sp>
        <p:nvSpPr>
          <p:cNvPr id="10" name="TextBox 9">
            <a:extLst>
              <a:ext uri="{FF2B5EF4-FFF2-40B4-BE49-F238E27FC236}">
                <a16:creationId xmlns:a16="http://schemas.microsoft.com/office/drawing/2014/main" id="{DE8B6DDA-7369-C046-98E4-B95C8CD87623}"/>
              </a:ext>
            </a:extLst>
          </p:cNvPr>
          <p:cNvSpPr txBox="1"/>
          <p:nvPr/>
        </p:nvSpPr>
        <p:spPr>
          <a:xfrm>
            <a:off x="144966" y="1000900"/>
            <a:ext cx="11913684" cy="3757952"/>
          </a:xfrm>
          <a:prstGeom prst="rect">
            <a:avLst/>
          </a:prstGeom>
          <a:noFill/>
        </p:spPr>
        <p:txBody>
          <a:bodyPr wrap="square" rtlCol="0">
            <a:spAutoFit/>
          </a:bodyPr>
          <a:lstStyle/>
          <a:p>
            <a:pPr>
              <a:lnSpc>
                <a:spcPct val="90000"/>
              </a:lnSpc>
            </a:pPr>
            <a:endParaRPr lang="en-US" altLang="en-US" sz="3400" dirty="0">
              <a:latin typeface="Arial" panose="020B0604020202020204" pitchFamily="34" charset="0"/>
              <a:cs typeface="Arial" panose="020B0604020202020204" pitchFamily="34" charset="0"/>
            </a:endParaRPr>
          </a:p>
          <a:p>
            <a:pPr>
              <a:lnSpc>
                <a:spcPct val="90000"/>
              </a:lnSpc>
            </a:pPr>
            <a:r>
              <a:rPr lang="en-US" altLang="en-US" sz="3400" dirty="0">
                <a:latin typeface="Arial" panose="020B0604020202020204" pitchFamily="34" charset="0"/>
                <a:cs typeface="Arial" panose="020B0604020202020204" pitchFamily="34" charset="0"/>
              </a:rPr>
              <a:t>What company first proposed the web services concept?</a:t>
            </a:r>
          </a:p>
          <a:p>
            <a:pPr>
              <a:lnSpc>
                <a:spcPct val="90000"/>
              </a:lnSpc>
            </a:pPr>
            <a:endParaRPr lang="en-US" altLang="en-US" sz="3000" dirty="0">
              <a:latin typeface="Arial" panose="020B0604020202020204" pitchFamily="34" charset="0"/>
              <a:cs typeface="Arial" panose="020B0604020202020204" pitchFamily="34" charset="0"/>
            </a:endParaRPr>
          </a:p>
          <a:p>
            <a:pPr lvl="1">
              <a:lnSpc>
                <a:spcPct val="90000"/>
              </a:lnSpc>
            </a:pPr>
            <a:r>
              <a:rPr lang="en-US" altLang="en-US" sz="3000" dirty="0">
                <a:latin typeface="Arial" panose="020B0604020202020204" pitchFamily="34" charset="0"/>
                <a:cs typeface="Arial" panose="020B0604020202020204" pitchFamily="34" charset="0"/>
              </a:rPr>
              <a:t>Hewlett-Packard's e-Speak in 1999 was an enabler for e-services</a:t>
            </a:r>
          </a:p>
          <a:p>
            <a:pPr lvl="1">
              <a:lnSpc>
                <a:spcPct val="90000"/>
              </a:lnSpc>
            </a:pPr>
            <a:r>
              <a:rPr lang="en-US" altLang="en-US" sz="3000" dirty="0">
                <a:latin typeface="Arial" panose="020B0604020202020204" pitchFamily="34" charset="0"/>
                <a:cs typeface="Arial" panose="020B0604020202020204" pitchFamily="34" charset="0"/>
              </a:rPr>
              <a:t>Microsoft introduced the name "web services" in June 2000</a:t>
            </a:r>
          </a:p>
          <a:p>
            <a:pPr lvl="1">
              <a:lnSpc>
                <a:spcPct val="90000"/>
              </a:lnSpc>
            </a:pPr>
            <a:r>
              <a:rPr lang="en-US" altLang="en-US" sz="3000" dirty="0">
                <a:latin typeface="Arial" panose="020B0604020202020204" pitchFamily="34" charset="0"/>
                <a:cs typeface="Arial" panose="020B0604020202020204" pitchFamily="34" charset="0"/>
              </a:rPr>
              <a:t>MS "bet the company" on its web services strategy now every major vendor is a player</a:t>
            </a:r>
            <a:endParaRPr lang="en-IN" sz="3000" dirty="0">
              <a:latin typeface="Arial" panose="020B0604020202020204" pitchFamily="34" charset="0"/>
              <a:cs typeface="Arial" panose="020B0604020202020204" pitchFamily="34" charset="0"/>
            </a:endParaRPr>
          </a:p>
          <a:p>
            <a:endParaRPr lang="en-US" sz="2400" dirty="0"/>
          </a:p>
          <a:p>
            <a:endParaRPr lang="en-US" dirty="0"/>
          </a:p>
        </p:txBody>
      </p:sp>
    </p:spTree>
    <p:extLst>
      <p:ext uri="{BB962C8B-B14F-4D97-AF65-F5344CB8AC3E}">
        <p14:creationId xmlns:p14="http://schemas.microsoft.com/office/powerpoint/2010/main" val="238702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ECC28049-F775-9247-A8A7-5089A7B29E46}"/>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A01CB5D9-B8F2-CF45-BEB5-2AD1CF38AA60}"/>
              </a:ext>
            </a:extLst>
          </p:cNvPr>
          <p:cNvSpPr>
            <a:spLocks noGrp="1"/>
          </p:cNvSpPr>
          <p:nvPr>
            <p:ph type="title"/>
          </p:nvPr>
        </p:nvSpPr>
        <p:spPr/>
        <p:txBody>
          <a:bodyPr/>
          <a:lstStyle/>
          <a:p>
            <a:r>
              <a:rPr lang="en-IN" dirty="0">
                <a:solidFill>
                  <a:srgbClr val="002060"/>
                </a:solidFill>
                <a:latin typeface="Arial" panose="020B0604020202020204" pitchFamily="34" charset="0"/>
                <a:cs typeface="Arial" panose="020B0604020202020204" pitchFamily="34" charset="0"/>
              </a:rPr>
              <a:t>What are Web Services?                     </a:t>
            </a:r>
            <a:endParaRPr lang="en-US" dirty="0"/>
          </a:p>
        </p:txBody>
      </p:sp>
      <p:sp>
        <p:nvSpPr>
          <p:cNvPr id="6" name="Slide Number Placeholder 5">
            <a:extLst>
              <a:ext uri="{FF2B5EF4-FFF2-40B4-BE49-F238E27FC236}">
                <a16:creationId xmlns:a16="http://schemas.microsoft.com/office/drawing/2014/main" id="{F425E53D-AD4A-2844-BEA0-57C1CF419569}"/>
              </a:ext>
            </a:extLst>
          </p:cNvPr>
          <p:cNvSpPr>
            <a:spLocks noGrp="1"/>
          </p:cNvSpPr>
          <p:nvPr>
            <p:ph type="sldNum" sz="quarter" idx="12"/>
          </p:nvPr>
        </p:nvSpPr>
        <p:spPr/>
        <p:txBody>
          <a:bodyPr/>
          <a:lstStyle/>
          <a:p>
            <a:fld id="{C1B0809E-B2E2-B945-8669-66C6D8B2758D}" type="slidenum">
              <a:rPr lang="en-US" smtClean="0"/>
              <a:t>6</a:t>
            </a:fld>
            <a:endParaRPr lang="en-US"/>
          </a:p>
        </p:txBody>
      </p:sp>
      <p:sp>
        <p:nvSpPr>
          <p:cNvPr id="10" name="Footer Placeholder 4">
            <a:extLst>
              <a:ext uri="{FF2B5EF4-FFF2-40B4-BE49-F238E27FC236}">
                <a16:creationId xmlns:a16="http://schemas.microsoft.com/office/drawing/2014/main" id="{DBA71345-513B-204F-8724-D8761502C4AE}"/>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6</a:t>
            </a:fld>
            <a:endParaRPr lang="en-US" b="1" dirty="0">
              <a:solidFill>
                <a:schemeClr val="bg1"/>
              </a:solidFill>
            </a:endParaRPr>
          </a:p>
        </p:txBody>
      </p:sp>
      <p:sp>
        <p:nvSpPr>
          <p:cNvPr id="11" name="Content Placeholder 10">
            <a:extLst>
              <a:ext uri="{FF2B5EF4-FFF2-40B4-BE49-F238E27FC236}">
                <a16:creationId xmlns:a16="http://schemas.microsoft.com/office/drawing/2014/main" id="{D4B47C46-22C5-564C-A1C8-026989BD5008}"/>
              </a:ext>
            </a:extLst>
          </p:cNvPr>
          <p:cNvSpPr txBox="1">
            <a:spLocks noGrp="1"/>
          </p:cNvSpPr>
          <p:nvPr>
            <p:ph idx="1"/>
          </p:nvPr>
        </p:nvSpPr>
        <p:spPr>
          <a:xfrm>
            <a:off x="838200" y="1825625"/>
            <a:ext cx="10515600" cy="3293722"/>
          </a:xfrm>
          <a:prstGeom prst="rect">
            <a:avLst/>
          </a:prstGeom>
          <a:noFill/>
        </p:spPr>
        <p:txBody>
          <a:bodyPr wrap="square" rtlCol="0">
            <a:spAutoFit/>
          </a:bodyPr>
          <a:lstStyle/>
          <a:p>
            <a:r>
              <a:rPr lang="en-IN" sz="3000" dirty="0">
                <a:latin typeface="Arial" panose="020B0604020202020204" pitchFamily="34" charset="0"/>
                <a:cs typeface="Arial" panose="020B0604020202020204" pitchFamily="34" charset="0"/>
              </a:rPr>
              <a:t>Web services are a standardized medium to propagate communication between the client and server applications on the World Wide Web.</a:t>
            </a:r>
          </a:p>
          <a:p>
            <a:r>
              <a:rPr lang="en-IN" sz="3000" dirty="0">
                <a:latin typeface="Arial" panose="020B0604020202020204" pitchFamily="34" charset="0"/>
                <a:cs typeface="Arial" panose="020B0604020202020204" pitchFamily="34" charset="0"/>
              </a:rPr>
              <a:t>Type of Web Services</a:t>
            </a:r>
          </a:p>
          <a:p>
            <a:pPr lvl="1"/>
            <a:r>
              <a:rPr lang="en-IN" sz="3000" dirty="0">
                <a:latin typeface="Arial" panose="020B0604020202020204" pitchFamily="34" charset="0"/>
                <a:cs typeface="Arial" panose="020B0604020202020204" pitchFamily="34" charset="0"/>
              </a:rPr>
              <a:t>SOAP web services</a:t>
            </a:r>
          </a:p>
          <a:p>
            <a:pPr lvl="1"/>
            <a:r>
              <a:rPr lang="en-IN" sz="3000" dirty="0">
                <a:latin typeface="Arial" panose="020B0604020202020204" pitchFamily="34" charset="0"/>
                <a:cs typeface="Arial" panose="020B0604020202020204" pitchFamily="34" charset="0"/>
              </a:rPr>
              <a:t>RESTful web services</a:t>
            </a:r>
            <a:endParaRPr lang="en-US" sz="3000" dirty="0">
              <a:latin typeface="Arial" panose="020B0604020202020204" pitchFamily="34" charset="0"/>
              <a:cs typeface="Arial" panose="020B0604020202020204" pitchFamily="34" charset="0"/>
            </a:endParaRPr>
          </a:p>
          <a:p>
            <a:pPr lvl="1"/>
            <a:endParaRPr lang="en-US" dirty="0"/>
          </a:p>
        </p:txBody>
      </p:sp>
    </p:spTree>
    <p:extLst>
      <p:ext uri="{BB962C8B-B14F-4D97-AF65-F5344CB8AC3E}">
        <p14:creationId xmlns:p14="http://schemas.microsoft.com/office/powerpoint/2010/main" val="162649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fade">
                                      <p:cBhvr>
                                        <p:cTn id="35" dur="500"/>
                                        <p:tgtEl>
                                          <p:spTgt spid="11">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fade">
                                      <p:cBhvr>
                                        <p:cTn id="38"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ECC28049-F775-9247-A8A7-5089A7B29E46}"/>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A01CB5D9-B8F2-CF45-BEB5-2AD1CF38AA60}"/>
              </a:ext>
            </a:extLst>
          </p:cNvPr>
          <p:cNvSpPr>
            <a:spLocks noGrp="1"/>
          </p:cNvSpPr>
          <p:nvPr>
            <p:ph type="title"/>
          </p:nvPr>
        </p:nvSpPr>
        <p:spPr/>
        <p:txBody>
          <a:bodyPr/>
          <a:lstStyle/>
          <a:p>
            <a:r>
              <a:rPr lang="en-IN" dirty="0">
                <a:solidFill>
                  <a:srgbClr val="002060"/>
                </a:solidFill>
                <a:latin typeface="Arial" panose="020B0604020202020204" pitchFamily="34" charset="0"/>
                <a:cs typeface="Arial" panose="020B0604020202020204" pitchFamily="34" charset="0"/>
              </a:rPr>
              <a:t>How do webservices work?</a:t>
            </a:r>
            <a:endParaRPr lang="en-US" dirty="0"/>
          </a:p>
        </p:txBody>
      </p:sp>
      <p:sp>
        <p:nvSpPr>
          <p:cNvPr id="6" name="Slide Number Placeholder 5">
            <a:extLst>
              <a:ext uri="{FF2B5EF4-FFF2-40B4-BE49-F238E27FC236}">
                <a16:creationId xmlns:a16="http://schemas.microsoft.com/office/drawing/2014/main" id="{F425E53D-AD4A-2844-BEA0-57C1CF419569}"/>
              </a:ext>
            </a:extLst>
          </p:cNvPr>
          <p:cNvSpPr>
            <a:spLocks noGrp="1"/>
          </p:cNvSpPr>
          <p:nvPr>
            <p:ph type="sldNum" sz="quarter" idx="12"/>
          </p:nvPr>
        </p:nvSpPr>
        <p:spPr/>
        <p:txBody>
          <a:bodyPr/>
          <a:lstStyle/>
          <a:p>
            <a:fld id="{C1B0809E-B2E2-B945-8669-66C6D8B2758D}" type="slidenum">
              <a:rPr lang="en-US" smtClean="0"/>
              <a:t>7</a:t>
            </a:fld>
            <a:endParaRPr lang="en-US"/>
          </a:p>
        </p:txBody>
      </p:sp>
      <p:sp>
        <p:nvSpPr>
          <p:cNvPr id="10" name="Footer Placeholder 4">
            <a:extLst>
              <a:ext uri="{FF2B5EF4-FFF2-40B4-BE49-F238E27FC236}">
                <a16:creationId xmlns:a16="http://schemas.microsoft.com/office/drawing/2014/main" id="{DBA71345-513B-204F-8724-D8761502C4AE}"/>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7</a:t>
            </a:fld>
            <a:endParaRPr lang="en-US" b="1" dirty="0">
              <a:solidFill>
                <a:schemeClr val="bg1"/>
              </a:solidFill>
            </a:endParaRPr>
          </a:p>
        </p:txBody>
      </p:sp>
      <p:sp>
        <p:nvSpPr>
          <p:cNvPr id="11" name="Content Placeholder 10">
            <a:extLst>
              <a:ext uri="{FF2B5EF4-FFF2-40B4-BE49-F238E27FC236}">
                <a16:creationId xmlns:a16="http://schemas.microsoft.com/office/drawing/2014/main" id="{D4B47C46-22C5-564C-A1C8-026989BD5008}"/>
              </a:ext>
            </a:extLst>
          </p:cNvPr>
          <p:cNvSpPr txBox="1">
            <a:spLocks noGrp="1"/>
          </p:cNvSpPr>
          <p:nvPr>
            <p:ph idx="1"/>
          </p:nvPr>
        </p:nvSpPr>
        <p:spPr>
          <a:xfrm>
            <a:off x="838200" y="1825625"/>
            <a:ext cx="10515600" cy="3349122"/>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A web service enables communication among various applications by using open standards such as HTML, XML, WSDL, and SOAP. </a:t>
            </a:r>
            <a:r>
              <a:rPr lang="en-IN" sz="3000" dirty="0">
                <a:latin typeface="Arial" panose="020B0604020202020204" pitchFamily="34" charset="0"/>
                <a:cs typeface="Arial" panose="020B0604020202020204" pitchFamily="34" charset="0"/>
              </a:rPr>
              <a:t>Type of Web Services</a:t>
            </a:r>
          </a:p>
          <a:p>
            <a:r>
              <a:rPr lang="en-IN" sz="3200" dirty="0">
                <a:latin typeface="Arial" panose="020B0604020202020204" pitchFamily="34" charset="0"/>
                <a:cs typeface="Arial" panose="020B0604020202020204" pitchFamily="34" charset="0"/>
              </a:rPr>
              <a:t>A web service takes the help of 	</a:t>
            </a:r>
            <a:endParaRPr lang="en-IN" sz="2800" dirty="0">
              <a:latin typeface="Arial" panose="020B0604020202020204" pitchFamily="34" charset="0"/>
              <a:cs typeface="Arial" panose="020B0604020202020204" pitchFamily="34" charset="0"/>
            </a:endParaRPr>
          </a:p>
          <a:p>
            <a:pPr lvl="1"/>
            <a:r>
              <a:rPr lang="en-IN" sz="2800" dirty="0">
                <a:latin typeface="Arial" panose="020B0604020202020204" pitchFamily="34" charset="0"/>
                <a:cs typeface="Arial" panose="020B0604020202020204" pitchFamily="34" charset="0"/>
              </a:rPr>
              <a:t>XML to tag the data</a:t>
            </a:r>
          </a:p>
          <a:p>
            <a:pPr lvl="1"/>
            <a:r>
              <a:rPr lang="en-IN" sz="2800" dirty="0">
                <a:latin typeface="Arial" panose="020B0604020202020204" pitchFamily="34" charset="0"/>
                <a:cs typeface="Arial" panose="020B0604020202020204" pitchFamily="34" charset="0"/>
              </a:rPr>
              <a:t>SOAP to transfer a message</a:t>
            </a:r>
          </a:p>
          <a:p>
            <a:pPr lvl="1"/>
            <a:r>
              <a:rPr lang="en-IN" sz="2800" dirty="0">
                <a:latin typeface="Arial" panose="020B0604020202020204" pitchFamily="34" charset="0"/>
                <a:cs typeface="Arial" panose="020B0604020202020204" pitchFamily="34" charset="0"/>
              </a:rPr>
              <a:t>WSDL to describe the availability of service</a:t>
            </a:r>
          </a:p>
        </p:txBody>
      </p:sp>
    </p:spTree>
    <p:extLst>
      <p:ext uri="{BB962C8B-B14F-4D97-AF65-F5344CB8AC3E}">
        <p14:creationId xmlns:p14="http://schemas.microsoft.com/office/powerpoint/2010/main" val="316010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down)">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18000" b="-18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C487F1F5-377C-C54D-9B08-DC44F15BACA8}"/>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F3A9EA4F-52FE-514D-8C5A-5C6378DF4221}"/>
              </a:ext>
            </a:extLst>
          </p:cNvPr>
          <p:cNvSpPr>
            <a:spLocks noGrp="1"/>
          </p:cNvSpPr>
          <p:nvPr>
            <p:ph type="title"/>
          </p:nvPr>
        </p:nvSpPr>
        <p:spPr/>
        <p:txBody>
          <a:bodyPr/>
          <a:lstStyle/>
          <a:p>
            <a:r>
              <a:rPr lang="en-IN" dirty="0">
                <a:solidFill>
                  <a:srgbClr val="002060"/>
                </a:solidFill>
                <a:latin typeface="Arial" panose="020B0604020202020204" pitchFamily="34" charset="0"/>
                <a:cs typeface="Arial" panose="020B0604020202020204" pitchFamily="34" charset="0"/>
              </a:rPr>
              <a:t>Why Web Services?</a:t>
            </a:r>
            <a:endParaRPr lang="en-US" dirty="0">
              <a:solidFill>
                <a:srgbClr val="00206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946E09A-B3F1-0244-9EB6-45B711C4FFC4}"/>
              </a:ext>
            </a:extLst>
          </p:cNvPr>
          <p:cNvSpPr>
            <a:spLocks noGrp="1"/>
          </p:cNvSpPr>
          <p:nvPr>
            <p:ph type="sldNum" sz="quarter" idx="12"/>
          </p:nvPr>
        </p:nvSpPr>
        <p:spPr/>
        <p:txBody>
          <a:bodyPr/>
          <a:lstStyle/>
          <a:p>
            <a:fld id="{C1B0809E-B2E2-B945-8669-66C6D8B2758D}" type="slidenum">
              <a:rPr lang="en-US" smtClean="0"/>
              <a:t>8</a:t>
            </a:fld>
            <a:endParaRPr lang="en-US"/>
          </a:p>
        </p:txBody>
      </p:sp>
      <p:sp>
        <p:nvSpPr>
          <p:cNvPr id="9" name="Date Placeholder 8">
            <a:extLst>
              <a:ext uri="{FF2B5EF4-FFF2-40B4-BE49-F238E27FC236}">
                <a16:creationId xmlns:a16="http://schemas.microsoft.com/office/drawing/2014/main" id="{B7EA872C-0923-CC4D-A163-D4906664D895}"/>
              </a:ext>
            </a:extLst>
          </p:cNvPr>
          <p:cNvSpPr>
            <a:spLocks noGrp="1"/>
          </p:cNvSpPr>
          <p:nvPr>
            <p:ph type="dt" sz="half" idx="10"/>
          </p:nvPr>
        </p:nvSpPr>
        <p:spPr/>
        <p:txBody>
          <a:bodyPr/>
          <a:lstStyle/>
          <a:p>
            <a:r>
              <a:rPr lang="en-US"/>
              <a:t>5/26/19</a:t>
            </a:r>
          </a:p>
        </p:txBody>
      </p:sp>
      <p:sp>
        <p:nvSpPr>
          <p:cNvPr id="10" name="Footer Placeholder 4">
            <a:extLst>
              <a:ext uri="{FF2B5EF4-FFF2-40B4-BE49-F238E27FC236}">
                <a16:creationId xmlns:a16="http://schemas.microsoft.com/office/drawing/2014/main" id="{2A03E32B-916F-6C46-96AE-6EA4A1B4EAE1}"/>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8</a:t>
            </a:fld>
            <a:endParaRPr lang="en-US" b="1" dirty="0">
              <a:solidFill>
                <a:schemeClr val="bg1"/>
              </a:solidFill>
            </a:endParaRPr>
          </a:p>
        </p:txBody>
      </p:sp>
      <p:sp>
        <p:nvSpPr>
          <p:cNvPr id="8" name="Content Placeholder 7">
            <a:extLst>
              <a:ext uri="{FF2B5EF4-FFF2-40B4-BE49-F238E27FC236}">
                <a16:creationId xmlns:a16="http://schemas.microsoft.com/office/drawing/2014/main" id="{CF780849-0AD0-C042-87D1-4C9F6706B254}"/>
              </a:ext>
            </a:extLst>
          </p:cNvPr>
          <p:cNvSpPr>
            <a:spLocks noGrp="1"/>
          </p:cNvSpPr>
          <p:nvPr>
            <p:ph idx="1"/>
          </p:nvPr>
        </p:nvSpPr>
        <p:spPr/>
        <p:txBody>
          <a:bodyPr>
            <a:normAutofit fontScale="85000" lnSpcReduction="20000"/>
          </a:bodyPr>
          <a:lstStyle/>
          <a:p>
            <a:r>
              <a:rPr lang="en-IN" b="1" dirty="0">
                <a:latin typeface="Arial" panose="020B0604020202020204" pitchFamily="34" charset="0"/>
                <a:cs typeface="Arial" panose="020B0604020202020204" pitchFamily="34" charset="0"/>
              </a:rPr>
              <a:t>Exposing the Existing Function on the network </a:t>
            </a:r>
            <a:r>
              <a:rPr lang="en-IN" dirty="0">
                <a:latin typeface="Arial" panose="020B0604020202020204" pitchFamily="34" charset="0"/>
                <a:cs typeface="Arial" panose="020B0604020202020204" pitchFamily="34" charset="0"/>
              </a:rPr>
              <a:t>- Web services allow you to expose the functionality of your existing code over the network using HTTP requests. Once it is exposed on the network, other applications can use the functionality of your program.</a:t>
            </a:r>
          </a:p>
          <a:p>
            <a:r>
              <a:rPr lang="en-IN" b="1" dirty="0">
                <a:latin typeface="Arial" panose="020B0604020202020204" pitchFamily="34" charset="0"/>
                <a:cs typeface="Arial" panose="020B0604020202020204" pitchFamily="34" charset="0"/>
              </a:rPr>
              <a:t>Interoperability</a:t>
            </a:r>
            <a:r>
              <a:rPr lang="en-IN" dirty="0">
                <a:latin typeface="Arial" panose="020B0604020202020204" pitchFamily="34" charset="0"/>
                <a:cs typeface="Arial" panose="020B0604020202020204" pitchFamily="34" charset="0"/>
              </a:rPr>
              <a:t> - Web services allow various applications to talk to each other and share data and services among themselves Web services are used to make the application platform and technology independent.</a:t>
            </a:r>
          </a:p>
          <a:p>
            <a:r>
              <a:rPr lang="en-IN" b="1" dirty="0">
                <a:latin typeface="Arial" panose="020B0604020202020204" pitchFamily="34" charset="0"/>
                <a:cs typeface="Arial" panose="020B0604020202020204" pitchFamily="34" charset="0"/>
              </a:rPr>
              <a:t>Standardized Protocol- </a:t>
            </a:r>
            <a:r>
              <a:rPr lang="en-IN" dirty="0">
                <a:latin typeface="Arial" panose="020B0604020202020204" pitchFamily="34" charset="0"/>
                <a:cs typeface="Arial" panose="020B0604020202020204" pitchFamily="34" charset="0"/>
              </a:rPr>
              <a:t>Web services use standardized industry standard protocol for the communication. standardization of protocol stack gives the business many advantages such as a wide range of choices, reduction in the cost due to competition, and increase in the quality.</a:t>
            </a:r>
          </a:p>
          <a:p>
            <a:r>
              <a:rPr lang="en-IN" b="1" dirty="0">
                <a:latin typeface="Arial" panose="020B0604020202020204" pitchFamily="34" charset="0"/>
                <a:cs typeface="Arial" panose="020B0604020202020204" pitchFamily="34" charset="0"/>
              </a:rPr>
              <a:t>Low Cost Communication </a:t>
            </a:r>
            <a:r>
              <a:rPr lang="en-IN" dirty="0">
                <a:latin typeface="Arial" panose="020B0604020202020204" pitchFamily="34" charset="0"/>
                <a:cs typeface="Arial" panose="020B0604020202020204" pitchFamily="34" charset="0"/>
              </a:rPr>
              <a:t>-</a:t>
            </a:r>
            <a:r>
              <a:rPr lang="en-IN" dirty="0"/>
              <a:t> </a:t>
            </a:r>
            <a:r>
              <a:rPr lang="en-IN" dirty="0">
                <a:latin typeface="Arial" panose="020B0604020202020204" pitchFamily="34" charset="0"/>
                <a:cs typeface="Arial" panose="020B0604020202020204" pitchFamily="34" charset="0"/>
              </a:rPr>
              <a:t>Web services use SOAP over HTTP protocol, so you can use your existing low-cost internet for implementing web services</a:t>
            </a:r>
          </a:p>
          <a:p>
            <a:endParaRPr lang="en-US" dirty="0"/>
          </a:p>
        </p:txBody>
      </p:sp>
    </p:spTree>
    <p:extLst>
      <p:ext uri="{BB962C8B-B14F-4D97-AF65-F5344CB8AC3E}">
        <p14:creationId xmlns:p14="http://schemas.microsoft.com/office/powerpoint/2010/main" val="221913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18000" b="-18000"/>
          </a:stretch>
        </a:blipFill>
        <a:effectLst/>
      </p:bgPr>
    </p:bg>
    <p:spTree>
      <p:nvGrpSpPr>
        <p:cNvPr id="1" name=""/>
        <p:cNvGrpSpPr/>
        <p:nvPr/>
      </p:nvGrpSpPr>
      <p:grpSpPr>
        <a:xfrm>
          <a:off x="0" y="0"/>
          <a:ext cx="0" cy="0"/>
          <a:chOff x="0" y="0"/>
          <a:chExt cx="0" cy="0"/>
        </a:xfrm>
      </p:grpSpPr>
      <p:pic>
        <p:nvPicPr>
          <p:cNvPr id="7" name="Picture 6" descr="A picture containing indoor, baseball&#10;&#10;Description automatically generated">
            <a:extLst>
              <a:ext uri="{FF2B5EF4-FFF2-40B4-BE49-F238E27FC236}">
                <a16:creationId xmlns:a16="http://schemas.microsoft.com/office/drawing/2014/main" id="{C487F1F5-377C-C54D-9B08-DC44F15BACA8}"/>
              </a:ext>
            </a:extLst>
          </p:cNvPr>
          <p:cNvPicPr>
            <a:picLocks noChangeAspect="1"/>
          </p:cNvPicPr>
          <p:nvPr/>
        </p:nvPicPr>
        <p:blipFill>
          <a:blip r:embed="rId3"/>
          <a:stretch>
            <a:fillRect/>
          </a:stretch>
        </p:blipFill>
        <p:spPr>
          <a:xfrm>
            <a:off x="-700086" y="4245709"/>
            <a:ext cx="13630275" cy="3683854"/>
          </a:xfrm>
          <a:prstGeom prst="rect">
            <a:avLst/>
          </a:prstGeom>
        </p:spPr>
      </p:pic>
      <p:sp>
        <p:nvSpPr>
          <p:cNvPr id="2" name="Title 1">
            <a:extLst>
              <a:ext uri="{FF2B5EF4-FFF2-40B4-BE49-F238E27FC236}">
                <a16:creationId xmlns:a16="http://schemas.microsoft.com/office/drawing/2014/main" id="{F3A9EA4F-52FE-514D-8C5A-5C6378DF4221}"/>
              </a:ext>
            </a:extLst>
          </p:cNvPr>
          <p:cNvSpPr>
            <a:spLocks noGrp="1"/>
          </p:cNvSpPr>
          <p:nvPr>
            <p:ph type="title"/>
          </p:nvPr>
        </p:nvSpPr>
        <p:spPr>
          <a:xfrm>
            <a:off x="623887" y="136525"/>
            <a:ext cx="10515600" cy="1325563"/>
          </a:xfrm>
        </p:spPr>
        <p:txBody>
          <a:bodyPr vert="horz" lIns="91440" tIns="45720" rIns="91440" bIns="45720" rtlCol="0" anchor="ctr">
            <a:normAutofit/>
          </a:bodyPr>
          <a:lstStyle/>
          <a:p>
            <a:r>
              <a:rPr lang="en-IN" dirty="0">
                <a:solidFill>
                  <a:srgbClr val="002060"/>
                </a:solidFill>
                <a:latin typeface="Arial" panose="020B0604020202020204" pitchFamily="34" charset="0"/>
                <a:cs typeface="Arial" panose="020B0604020202020204" pitchFamily="34" charset="0"/>
              </a:rPr>
              <a:t>Web Service Architecture 1/2</a:t>
            </a:r>
            <a:endParaRPr lang="en-US" dirty="0">
              <a:solidFill>
                <a:srgbClr val="00206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946E09A-B3F1-0244-9EB6-45B711C4FFC4}"/>
              </a:ext>
            </a:extLst>
          </p:cNvPr>
          <p:cNvSpPr>
            <a:spLocks noGrp="1"/>
          </p:cNvSpPr>
          <p:nvPr>
            <p:ph type="sldNum" sz="quarter" idx="12"/>
          </p:nvPr>
        </p:nvSpPr>
        <p:spPr/>
        <p:txBody>
          <a:bodyPr/>
          <a:lstStyle/>
          <a:p>
            <a:fld id="{C1B0809E-B2E2-B945-8669-66C6D8B2758D}" type="slidenum">
              <a:rPr lang="en-US" smtClean="0"/>
              <a:t>9</a:t>
            </a:fld>
            <a:endParaRPr lang="en-US"/>
          </a:p>
        </p:txBody>
      </p:sp>
      <p:sp>
        <p:nvSpPr>
          <p:cNvPr id="9" name="Date Placeholder 8">
            <a:extLst>
              <a:ext uri="{FF2B5EF4-FFF2-40B4-BE49-F238E27FC236}">
                <a16:creationId xmlns:a16="http://schemas.microsoft.com/office/drawing/2014/main" id="{B7EA872C-0923-CC4D-A163-D4906664D895}"/>
              </a:ext>
            </a:extLst>
          </p:cNvPr>
          <p:cNvSpPr>
            <a:spLocks noGrp="1"/>
          </p:cNvSpPr>
          <p:nvPr>
            <p:ph type="dt" sz="half" idx="10"/>
          </p:nvPr>
        </p:nvSpPr>
        <p:spPr/>
        <p:txBody>
          <a:bodyPr/>
          <a:lstStyle/>
          <a:p>
            <a:r>
              <a:rPr lang="en-US"/>
              <a:t>5/26/19</a:t>
            </a:r>
          </a:p>
        </p:txBody>
      </p:sp>
      <p:sp>
        <p:nvSpPr>
          <p:cNvPr id="10" name="Footer Placeholder 4">
            <a:extLst>
              <a:ext uri="{FF2B5EF4-FFF2-40B4-BE49-F238E27FC236}">
                <a16:creationId xmlns:a16="http://schemas.microsoft.com/office/drawing/2014/main" id="{2A03E32B-916F-6C46-96AE-6EA4A1B4EAE1}"/>
              </a:ext>
            </a:extLst>
          </p:cNvPr>
          <p:cNvSpPr>
            <a:spLocks noGrp="1"/>
          </p:cNvSpPr>
          <p:nvPr>
            <p:ph type="ftr" sz="quarter" idx="11"/>
          </p:nvPr>
        </p:nvSpPr>
        <p:spPr>
          <a:xfrm>
            <a:off x="4038599" y="6356350"/>
            <a:ext cx="6209371" cy="365125"/>
          </a:xfrm>
        </p:spPr>
        <p:txBody>
          <a:bodyPr/>
          <a:lstStyle/>
          <a:p>
            <a:r>
              <a:rPr lang="en-US" b="1" dirty="0">
                <a:solidFill>
                  <a:schemeClr val="bg1"/>
                </a:solidFill>
              </a:rPr>
              <a:t>26 May 2019			</a:t>
            </a:r>
            <a:fld id="{424F8FEC-8B02-B94C-8BF4-EBB5A3A83399}" type="slidenum">
              <a:rPr lang="en-US" b="1" smtClean="0">
                <a:solidFill>
                  <a:schemeClr val="bg1"/>
                </a:solidFill>
              </a:rPr>
              <a:t>9</a:t>
            </a:fld>
            <a:endParaRPr lang="en-US" b="1" dirty="0">
              <a:solidFill>
                <a:schemeClr val="bg1"/>
              </a:solidFill>
            </a:endParaRPr>
          </a:p>
        </p:txBody>
      </p:sp>
      <p:sp>
        <p:nvSpPr>
          <p:cNvPr id="8" name="Content Placeholder 7">
            <a:extLst>
              <a:ext uri="{FF2B5EF4-FFF2-40B4-BE49-F238E27FC236}">
                <a16:creationId xmlns:a16="http://schemas.microsoft.com/office/drawing/2014/main" id="{CF780849-0AD0-C042-87D1-4C9F6706B254}"/>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There are two ways to view the web service architecture </a:t>
            </a:r>
          </a:p>
          <a:p>
            <a:pPr lvl="1"/>
            <a:r>
              <a:rPr lang="en-IN" dirty="0">
                <a:latin typeface="Arial" panose="020B0604020202020204" pitchFamily="34" charset="0"/>
                <a:cs typeface="Arial" panose="020B0604020202020204" pitchFamily="34" charset="0"/>
              </a:rPr>
              <a:t>The first is to examine the individual roles of each web service actor</a:t>
            </a:r>
          </a:p>
          <a:p>
            <a:pPr lvl="1"/>
            <a:r>
              <a:rPr lang="en-IN" dirty="0">
                <a:latin typeface="Arial" panose="020B0604020202020204" pitchFamily="34" charset="0"/>
                <a:cs typeface="Arial" panose="020B0604020202020204" pitchFamily="34" charset="0"/>
              </a:rPr>
              <a:t>The second is to examine the emerging web service protocol stack</a:t>
            </a:r>
          </a:p>
          <a:p>
            <a:pPr marL="0" indent="0">
              <a:buNone/>
            </a:pPr>
            <a:endParaRPr lang="en-US" dirty="0"/>
          </a:p>
        </p:txBody>
      </p:sp>
    </p:spTree>
    <p:extLst>
      <p:ext uri="{BB962C8B-B14F-4D97-AF65-F5344CB8AC3E}">
        <p14:creationId xmlns:p14="http://schemas.microsoft.com/office/powerpoint/2010/main" val="319484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1189</Words>
  <Application>Microsoft Office PowerPoint</Application>
  <PresentationFormat>Breedbeeld</PresentationFormat>
  <Paragraphs>232</Paragraphs>
  <Slides>28</Slides>
  <Notes>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28</vt:i4>
      </vt:variant>
    </vt:vector>
  </HeadingPairs>
  <TitlesOfParts>
    <vt:vector size="34" baseType="lpstr">
      <vt:lpstr>Arial</vt:lpstr>
      <vt:lpstr>Calibri</vt:lpstr>
      <vt:lpstr>Calibri Light</vt:lpstr>
      <vt:lpstr>Overpass</vt:lpstr>
      <vt:lpstr>Wingdings</vt:lpstr>
      <vt:lpstr>Office Theme</vt:lpstr>
      <vt:lpstr>       </vt:lpstr>
      <vt:lpstr>PowerPoint-presentatie</vt:lpstr>
      <vt:lpstr>PowerPoint-presentatie</vt:lpstr>
      <vt:lpstr>PowerPoint-presentatie</vt:lpstr>
      <vt:lpstr>PowerPoint-presentatie</vt:lpstr>
      <vt:lpstr>What are Web Services?                     </vt:lpstr>
      <vt:lpstr>How do webservices work?</vt:lpstr>
      <vt:lpstr>Why Web Services?</vt:lpstr>
      <vt:lpstr>Web Service Architecture 1/2</vt:lpstr>
      <vt:lpstr>Web Service Architecture 2/3</vt:lpstr>
      <vt:lpstr>Web Service Architecture 3/4</vt:lpstr>
      <vt:lpstr>Web Service Architecture 4/5</vt:lpstr>
      <vt:lpstr>Web Service Architecture 5/-</vt:lpstr>
      <vt:lpstr>SOAP</vt:lpstr>
      <vt:lpstr>SOAP</vt:lpstr>
      <vt:lpstr>WSDL (WebServices Description language) 1/2</vt:lpstr>
      <vt:lpstr>WSDL (WebServices Description language) 2/2</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Richard van emmerik</dc:creator>
  <cp:lastModifiedBy>t alekhya</cp:lastModifiedBy>
  <cp:revision>19</cp:revision>
  <dcterms:created xsi:type="dcterms:W3CDTF">2019-05-26T09:47:37Z</dcterms:created>
  <dcterms:modified xsi:type="dcterms:W3CDTF">2019-05-29T06:33:25Z</dcterms:modified>
</cp:coreProperties>
</file>