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58" r:id="rId4"/>
    <p:sldId id="259" r:id="rId5"/>
    <p:sldId id="264" r:id="rId6"/>
    <p:sldId id="300" r:id="rId7"/>
    <p:sldId id="291" r:id="rId8"/>
    <p:sldId id="261" r:id="rId9"/>
    <p:sldId id="298" r:id="rId10"/>
    <p:sldId id="290" r:id="rId11"/>
    <p:sldId id="292" r:id="rId12"/>
    <p:sldId id="293" r:id="rId13"/>
    <p:sldId id="294" r:id="rId14"/>
    <p:sldId id="296" r:id="rId15"/>
    <p:sldId id="299" r:id="rId16"/>
    <p:sldId id="297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4"/>
  </p:normalViewPr>
  <p:slideViewPr>
    <p:cSldViewPr snapToGrid="0" snapToObjects="1">
      <p:cViewPr varScale="1">
        <p:scale>
          <a:sx n="64" d="100"/>
          <a:sy n="64" d="100"/>
        </p:scale>
        <p:origin x="33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A54E2-3D51-104B-8197-04196794BAA9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B1C49-EEFC-4D47-964B-8BAA25E9B1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7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08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D4EA-8EE7-2540-9EA0-91171E0E0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2F5F8-67EC-DF45-B837-17CAB62C2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D5BA3-4EDA-9440-8DF9-2C297412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6356-F741-C34B-AE40-87BE59E4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BD475-DA93-FB4D-9F96-D1B2FE31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4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642B-1BC6-234E-9BC8-80C9B9AA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0FDBA-99EF-0B44-AB19-699559E44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1AEEE-3E72-3848-B157-23E0B775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E1F0A-A922-824D-B46A-160106C4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7491-9275-6248-9365-8AF45BD8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6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ECC62-E788-9047-B5E2-601AB2101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ACF00-30C9-924E-A40B-48EA540FC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9E8B8-3234-0447-BCD9-DEDBA534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240B4-6BEF-E046-8389-0E4BB11C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38EF6-3494-9147-BE96-8A66D489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0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6062-39C5-004D-A084-F9B0CC51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35C43-E4FB-3740-B1BC-ABDBA07BE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054B5-5073-4348-A515-6EFF66A3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A20AB-4DAE-494F-9D9A-40083199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B50D-D2AB-EA47-97AA-2098E34C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7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5557-D63A-624F-A20D-A51352E3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B469A-F023-5A45-B20A-22404362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3086D-AF12-1F45-868D-060E4129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A8798-4642-EE4D-8966-D0320A6B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8CAD-82B0-7A45-8161-4C7605E5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1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28B3-9F11-0940-BD5C-16A75FC8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2AE1-33FD-5542-BA94-A5C449C1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28D21-24C6-2B4A-A0AB-7BB5BDB8A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916DE-6649-3A41-AF5E-EB0C9115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B3B14-058D-3B47-870B-5E9D02EA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4460A-A8B3-3145-967D-FB9246F0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9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B047-28D2-3F44-B003-BB5AEA16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2158E-D6EC-114C-9583-46C0B7E8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85B40-4398-6242-8996-16F68EA60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D148D-F044-A649-AFA9-5722F89EF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1908C-981F-BE49-B0AB-FDDDB1BAC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ABC20-E92A-EE4B-A9E6-11E33E2C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883E1-DF2E-BB4D-BF06-FFE63865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7C81BF-7F12-3548-AEE2-CB5EAC92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0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9175-D1E3-5241-9FDF-7DB25342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4574C-8B59-444A-9CAE-00DD6BAF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C00AB-1ED0-7647-8F8C-3C29A494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E535C-4B33-6A4A-841A-FC393E6F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8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10BD5-CA07-C64C-91C7-B26F1B25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8CCED-40A7-DD4F-B72F-874604FF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63E76-C08A-C54F-B014-1E2F0834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5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BE6F-A2D2-5E46-BE18-FC9FFA36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05955-761E-F74C-A574-D7E99C43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C631B-43F9-404A-A5BE-01D922F2E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163BB-6559-2346-97B7-FC1F007F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8ECC0-8958-DC4E-9316-EEAD094E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F242E-1302-074F-88F1-FD8DA502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3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2C52-0A68-334F-8163-5121208D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618D7-23E2-AF42-9ACA-EFF3A9833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4BF19-B92F-5943-8493-A45DDDBE0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79F74-A41B-2E42-8D09-1FAB9B67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203C3-5FCC-BE44-914C-90E5CFE8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D8C11-8A51-284B-B07A-8D823F66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2BBB0-CBB8-BE48-AF64-74FB8935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409DA-0012-1345-9EA2-ECA64ACE7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A0160-38D6-554C-810F-97D0C85CC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5/26/19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D7D29-2361-ED4C-9796-62C23E523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351F-B2BE-FE4E-9977-8FC75758E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0809E-B2E2-B945-8669-66C6D8B27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5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0384" y="2276475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ts val="5200"/>
              </a:lnSpc>
            </a:pPr>
            <a:br>
              <a:rPr lang="nl-NL" altLang="nl-NL" dirty="0">
                <a:latin typeface="Overpass" charset="0"/>
                <a:ea typeface="Overpass" charset="0"/>
                <a:cs typeface="Overpass" charset="0"/>
              </a:rPr>
            </a:br>
            <a:br>
              <a:rPr lang="nl-NL" altLang="nl-NL" dirty="0">
                <a:latin typeface="Overpass" charset="0"/>
                <a:ea typeface="Overpass" charset="0"/>
                <a:cs typeface="Overpass" charset="0"/>
              </a:rPr>
            </a:br>
            <a:br>
              <a:rPr lang="nl-NL" altLang="nl-NL" dirty="0">
                <a:solidFill>
                  <a:srgbClr val="334C5E"/>
                </a:solidFill>
                <a:latin typeface="Overpass" charset="0"/>
                <a:ea typeface="Overpass" charset="0"/>
                <a:cs typeface="Overpass" charset="0"/>
              </a:rPr>
            </a:br>
            <a:br>
              <a:rPr lang="nl-NL" altLang="nl-NL" dirty="0">
                <a:solidFill>
                  <a:srgbClr val="334C5E"/>
                </a:solidFill>
                <a:latin typeface="Overpass" charset="0"/>
                <a:ea typeface="Overpass" charset="0"/>
                <a:cs typeface="Overpass" charset="0"/>
              </a:rPr>
            </a:br>
            <a:br>
              <a:rPr lang="nl-NL" altLang="nl-NL" dirty="0">
                <a:solidFill>
                  <a:srgbClr val="334C5E"/>
                </a:solidFill>
                <a:latin typeface="Overpass" charset="0"/>
                <a:ea typeface="Overpass" charset="0"/>
                <a:cs typeface="Overpass" charset="0"/>
              </a:rPr>
            </a:br>
            <a:r>
              <a:rPr lang="nl-NL" altLang="nl-NL" sz="4400" i="1" dirty="0"/>
              <a:t> </a:t>
            </a:r>
            <a:br>
              <a:rPr lang="nl-NL" altLang="nl-NL" dirty="0"/>
            </a:br>
            <a:endParaRPr lang="nl-NL" altLang="nl-NL" sz="8000" dirty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0" y="2276475"/>
            <a:ext cx="5181600" cy="4351338"/>
          </a:xfrm>
        </p:spPr>
        <p:txBody>
          <a:bodyPr/>
          <a:lstStyle/>
          <a:p>
            <a:pPr marL="0" indent="0" algn="l">
              <a:spcBef>
                <a:spcPct val="0"/>
              </a:spcBef>
              <a:buNone/>
            </a:pPr>
            <a:endParaRPr lang="nl-NL" altLang="nl-NL" sz="2800" dirty="0">
              <a:solidFill>
                <a:srgbClr val="142900"/>
              </a:solidFill>
            </a:endParaRPr>
          </a:p>
          <a:p>
            <a:pPr marL="0" indent="0" algn="l">
              <a:spcBef>
                <a:spcPct val="0"/>
              </a:spcBef>
              <a:buNone/>
            </a:pPr>
            <a:endParaRPr lang="nl-NL" altLang="nl-NL" dirty="0">
              <a:solidFill>
                <a:srgbClr val="142900"/>
              </a:solidFill>
            </a:endParaRPr>
          </a:p>
          <a:p>
            <a:pPr marL="0" indent="0" algn="l">
              <a:spcBef>
                <a:spcPct val="0"/>
              </a:spcBef>
              <a:buNone/>
            </a:pPr>
            <a:endParaRPr lang="nl-NL" altLang="nl-NL" sz="2800" dirty="0">
              <a:solidFill>
                <a:srgbClr val="142900"/>
              </a:solidFill>
            </a:endParaRPr>
          </a:p>
          <a:p>
            <a:pPr marL="0" indent="0" algn="l">
              <a:spcBef>
                <a:spcPct val="0"/>
              </a:spcBef>
              <a:buNone/>
            </a:pPr>
            <a:endParaRPr lang="nl-NL" altLang="nl-NL" dirty="0">
              <a:solidFill>
                <a:srgbClr val="142900"/>
              </a:solidFill>
            </a:endParaRPr>
          </a:p>
          <a:p>
            <a:pPr marL="0" indent="0" algn="l">
              <a:spcBef>
                <a:spcPct val="0"/>
              </a:spcBef>
              <a:buNone/>
            </a:pPr>
            <a:endParaRPr lang="nl-NL" altLang="nl-NL" sz="2800" dirty="0">
              <a:solidFill>
                <a:srgbClr val="142900"/>
              </a:solidFill>
            </a:endParaRPr>
          </a:p>
          <a:p>
            <a:pPr marL="0" indent="0" algn="l">
              <a:spcBef>
                <a:spcPct val="0"/>
              </a:spcBef>
              <a:buNone/>
            </a:pPr>
            <a:endParaRPr lang="nl-NL" altLang="nl-NL" dirty="0">
              <a:solidFill>
                <a:srgbClr val="334C5E"/>
              </a:solidFill>
              <a:latin typeface="Overpass" charset="0"/>
              <a:ea typeface="Overpass" charset="0"/>
              <a:cs typeface="Overpass" charset="0"/>
            </a:endParaRPr>
          </a:p>
          <a:p>
            <a:pPr marL="0" indent="0" algn="l">
              <a:lnSpc>
                <a:spcPts val="3360"/>
              </a:lnSpc>
              <a:spcBef>
                <a:spcPct val="0"/>
              </a:spcBef>
              <a:buNone/>
            </a:pPr>
            <a:r>
              <a:rPr lang="nl-NL" altLang="nl-NL" sz="2000" b="1" dirty="0">
                <a:solidFill>
                  <a:srgbClr val="334C5E"/>
                </a:solidFill>
                <a:latin typeface="Overpass" charset="0"/>
                <a:ea typeface="Overpass" charset="0"/>
                <a:cs typeface="Overpass" charset="0"/>
              </a:rPr>
              <a:t>Vrijdag 13 april 2018</a:t>
            </a:r>
          </a:p>
          <a:p>
            <a:pPr marL="0" indent="0" algn="l">
              <a:spcBef>
                <a:spcPct val="0"/>
              </a:spcBef>
              <a:buNone/>
            </a:pPr>
            <a:endParaRPr lang="nl-NL" altLang="nl-NL" sz="2000" dirty="0">
              <a:solidFill>
                <a:srgbClr val="142900"/>
              </a:solidFill>
            </a:endParaRPr>
          </a:p>
          <a:p>
            <a:pPr algn="l">
              <a:spcBef>
                <a:spcPct val="0"/>
              </a:spcBef>
            </a:pPr>
            <a:endParaRPr lang="nl-NL" altLang="nl-NL" sz="2000" dirty="0">
              <a:solidFill>
                <a:srgbClr val="142900"/>
              </a:solidFill>
            </a:endParaRPr>
          </a:p>
          <a:p>
            <a:pPr algn="l">
              <a:spcBef>
                <a:spcPct val="0"/>
              </a:spcBef>
            </a:pPr>
            <a:endParaRPr lang="nl-NL" altLang="nl-NL" sz="1900" dirty="0">
              <a:solidFill>
                <a:srgbClr val="142900"/>
              </a:solidFill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049" y="6229339"/>
            <a:ext cx="1753902" cy="333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6228184" y="5661248"/>
            <a:ext cx="2664296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None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7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5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504412AE-3A39-49D0-8730-3FDCF51BA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924" y="-4501661"/>
            <a:ext cx="15146215" cy="11359661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02191CD3-92A8-49C4-AEEA-6180C9C2C336}"/>
              </a:ext>
            </a:extLst>
          </p:cNvPr>
          <p:cNvSpPr txBox="1">
            <a:spLocks/>
          </p:cNvSpPr>
          <p:nvPr/>
        </p:nvSpPr>
        <p:spPr>
          <a:xfrm>
            <a:off x="1081454" y="11027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4800" b="1" dirty="0" err="1">
                <a:solidFill>
                  <a:schemeClr val="bg1"/>
                </a:solidFill>
              </a:rPr>
              <a:t>Introduction</a:t>
            </a:r>
            <a:r>
              <a:rPr lang="nl-NL" sz="4800" b="1" dirty="0">
                <a:solidFill>
                  <a:schemeClr val="bg1"/>
                </a:solidFill>
              </a:rPr>
              <a:t> </a:t>
            </a:r>
            <a:r>
              <a:rPr lang="nl-NL" sz="4800" b="1" dirty="0" err="1">
                <a:solidFill>
                  <a:schemeClr val="bg1"/>
                </a:solidFill>
              </a:rPr>
              <a:t>to</a:t>
            </a:r>
            <a:r>
              <a:rPr lang="nl-NL" sz="4800" b="1" dirty="0">
                <a:solidFill>
                  <a:schemeClr val="bg1"/>
                </a:solidFill>
              </a:rPr>
              <a:t> Python-</a:t>
            </a:r>
            <a:r>
              <a:rPr lang="nl-NL" sz="4800" b="1" dirty="0" err="1">
                <a:solidFill>
                  <a:schemeClr val="bg1"/>
                </a:solidFill>
              </a:rPr>
              <a:t>RobotFramework</a:t>
            </a:r>
            <a:endParaRPr lang="nl-NL" sz="4800" b="1" dirty="0">
              <a:solidFill>
                <a:schemeClr val="bg1"/>
              </a:solidFill>
            </a:endParaRPr>
          </a:p>
          <a:p>
            <a:pPr algn="ctr"/>
            <a:r>
              <a:rPr lang="nl-NL" sz="2400" b="1" dirty="0">
                <a:solidFill>
                  <a:schemeClr val="bg1"/>
                </a:solidFill>
              </a:rPr>
              <a:t>  20 </a:t>
            </a:r>
            <a:r>
              <a:rPr lang="nl-NL" sz="2400" b="1" dirty="0" err="1">
                <a:solidFill>
                  <a:schemeClr val="bg1"/>
                </a:solidFill>
              </a:rPr>
              <a:t>June</a:t>
            </a:r>
            <a:r>
              <a:rPr lang="nl-NL" sz="2400" b="1" dirty="0">
                <a:solidFill>
                  <a:schemeClr val="bg1"/>
                </a:solidFill>
              </a:rPr>
              <a:t> 2019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02191CD3-92A8-49C4-AEEA-6180C9C2C336}"/>
              </a:ext>
            </a:extLst>
          </p:cNvPr>
          <p:cNvSpPr txBox="1">
            <a:spLocks/>
          </p:cNvSpPr>
          <p:nvPr/>
        </p:nvSpPr>
        <p:spPr>
          <a:xfrm>
            <a:off x="1081454" y="52377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2800" b="1" dirty="0" err="1">
                <a:solidFill>
                  <a:schemeClr val="bg1"/>
                </a:solidFill>
              </a:rPr>
              <a:t>Alekhya</a:t>
            </a:r>
            <a:r>
              <a:rPr lang="nl-NL" sz="2800" b="1" dirty="0">
                <a:solidFill>
                  <a:schemeClr val="bg1"/>
                </a:solidFill>
              </a:rPr>
              <a:t> </a:t>
            </a:r>
            <a:r>
              <a:rPr lang="nl-NL" sz="2800" b="1" dirty="0" err="1">
                <a:solidFill>
                  <a:schemeClr val="bg1"/>
                </a:solidFill>
              </a:rPr>
              <a:t>Thumati</a:t>
            </a:r>
            <a:endParaRPr lang="nl-NL" sz="2800" b="1" dirty="0">
              <a:solidFill>
                <a:schemeClr val="bg1"/>
              </a:solidFill>
            </a:endParaRPr>
          </a:p>
          <a:p>
            <a:pPr algn="ctr"/>
            <a:endParaRPr lang="nl-NL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26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60000" b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87D7D7ED-A409-E94E-8D6C-6CF20EDB7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A51B2-A560-D14E-AEFE-E856158B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76F7-5D10-A940-A1B1-BBF92538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640114"/>
            <a:ext cx="10337800" cy="4536849"/>
          </a:xfrm>
        </p:spPr>
        <p:txBody>
          <a:bodyPr>
            <a:normAutofit/>
          </a:bodyPr>
          <a:lstStyle/>
          <a:p>
            <a:r>
              <a:rPr lang="en-GB" dirty="0"/>
              <a:t>http://python.org/</a:t>
            </a:r>
          </a:p>
          <a:p>
            <a:r>
              <a:rPr lang="en-GB" dirty="0"/>
              <a:t>http://diveintopython.org/</a:t>
            </a:r>
          </a:p>
          <a:p>
            <a:r>
              <a:rPr lang="en-GB" dirty="0"/>
              <a:t>http://djangoproject.com/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FD470-F32E-AC45-B6DF-1112DDE7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10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05365AC-B820-A44C-AC95-34CB87E9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707FA0E-54C3-FB45-A1E5-37BB82BE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10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78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D3F0B614-B9A1-5443-8B19-55028FDD5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9138" y="4223406"/>
            <a:ext cx="13630275" cy="368385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0D8D-95AB-124F-8C65-BD03B828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11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92BAB-BF72-1342-A5B4-47681218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11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12C4CD8-447E-E34F-BD94-33AA9ED34CE7}"/>
              </a:ext>
            </a:extLst>
          </p:cNvPr>
          <p:cNvSpPr txBox="1">
            <a:spLocks/>
          </p:cNvSpPr>
          <p:nvPr/>
        </p:nvSpPr>
        <p:spPr>
          <a:xfrm>
            <a:off x="726692" y="105782"/>
            <a:ext cx="10457981" cy="8951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nl-NL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B6DDA-7369-C046-98E4-B95C8CD87623}"/>
              </a:ext>
            </a:extLst>
          </p:cNvPr>
          <p:cNvSpPr txBox="1"/>
          <p:nvPr/>
        </p:nvSpPr>
        <p:spPr>
          <a:xfrm>
            <a:off x="2333163" y="2321004"/>
            <a:ext cx="7914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ROBOT FRAMEWORK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4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D3F0B614-B9A1-5443-8B19-55028FDD5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9138" y="4223406"/>
            <a:ext cx="13630275" cy="368385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0D8D-95AB-124F-8C65-BD03B828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12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92BAB-BF72-1342-A5B4-47681218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12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12C4CD8-447E-E34F-BD94-33AA9ED34CE7}"/>
              </a:ext>
            </a:extLst>
          </p:cNvPr>
          <p:cNvSpPr txBox="1">
            <a:spLocks/>
          </p:cNvSpPr>
          <p:nvPr/>
        </p:nvSpPr>
        <p:spPr>
          <a:xfrm>
            <a:off x="726692" y="105782"/>
            <a:ext cx="10457981" cy="8951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Robot Framework..?</a:t>
            </a:r>
            <a:endParaRPr lang="nl-NL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B6DDA-7369-C046-98E4-B95C8CD87623}"/>
              </a:ext>
            </a:extLst>
          </p:cNvPr>
          <p:cNvSpPr txBox="1"/>
          <p:nvPr/>
        </p:nvSpPr>
        <p:spPr>
          <a:xfrm>
            <a:off x="144966" y="1000900"/>
            <a:ext cx="11913684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dirty="0"/>
              <a:t>Robot Framework</a:t>
            </a:r>
            <a:r>
              <a:rPr lang="en-IN" sz="2800" dirty="0"/>
              <a:t> is an open source test automation framework for acceptance testing and acceptance test-driven development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Test cases are written using keyword style in a tabular format.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Its testing capabilities can be extended by  test libraries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Its operating system and application are platform </a:t>
            </a:r>
            <a:r>
              <a:rPr lang="en-IN" sz="2800" dirty="0" err="1"/>
              <a:t>independent.The</a:t>
            </a:r>
            <a:r>
              <a:rPr lang="en-IN" sz="2800" dirty="0"/>
              <a:t> core framework is implemented using python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57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D3F0B614-B9A1-5443-8B19-55028FDD5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9138" y="4223406"/>
            <a:ext cx="13630275" cy="368385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0D8D-95AB-124F-8C65-BD03B828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13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92BAB-BF72-1342-A5B4-47681218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13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12C4CD8-447E-E34F-BD94-33AA9ED34CE7}"/>
              </a:ext>
            </a:extLst>
          </p:cNvPr>
          <p:cNvSpPr txBox="1">
            <a:spLocks/>
          </p:cNvSpPr>
          <p:nvPr/>
        </p:nvSpPr>
        <p:spPr>
          <a:xfrm>
            <a:off x="144966" y="105782"/>
            <a:ext cx="11039707" cy="8951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Installation…</a:t>
            </a:r>
            <a:endParaRPr lang="nl-NL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B6DDA-7369-C046-98E4-B95C8CD87623}"/>
              </a:ext>
            </a:extLst>
          </p:cNvPr>
          <p:cNvSpPr txBox="1"/>
          <p:nvPr/>
        </p:nvSpPr>
        <p:spPr>
          <a:xfrm>
            <a:off x="144966" y="1000900"/>
            <a:ext cx="11913684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To work with Robot Framework, we need to install the following −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pip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Selenium Robot Framework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err="1"/>
              <a:t>wxPython</a:t>
            </a:r>
            <a:r>
              <a:rPr lang="en-IN" sz="3200" dirty="0"/>
              <a:t> for Ride 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Robot Framework Ride</a:t>
            </a:r>
          </a:p>
          <a:p>
            <a:r>
              <a:rPr lang="en-IN" sz="3200" u="sng" dirty="0"/>
              <a:t>Commands:</a:t>
            </a:r>
          </a:p>
          <a:p>
            <a:r>
              <a:rPr lang="en-IN" sz="3200" dirty="0"/>
              <a:t>pip install </a:t>
            </a:r>
            <a:r>
              <a:rPr lang="en-IN" sz="3200" dirty="0" err="1"/>
              <a:t>robotframework</a:t>
            </a:r>
            <a:br>
              <a:rPr lang="en-IN" sz="3200" dirty="0"/>
            </a:br>
            <a:r>
              <a:rPr lang="en-IN" sz="3200" dirty="0"/>
              <a:t>pip install </a:t>
            </a:r>
            <a:r>
              <a:rPr lang="en-IN" sz="3200" dirty="0" err="1"/>
              <a:t>robotframework</a:t>
            </a:r>
            <a:r>
              <a:rPr lang="en-IN" sz="3200" dirty="0"/>
              <a:t>-ride</a:t>
            </a:r>
          </a:p>
          <a:p>
            <a:r>
              <a:rPr lang="en-GB" sz="3200" dirty="0"/>
              <a:t>pip install </a:t>
            </a:r>
            <a:r>
              <a:rPr lang="en-GB" sz="3200" dirty="0" err="1"/>
              <a:t>robotframework-seleniumlibrary</a:t>
            </a: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88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D3F0B614-B9A1-5443-8B19-55028FDD5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9138" y="4223406"/>
            <a:ext cx="13630275" cy="368385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0D8D-95AB-124F-8C65-BD03B828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14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92BAB-BF72-1342-A5B4-47681218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14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12C4CD8-447E-E34F-BD94-33AA9ED34CE7}"/>
              </a:ext>
            </a:extLst>
          </p:cNvPr>
          <p:cNvSpPr txBox="1">
            <a:spLocks/>
          </p:cNvSpPr>
          <p:nvPr/>
        </p:nvSpPr>
        <p:spPr>
          <a:xfrm>
            <a:off x="144966" y="105782"/>
            <a:ext cx="11039707" cy="8951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 &amp;Limitations</a:t>
            </a:r>
            <a:endParaRPr lang="nl-NL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B6DDA-7369-C046-98E4-B95C8CD87623}"/>
              </a:ext>
            </a:extLst>
          </p:cNvPr>
          <p:cNvSpPr txBox="1"/>
          <p:nvPr/>
        </p:nvSpPr>
        <p:spPr>
          <a:xfrm>
            <a:off x="144966" y="1000900"/>
            <a:ext cx="1191368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/>
              <a:t>Advantages:</a:t>
            </a:r>
          </a:p>
          <a:p>
            <a:r>
              <a:rPr lang="en-IN" sz="2800" dirty="0"/>
              <a:t>Open source and Very easy to install</a:t>
            </a:r>
          </a:p>
          <a:p>
            <a:r>
              <a:rPr lang="en-IN" sz="2800" dirty="0"/>
              <a:t>RF is application and platform independent</a:t>
            </a:r>
          </a:p>
          <a:p>
            <a:r>
              <a:rPr lang="en-IN" sz="2800" dirty="0"/>
              <a:t>User doesn't need a programming language to write a Robot Framework test case &amp; run it</a:t>
            </a:r>
          </a:p>
          <a:p>
            <a:r>
              <a:rPr lang="en-IN" sz="2800" dirty="0"/>
              <a:t>Supports Keyword driven, Data-driven and Behaviour-driven (BDD) approaches</a:t>
            </a:r>
          </a:p>
          <a:p>
            <a:r>
              <a:rPr lang="en-IN" sz="2800" dirty="0"/>
              <a:t>It is a good support for external libraries. Most used is Selenium Library, which is easy to install and use in robot framework.</a:t>
            </a:r>
          </a:p>
          <a:p>
            <a:r>
              <a:rPr lang="en-IN" sz="2800" b="1" u="sng" dirty="0"/>
              <a:t>Limitations:</a:t>
            </a:r>
          </a:p>
          <a:p>
            <a:r>
              <a:rPr lang="en-IN" sz="2800" dirty="0"/>
              <a:t>Robot lacks support for if-else, nested loops, which are required when the code gets complex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38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D3F0B614-B9A1-5443-8B19-55028FDD5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9138" y="4223406"/>
            <a:ext cx="13630275" cy="368385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0D8D-95AB-124F-8C65-BD03B828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92BAB-BF72-1342-A5B4-47681218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15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12C4CD8-447E-E34F-BD94-33AA9ED34CE7}"/>
              </a:ext>
            </a:extLst>
          </p:cNvPr>
          <p:cNvSpPr txBox="1">
            <a:spLocks/>
          </p:cNvSpPr>
          <p:nvPr/>
        </p:nvSpPr>
        <p:spPr>
          <a:xfrm>
            <a:off x="144966" y="105782"/>
            <a:ext cx="11039707" cy="8951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nl-NL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B6DDA-7369-C046-98E4-B95C8CD87623}"/>
              </a:ext>
            </a:extLst>
          </p:cNvPr>
          <p:cNvSpPr txBox="1"/>
          <p:nvPr/>
        </p:nvSpPr>
        <p:spPr>
          <a:xfrm>
            <a:off x="144966" y="928448"/>
            <a:ext cx="11913684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dirty="0"/>
              <a:t>For Nontechnical person –RIDE is better specifically designed to write Robot framework initially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dirty="0"/>
              <a:t>Apart from RIDE the </a:t>
            </a:r>
            <a:r>
              <a:rPr lang="en-IN" sz="2800" dirty="0"/>
              <a:t>following IDEs for ROBOT scripts: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VS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PyCharm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Eclipse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Atom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2800" dirty="0"/>
          </a:p>
          <a:p>
            <a:r>
              <a:rPr lang="en-GB" dirty="0"/>
              <a:t>	</a:t>
            </a: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72C0E4A-8F27-4EC5-8C77-5E197B6CA0CF}"/>
              </a:ext>
            </a:extLst>
          </p:cNvPr>
          <p:cNvSpPr txBox="1">
            <a:spLocks/>
          </p:cNvSpPr>
          <p:nvPr/>
        </p:nvSpPr>
        <p:spPr>
          <a:xfrm>
            <a:off x="150077" y="33330"/>
            <a:ext cx="11203723" cy="8951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Framework Key points</a:t>
            </a:r>
            <a:endParaRPr lang="nl-NL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77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D3F0B614-B9A1-5443-8B19-55028FDD5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9138" y="4223406"/>
            <a:ext cx="13630275" cy="368385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0D8D-95AB-124F-8C65-BD03B828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16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92BAB-BF72-1342-A5B4-47681218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16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12C4CD8-447E-E34F-BD94-33AA9ED34CE7}"/>
              </a:ext>
            </a:extLst>
          </p:cNvPr>
          <p:cNvSpPr txBox="1">
            <a:spLocks/>
          </p:cNvSpPr>
          <p:nvPr/>
        </p:nvSpPr>
        <p:spPr>
          <a:xfrm>
            <a:off x="144966" y="105782"/>
            <a:ext cx="11039707" cy="8951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nl-NL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B6DDA-7369-C046-98E4-B95C8CD87623}"/>
              </a:ext>
            </a:extLst>
          </p:cNvPr>
          <p:cNvSpPr txBox="1"/>
          <p:nvPr/>
        </p:nvSpPr>
        <p:spPr>
          <a:xfrm>
            <a:off x="144966" y="928448"/>
            <a:ext cx="11913684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RED is modern editor based on Eclipse IDE to provide efficient and comfortable work with Robot Framework test ware</a:t>
            </a:r>
            <a:endParaRPr lang="en-GB" sz="2800" dirty="0"/>
          </a:p>
          <a:p>
            <a:r>
              <a:rPr lang="en-IN" b="1" u="sng" dirty="0"/>
              <a:t>RED installation:</a:t>
            </a:r>
          </a:p>
          <a:p>
            <a:r>
              <a:rPr lang="en-IN" sz="2000" dirty="0"/>
              <a:t>Marketplace: Click Help -&gt; Eclipse Marketplace -&gt; and type into Find field "RED" Update Site: Click Help -&gt; Install New Software -&gt; Add and set address in Location to </a:t>
            </a:r>
            <a:r>
              <a:rPr lang="en-GB" sz="2000" dirty="0"/>
              <a:t>http://master.dl.sourceforge.net/project/red-robot-editor/repository</a:t>
            </a:r>
            <a:endParaRPr lang="en-IN" sz="2000" dirty="0"/>
          </a:p>
          <a:p>
            <a:r>
              <a:rPr lang="en-GB" sz="2800" dirty="0"/>
              <a:t>RED 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text editor with validation and code </a:t>
            </a:r>
            <a:r>
              <a:rPr lang="en-IN" sz="2400" dirty="0" err="1"/>
              <a:t>coloring</a:t>
            </a:r>
            <a:r>
              <a:rPr lang="en-IN" sz="2400" dirty="0"/>
              <a:t>. support for Robot formats: .txt, .robot, .</a:t>
            </a:r>
            <a:r>
              <a:rPr lang="en-IN" sz="2400" dirty="0" err="1"/>
              <a:t>tsv</a:t>
            </a:r>
            <a:r>
              <a:rPr lang="en-IN" sz="2400" dirty="0"/>
              <a:t> (HTML format not supported)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debug&amp;remote</a:t>
            </a:r>
            <a:r>
              <a:rPr lang="en-IN" sz="2400" dirty="0"/>
              <a:t> debug </a:t>
            </a:r>
            <a:r>
              <a:rPr lang="en-IN" sz="2400" dirty="0" err="1"/>
              <a:t>with:breakpoints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testcase stepping (step into, step over)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runtime variable lookup &amp; modification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debugging Robot testcases and Python libs in one RED instance</a:t>
            </a:r>
          </a:p>
          <a:p>
            <a:endParaRPr lang="en-GB" sz="28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72C0E4A-8F27-4EC5-8C77-5E197B6CA0CF}"/>
              </a:ext>
            </a:extLst>
          </p:cNvPr>
          <p:cNvSpPr txBox="1">
            <a:spLocks/>
          </p:cNvSpPr>
          <p:nvPr/>
        </p:nvSpPr>
        <p:spPr>
          <a:xfrm>
            <a:off x="150077" y="33330"/>
            <a:ext cx="11203723" cy="8951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Framework </a:t>
            </a:r>
            <a:r>
              <a:rPr lang="en-US" sz="4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Keypoints</a:t>
            </a:r>
            <a:endParaRPr lang="nl-NL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248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D3F0B614-B9A1-5443-8B19-55028FDD5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9138" y="4223406"/>
            <a:ext cx="13630275" cy="368385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0D8D-95AB-124F-8C65-BD03B828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10 June 2019 </a:t>
            </a:r>
            <a:r>
              <a:rPr lang="en-US" b="1" dirty="0">
                <a:solidFill>
                  <a:schemeClr val="bg1"/>
                </a:solidFill>
              </a:rPr>
              <a:t>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17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92BAB-BF72-1342-A5B4-47681218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17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12C4CD8-447E-E34F-BD94-33AA9ED34CE7}"/>
              </a:ext>
            </a:extLst>
          </p:cNvPr>
          <p:cNvSpPr txBox="1">
            <a:spLocks/>
          </p:cNvSpPr>
          <p:nvPr/>
        </p:nvSpPr>
        <p:spPr>
          <a:xfrm>
            <a:off x="726692" y="105782"/>
            <a:ext cx="10457981" cy="89511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err="1"/>
              <a:t>Questions</a:t>
            </a:r>
            <a:r>
              <a:rPr lang="nl-NL" b="1" dirty="0"/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B6DDA-7369-C046-98E4-B95C8CD87623}"/>
              </a:ext>
            </a:extLst>
          </p:cNvPr>
          <p:cNvSpPr txBox="1"/>
          <p:nvPr/>
        </p:nvSpPr>
        <p:spPr>
          <a:xfrm>
            <a:off x="144966" y="1000900"/>
            <a:ext cx="11913684" cy="120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8" name="Tijdelijke aanduiding voor inhoud 4">
            <a:extLst>
              <a:ext uri="{FF2B5EF4-FFF2-40B4-BE49-F238E27FC236}">
                <a16:creationId xmlns:a16="http://schemas.microsoft.com/office/drawing/2014/main" id="{CE87C781-E30E-4948-AF20-A9AF98C46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513" y="1364344"/>
            <a:ext cx="3805587" cy="36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4D6D1B7B-C648-C446-9572-54C2650C7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1235" y="4218375"/>
            <a:ext cx="13630275" cy="368385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C585F-04D7-F64C-9249-0D91907D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1B0809E-B2E2-B945-8669-66C6D8B2758D}" type="slidenum">
              <a:rPr lang="en-US" smtClean="0"/>
              <a:t>2</a:t>
            </a:fld>
            <a:endParaRPr lang="en-US"/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3144EAE7-91E4-6644-BE5C-D7D43532C115}"/>
              </a:ext>
            </a:extLst>
          </p:cNvPr>
          <p:cNvSpPr txBox="1">
            <a:spLocks/>
          </p:cNvSpPr>
          <p:nvPr/>
        </p:nvSpPr>
        <p:spPr>
          <a:xfrm>
            <a:off x="269488" y="105782"/>
            <a:ext cx="10915185" cy="89511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b="1" dirty="0"/>
              <a:t>Python-</a:t>
            </a:r>
            <a:r>
              <a:rPr lang="nl-NL" b="1" dirty="0" err="1"/>
              <a:t>RobotFarmework</a:t>
            </a:r>
            <a:r>
              <a:rPr lang="nl-NL" b="1" dirty="0"/>
              <a:t> Content</a:t>
            </a:r>
          </a:p>
        </p:txBody>
      </p:sp>
      <p:sp>
        <p:nvSpPr>
          <p:cNvPr id="35" name="Tijdelijke aanduiding voor inhoud 2">
            <a:extLst>
              <a:ext uri="{FF2B5EF4-FFF2-40B4-BE49-F238E27FC236}">
                <a16:creationId xmlns:a16="http://schemas.microsoft.com/office/drawing/2014/main" id="{F4794119-8012-974C-B6AF-749B0C8DCB90}"/>
              </a:ext>
            </a:extLst>
          </p:cNvPr>
          <p:cNvSpPr txBox="1">
            <a:spLocks/>
          </p:cNvSpPr>
          <p:nvPr/>
        </p:nvSpPr>
        <p:spPr>
          <a:xfrm>
            <a:off x="446049" y="1000900"/>
            <a:ext cx="10907751" cy="445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8D40B3-14B6-644D-89EF-A11C43D9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096000"/>
            <a:ext cx="12192000" cy="762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			                                                                 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798F-8427-E344-925F-DE1F87423106}"/>
              </a:ext>
            </a:extLst>
          </p:cNvPr>
          <p:cNvSpPr txBox="1"/>
          <p:nvPr/>
        </p:nvSpPr>
        <p:spPr>
          <a:xfrm>
            <a:off x="144966" y="1000900"/>
            <a:ext cx="1138539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Introduction</a:t>
            </a:r>
            <a:endParaRPr lang="nl-NL" sz="2800" dirty="0"/>
          </a:p>
          <a:p>
            <a:r>
              <a:rPr lang="nl-NL" sz="2800" dirty="0"/>
              <a:t>Python </a:t>
            </a:r>
            <a:r>
              <a:rPr lang="nl-NL" sz="2800" dirty="0" err="1"/>
              <a:t>version</a:t>
            </a:r>
            <a:endParaRPr lang="nl-NL" sz="2800" dirty="0"/>
          </a:p>
          <a:p>
            <a:r>
              <a:rPr lang="nl-NL" sz="2800" dirty="0"/>
              <a:t>Python Environment setup</a:t>
            </a:r>
          </a:p>
          <a:p>
            <a:r>
              <a:rPr lang="nl-NL" sz="2800" dirty="0"/>
              <a:t>Python Framework</a:t>
            </a:r>
          </a:p>
          <a:p>
            <a:r>
              <a:rPr lang="nl-NL" sz="2800" dirty="0" err="1"/>
              <a:t>Advantages&amp;Limitations</a:t>
            </a:r>
            <a:endParaRPr lang="nl-NL" sz="2800" dirty="0"/>
          </a:p>
          <a:p>
            <a:r>
              <a:rPr lang="nl-NL" sz="2800" dirty="0"/>
              <a:t>Python </a:t>
            </a:r>
            <a:r>
              <a:rPr lang="nl-NL" sz="2800" dirty="0" err="1"/>
              <a:t>Kypoints</a:t>
            </a:r>
            <a:endParaRPr lang="nl-NL" sz="2800" dirty="0"/>
          </a:p>
          <a:p>
            <a:r>
              <a:rPr lang="nl-NL" sz="2800" dirty="0" err="1"/>
              <a:t>References</a:t>
            </a:r>
            <a:endParaRPr lang="nl-NL" sz="2800" dirty="0"/>
          </a:p>
          <a:p>
            <a:r>
              <a:rPr lang="nl-NL" sz="2800" dirty="0" err="1"/>
              <a:t>RobotFramework</a:t>
            </a:r>
            <a:r>
              <a:rPr lang="nl-NL" sz="2800" dirty="0"/>
              <a:t> </a:t>
            </a:r>
          </a:p>
          <a:p>
            <a:r>
              <a:rPr lang="nl-NL" sz="2800" dirty="0"/>
              <a:t>Installation</a:t>
            </a:r>
          </a:p>
          <a:p>
            <a:r>
              <a:rPr lang="nl-NL" sz="2800" dirty="0" err="1"/>
              <a:t>Advantages&amp;Limitations</a:t>
            </a:r>
            <a:endParaRPr lang="nl-NL" sz="2800" dirty="0"/>
          </a:p>
          <a:p>
            <a:r>
              <a:rPr lang="nl-NL" sz="2800" dirty="0"/>
              <a:t>Robot Framework </a:t>
            </a:r>
            <a:r>
              <a:rPr lang="nl-NL" sz="2800" dirty="0" err="1"/>
              <a:t>keypoints</a:t>
            </a:r>
            <a:endParaRPr lang="nl-NL" sz="2800" dirty="0"/>
          </a:p>
          <a:p>
            <a:endParaRPr lang="nl-NL" sz="28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48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D3F0B614-B9A1-5443-8B19-55028FDD5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9138" y="4223406"/>
            <a:ext cx="13630275" cy="368385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0D8D-95AB-124F-8C65-BD03B828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92BAB-BF72-1342-A5B4-47681218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12C4CD8-447E-E34F-BD94-33AA9ED34CE7}"/>
              </a:ext>
            </a:extLst>
          </p:cNvPr>
          <p:cNvSpPr txBox="1">
            <a:spLocks/>
          </p:cNvSpPr>
          <p:nvPr/>
        </p:nvSpPr>
        <p:spPr>
          <a:xfrm>
            <a:off x="726692" y="105782"/>
            <a:ext cx="10457981" cy="8951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Python..?</a:t>
            </a:r>
            <a:endParaRPr lang="nl-NL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B6DDA-7369-C046-98E4-B95C8CD87623}"/>
              </a:ext>
            </a:extLst>
          </p:cNvPr>
          <p:cNvSpPr txBox="1"/>
          <p:nvPr/>
        </p:nvSpPr>
        <p:spPr>
          <a:xfrm>
            <a:off x="144966" y="1000900"/>
            <a:ext cx="11913684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Python is a general purpose programming  language  that is often applied in Scripting roles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Python is scripting language, fast and dynamic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Python is a high-level programming language which is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Interpreted -  python is processed at runtime by interpreter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Interactive – you can use a python prompt and interact with the interpreter directly to write programs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Object oriented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02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ECC28049-F775-9247-A8A7-5089A7B29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CB5D9-B8F2-CF45-BEB5-2AD1CF38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features &amp;Versions</a:t>
            </a:r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                    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5E53D-AD4A-2844-BEA0-57C1CF41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4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A71345-513B-204F-8724-D8761502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26 May 2019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B47C46-22C5-564C-A1C8-026989BD500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36600" y="1001487"/>
            <a:ext cx="10003971" cy="552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l-NL" dirty="0"/>
              <a:t>Python supports GUI </a:t>
            </a:r>
            <a:r>
              <a:rPr lang="nl-NL" dirty="0" err="1"/>
              <a:t>applications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Python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easily</a:t>
            </a:r>
            <a:r>
              <a:rPr lang="nl-NL" dirty="0"/>
              <a:t> </a:t>
            </a:r>
            <a:r>
              <a:rPr lang="nl-NL" dirty="0" err="1"/>
              <a:t>integrated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c,c</a:t>
            </a:r>
            <a:r>
              <a:rPr lang="nl-NL" dirty="0"/>
              <a:t>++,Java</a:t>
            </a:r>
          </a:p>
          <a:p>
            <a:pPr marL="0" indent="0">
              <a:buNone/>
            </a:pPr>
            <a:r>
              <a:rPr lang="nl-NL" dirty="0"/>
              <a:t>Python </a:t>
            </a:r>
            <a:r>
              <a:rPr lang="nl-NL" dirty="0" err="1"/>
              <a:t>provides</a:t>
            </a:r>
            <a:r>
              <a:rPr lang="nl-NL" dirty="0"/>
              <a:t> interface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major commercial databases</a:t>
            </a:r>
          </a:p>
          <a:p>
            <a:pPr marL="0" indent="0">
              <a:buNone/>
            </a:pPr>
            <a:r>
              <a:rPr lang="nl-NL" dirty="0"/>
              <a:t>Python has </a:t>
            </a:r>
            <a:r>
              <a:rPr lang="nl-NL" dirty="0" err="1"/>
              <a:t>broad</a:t>
            </a:r>
            <a:r>
              <a:rPr lang="nl-NL" dirty="0"/>
              <a:t> Standard </a:t>
            </a:r>
            <a:r>
              <a:rPr lang="nl-NL" dirty="0" err="1"/>
              <a:t>library</a:t>
            </a:r>
            <a:r>
              <a:rPr lang="nl-NL" dirty="0"/>
              <a:t> cross –Platform</a:t>
            </a:r>
          </a:p>
          <a:p>
            <a:pPr marL="0" indent="0">
              <a:buNone/>
            </a:pPr>
            <a:r>
              <a:rPr lang="nl-NL" b="1" dirty="0"/>
              <a:t>Python Releases:</a:t>
            </a:r>
          </a:p>
          <a:p>
            <a:pPr marL="0" indent="0">
              <a:buNone/>
            </a:pPr>
            <a:r>
              <a:rPr lang="nl-NL" dirty="0" err="1"/>
              <a:t>Created</a:t>
            </a:r>
            <a:r>
              <a:rPr lang="nl-NL" dirty="0"/>
              <a:t> in 1989 </a:t>
            </a:r>
            <a:r>
              <a:rPr lang="nl-NL" dirty="0" err="1"/>
              <a:t>by</a:t>
            </a:r>
            <a:r>
              <a:rPr lang="nl-NL" dirty="0"/>
              <a:t>  Guido van Rossum</a:t>
            </a:r>
          </a:p>
          <a:p>
            <a:pPr marL="0" indent="0">
              <a:buNone/>
            </a:pPr>
            <a:r>
              <a:rPr lang="nl-NL" dirty="0"/>
              <a:t>Python 1.0 </a:t>
            </a:r>
            <a:r>
              <a:rPr lang="nl-NL" dirty="0" err="1"/>
              <a:t>released</a:t>
            </a:r>
            <a:r>
              <a:rPr lang="nl-NL" dirty="0"/>
              <a:t> in 1994</a:t>
            </a:r>
          </a:p>
          <a:p>
            <a:pPr marL="0" indent="0">
              <a:buNone/>
            </a:pPr>
            <a:r>
              <a:rPr lang="nl-NL" dirty="0"/>
              <a:t>Python 2.0 </a:t>
            </a:r>
            <a:r>
              <a:rPr lang="nl-NL" dirty="0" err="1"/>
              <a:t>released</a:t>
            </a:r>
            <a:r>
              <a:rPr lang="nl-NL" dirty="0"/>
              <a:t> in 2000</a:t>
            </a:r>
          </a:p>
          <a:p>
            <a:pPr marL="0" indent="0">
              <a:buNone/>
            </a:pPr>
            <a:r>
              <a:rPr lang="nl-NL" dirty="0"/>
              <a:t>Python 3.0 </a:t>
            </a:r>
            <a:r>
              <a:rPr lang="nl-NL" dirty="0" err="1"/>
              <a:t>released</a:t>
            </a:r>
            <a:r>
              <a:rPr lang="nl-NL" dirty="0"/>
              <a:t> in 2008</a:t>
            </a:r>
          </a:p>
          <a:p>
            <a:pPr marL="0" indent="0">
              <a:buNone/>
            </a:pPr>
            <a:r>
              <a:rPr lang="nl-NL" dirty="0"/>
              <a:t>Python 2.7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recommended</a:t>
            </a:r>
            <a:r>
              <a:rPr lang="nl-NL" dirty="0"/>
              <a:t> </a:t>
            </a:r>
            <a:r>
              <a:rPr lang="nl-NL" dirty="0" err="1"/>
              <a:t>version</a:t>
            </a:r>
            <a:endParaRPr lang="nl-NL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9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ECC28049-F775-9247-A8A7-5089A7B29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5E53D-AD4A-2844-BEA0-57C1CF41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A71345-513B-204F-8724-D8761502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B47C46-22C5-564C-A1C8-026989BD500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478971"/>
            <a:ext cx="10134600" cy="4850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Python code execution:</a:t>
            </a:r>
          </a:p>
          <a:p>
            <a:r>
              <a:rPr lang="en-US" sz="3200" dirty="0"/>
              <a:t>Source code  is translated to byte code, which is then run by the Python virtual machine. Code is automatically  compiled but then it is Interpreted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F1F4E41-50D0-4CB4-B620-75BB2B354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321" y="2699658"/>
            <a:ext cx="5006805" cy="234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0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ECC28049-F775-9247-A8A7-5089A7B29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5E53D-AD4A-2844-BEA0-57C1CF41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6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A71345-513B-204F-8724-D8761502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B47C46-22C5-564C-A1C8-026989BD500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9" y="1139252"/>
            <a:ext cx="9579963" cy="440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00" dirty="0"/>
              <a:t>Python is available on a wide variety of platforms including Linux and Mac OS X.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>
                <a:hlinkClick r:id="rId4"/>
              </a:rPr>
              <a:t>https://www.python.org/downloads/</a:t>
            </a:r>
            <a:endParaRPr lang="en-GB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/>
              <a:t>Download python latest version and put in local path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/>
              <a:t>Set path using environmental variables.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/>
              <a:t>mention the python and scripts location in path </a:t>
            </a:r>
            <a:endParaRPr lang="nl-NL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DA31C2A-0E92-4A99-BE1E-40AC138B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Environment setup</a:t>
            </a:r>
          </a:p>
        </p:txBody>
      </p:sp>
    </p:spTree>
    <p:extLst>
      <p:ext uri="{BB962C8B-B14F-4D97-AF65-F5344CB8AC3E}">
        <p14:creationId xmlns:p14="http://schemas.microsoft.com/office/powerpoint/2010/main" val="377790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60000" b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87D7D7ED-A409-E94E-8D6C-6CF20EDB7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A51B2-A560-D14E-AEFE-E856158B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WebFrameworks</a:t>
            </a: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76F7-5D10-A940-A1B1-BBF92538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b="1" dirty="0" err="1"/>
              <a:t>Frameworks</a:t>
            </a:r>
            <a:r>
              <a:rPr lang="nl-NL" b="1" dirty="0"/>
              <a:t>:</a:t>
            </a:r>
          </a:p>
          <a:p>
            <a:pPr marL="0" indent="0">
              <a:buNone/>
            </a:pPr>
            <a:r>
              <a:rPr lang="nl-NL" dirty="0"/>
              <a:t>Django</a:t>
            </a:r>
          </a:p>
          <a:p>
            <a:pPr marL="0" indent="0">
              <a:buNone/>
            </a:pPr>
            <a:r>
              <a:rPr lang="nl-NL" dirty="0" err="1"/>
              <a:t>Flask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Pylons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TurboGears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Zope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Grok</a:t>
            </a:r>
            <a:endParaRPr lang="nl-NL" dirty="0"/>
          </a:p>
          <a:p>
            <a:pPr marL="0" indent="0">
              <a:buNone/>
            </a:pPr>
            <a:r>
              <a:rPr lang="nl-NL" b="1" dirty="0" err="1"/>
              <a:t>IDEs</a:t>
            </a:r>
            <a:r>
              <a:rPr lang="nl-NL" b="1" dirty="0"/>
              <a:t>:</a:t>
            </a:r>
          </a:p>
          <a:p>
            <a:pPr marL="0" indent="0">
              <a:buNone/>
            </a:pPr>
            <a:r>
              <a:rPr lang="nl-NL" dirty="0" err="1"/>
              <a:t>Emacs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Vim</a:t>
            </a:r>
          </a:p>
          <a:p>
            <a:pPr marL="0" indent="0">
              <a:buNone/>
            </a:pPr>
            <a:r>
              <a:rPr lang="nl-NL" dirty="0" err="1"/>
              <a:t>Komodo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Pycharm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Eclipse</a:t>
            </a:r>
            <a:r>
              <a:rPr lang="nl-NL" dirty="0"/>
              <a:t>(</a:t>
            </a:r>
            <a:r>
              <a:rPr lang="nl-NL" dirty="0" err="1"/>
              <a:t>pyDev</a:t>
            </a:r>
            <a:r>
              <a:rPr lang="nl-NL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FD470-F32E-AC45-B6DF-1112DDE7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7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05365AC-B820-A44C-AC95-34CB87E9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707FA0E-54C3-FB45-A1E5-37BB82BE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7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97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60000" b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87D7D7ED-A409-E94E-8D6C-6CF20EDB7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0086" y="4245709"/>
            <a:ext cx="13630275" cy="36838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76F7-5D10-A940-A1B1-BBF92538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16" y="973226"/>
            <a:ext cx="10769184" cy="52037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i="1" u="sng" dirty="0"/>
              <a:t>Advantages:</a:t>
            </a:r>
          </a:p>
          <a:p>
            <a:r>
              <a:rPr lang="en-IN" b="1" dirty="0"/>
              <a:t>Easy to code and read</a:t>
            </a:r>
          </a:p>
          <a:p>
            <a:r>
              <a:rPr lang="en-GB" b="1" dirty="0"/>
              <a:t>Free and Open-Source</a:t>
            </a:r>
            <a:endParaRPr lang="en-GB" dirty="0"/>
          </a:p>
          <a:p>
            <a:r>
              <a:rPr lang="en-GB" b="1" dirty="0"/>
              <a:t>High- Level Language-</a:t>
            </a:r>
            <a:r>
              <a:rPr lang="en-IN" dirty="0"/>
              <a:t>you don’t need to remember the system architecture</a:t>
            </a:r>
          </a:p>
          <a:p>
            <a:r>
              <a:rPr lang="en-GB" b="1" dirty="0"/>
              <a:t>Extensible-</a:t>
            </a:r>
            <a:r>
              <a:rPr lang="en-IN" dirty="0"/>
              <a:t> </a:t>
            </a:r>
            <a:r>
              <a:rPr lang="en-IN" b="1" dirty="0"/>
              <a:t>Python</a:t>
            </a:r>
            <a:r>
              <a:rPr lang="en-IN" dirty="0"/>
              <a:t> is </a:t>
            </a:r>
            <a:r>
              <a:rPr lang="en-IN" dirty="0" err="1"/>
              <a:t>easily</a:t>
            </a:r>
            <a:r>
              <a:rPr lang="en-IN" b="1" dirty="0" err="1"/>
              <a:t>extensible</a:t>
            </a:r>
            <a:r>
              <a:rPr lang="en-IN"/>
              <a:t> with C/C++/Java code, and easily embeddable in applications.</a:t>
            </a:r>
            <a:endParaRPr lang="en-IN" dirty="0"/>
          </a:p>
          <a:p>
            <a:r>
              <a:rPr lang="en-GB" b="1" dirty="0"/>
              <a:t>Dynamically Typed</a:t>
            </a:r>
          </a:p>
          <a:p>
            <a:pPr marL="0" indent="0">
              <a:buNone/>
            </a:pPr>
            <a:r>
              <a:rPr lang="en-GB" b="1" i="1" u="sng" dirty="0"/>
              <a:t>Limitations:</a:t>
            </a:r>
          </a:p>
          <a:p>
            <a:r>
              <a:rPr lang="en-GB" b="1" dirty="0"/>
              <a:t>Speed Limitation</a:t>
            </a:r>
          </a:p>
          <a:p>
            <a:r>
              <a:rPr lang="en-GB" b="1" dirty="0"/>
              <a:t>Design Restrictions</a:t>
            </a:r>
          </a:p>
          <a:p>
            <a:r>
              <a:rPr lang="en-GB" b="1" dirty="0"/>
              <a:t>Underdeveloped Database Access Layers</a:t>
            </a:r>
            <a:endParaRPr lang="en-GB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FD470-F32E-AC45-B6DF-1112DDE7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8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05365AC-B820-A44C-AC95-34CB87E9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5/26/19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707FA0E-54C3-FB45-A1E5-37BB82BE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8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010318F-113E-40A6-B6C3-83B473DE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16" y="326894"/>
            <a:ext cx="10769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Advantage &amp; </a:t>
            </a:r>
            <a:r>
              <a:rPr lang="nl-NL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r>
              <a:rPr lang="nl-N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79889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aseball&#10;&#10;Description automatically generated">
            <a:extLst>
              <a:ext uri="{FF2B5EF4-FFF2-40B4-BE49-F238E27FC236}">
                <a16:creationId xmlns:a16="http://schemas.microsoft.com/office/drawing/2014/main" id="{D3F0B614-B9A1-5443-8B19-55028FDD5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9138" y="4223406"/>
            <a:ext cx="13630275" cy="368385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0D8D-95AB-124F-8C65-BD03B828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209371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 June 2019 			</a:t>
            </a:r>
            <a:fld id="{424F8FEC-8B02-B94C-8BF4-EBB5A3A83399}" type="slidenum">
              <a:rPr lang="en-US" b="1" smtClean="0">
                <a:solidFill>
                  <a:schemeClr val="bg1"/>
                </a:solidFill>
              </a:rPr>
              <a:t>9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92BAB-BF72-1342-A5B4-47681218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809E-B2E2-B945-8669-66C6D8B2758D}" type="slidenum">
              <a:rPr lang="en-US" smtClean="0"/>
              <a:t>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12C4CD8-447E-E34F-BD94-33AA9ED34CE7}"/>
              </a:ext>
            </a:extLst>
          </p:cNvPr>
          <p:cNvSpPr txBox="1">
            <a:spLocks/>
          </p:cNvSpPr>
          <p:nvPr/>
        </p:nvSpPr>
        <p:spPr>
          <a:xfrm>
            <a:off x="144966" y="105782"/>
            <a:ext cx="11039707" cy="8951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nl-NL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B6DDA-7369-C046-98E4-B95C8CD87623}"/>
              </a:ext>
            </a:extLst>
          </p:cNvPr>
          <p:cNvSpPr txBox="1"/>
          <p:nvPr/>
        </p:nvSpPr>
        <p:spPr>
          <a:xfrm>
            <a:off x="144966" y="1000900"/>
            <a:ext cx="11913684" cy="760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IN" sz="2800" dirty="0" err="1"/>
              <a:t>PyDev</a:t>
            </a:r>
            <a:r>
              <a:rPr lang="en-IN" sz="2800" dirty="0"/>
              <a:t> is a plugin that enables Eclipse to be used as a Python IDE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GB" sz="2800" dirty="0"/>
              <a:t>Installation:</a:t>
            </a:r>
          </a:p>
          <a:p>
            <a:r>
              <a:rPr lang="en-IN" sz="2800" dirty="0"/>
              <a:t>In Eclipse, click Help &gt; Eclipse Marketplace.</a:t>
            </a:r>
          </a:p>
          <a:p>
            <a:r>
              <a:rPr lang="en-IN" sz="2800" dirty="0"/>
              <a:t>In the Find field, specify "</a:t>
            </a:r>
            <a:r>
              <a:rPr lang="en-IN" sz="2800" dirty="0" err="1"/>
              <a:t>PyDev</a:t>
            </a:r>
            <a:r>
              <a:rPr lang="en-IN" sz="2800" dirty="0"/>
              <a:t>".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dirty="0"/>
              <a:t>Java and python combination Eclipse is better compared to python</a:t>
            </a:r>
          </a:p>
          <a:p>
            <a:endParaRPr lang="en-GB" sz="2800" u="sng" dirty="0"/>
          </a:p>
          <a:p>
            <a:r>
              <a:rPr lang="en-GB" sz="2800" b="1" u="sng" dirty="0"/>
              <a:t>Eclipse VS </a:t>
            </a:r>
            <a:r>
              <a:rPr lang="en-GB" sz="2800" b="1" u="sng" dirty="0" err="1"/>
              <a:t>Pycharm</a:t>
            </a:r>
            <a:r>
              <a:rPr lang="en-GB" sz="2800" b="1" u="sng" dirty="0"/>
              <a:t>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dirty="0"/>
              <a:t>Developers will prefer Eclipse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dirty="0" err="1"/>
              <a:t>Pycharm</a:t>
            </a:r>
            <a:r>
              <a:rPr lang="en-GB" sz="2800" dirty="0"/>
              <a:t> is helpful for </a:t>
            </a:r>
            <a:r>
              <a:rPr lang="en-GB" sz="2800" dirty="0" err="1"/>
              <a:t>newbies.When</a:t>
            </a:r>
            <a:r>
              <a:rPr lang="en-GB" sz="2800" dirty="0"/>
              <a:t> python is main language </a:t>
            </a:r>
            <a:r>
              <a:rPr lang="en-GB" sz="2800" dirty="0" err="1"/>
              <a:t>pycharm</a:t>
            </a:r>
            <a:r>
              <a:rPr lang="en-GB" sz="2800" dirty="0"/>
              <a:t> is better</a:t>
            </a:r>
          </a:p>
          <a:p>
            <a:endParaRPr lang="en-GB" sz="28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B0F7CC5-DA9F-4BB0-97E3-0FD0064FA414}"/>
              </a:ext>
            </a:extLst>
          </p:cNvPr>
          <p:cNvSpPr txBox="1">
            <a:spLocks/>
          </p:cNvSpPr>
          <p:nvPr/>
        </p:nvSpPr>
        <p:spPr>
          <a:xfrm>
            <a:off x="297366" y="258182"/>
            <a:ext cx="11039707" cy="742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Key Points…</a:t>
            </a:r>
            <a:endParaRPr lang="nl-NL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6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505</Words>
  <Application>Microsoft Office PowerPoint</Application>
  <PresentationFormat>Breedbeeld</PresentationFormat>
  <Paragraphs>199</Paragraphs>
  <Slides>17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Overpass</vt:lpstr>
      <vt:lpstr>Wingdings</vt:lpstr>
      <vt:lpstr>Office Theme</vt:lpstr>
      <vt:lpstr>       </vt:lpstr>
      <vt:lpstr>PowerPoint-presentatie</vt:lpstr>
      <vt:lpstr>PowerPoint-presentatie</vt:lpstr>
      <vt:lpstr>Python features &amp;Versions?                     </vt:lpstr>
      <vt:lpstr>PowerPoint-presentatie</vt:lpstr>
      <vt:lpstr>Python Environment setup</vt:lpstr>
      <vt:lpstr>Python WebFrameworks &amp; IDEs</vt:lpstr>
      <vt:lpstr>Python Advantage &amp; Limitations:</vt:lpstr>
      <vt:lpstr>PowerPoint-presentatie</vt:lpstr>
      <vt:lpstr>References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</dc:title>
  <dc:creator>Richard van emmerik</dc:creator>
  <cp:lastModifiedBy>t alekhya</cp:lastModifiedBy>
  <cp:revision>74</cp:revision>
  <dcterms:created xsi:type="dcterms:W3CDTF">2019-05-26T09:47:37Z</dcterms:created>
  <dcterms:modified xsi:type="dcterms:W3CDTF">2019-06-21T14:10:55Z</dcterms:modified>
</cp:coreProperties>
</file>