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Analytics &amp; ML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Dataset: sales.csv | Records: 2823 | Columns: 29 | Generated: 2025-08-28 15:58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Correlation Heatmap</a:t>
            </a:r>
          </a:p>
        </p:txBody>
      </p:sp>
      <p:pic>
        <p:nvPicPr>
          <p:cNvPr id="3" name="Picture 2" descr="07_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Relationships among numeric features to guide modeling.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Top 15 Customers by Sales</a:t>
            </a:r>
          </a:p>
        </p:txBody>
      </p:sp>
      <p:pic>
        <p:nvPicPr>
          <p:cNvPr id="3" name="Picture 2" descr="08_top15_custom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76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Key accounts contributing the most revenue.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Quantity vs Price (colored by Sales)</a:t>
            </a:r>
          </a:p>
        </p:txBody>
      </p:sp>
      <p:pic>
        <p:nvPicPr>
          <p:cNvPr id="3" name="Picture 2" descr="09_scatter_qty_price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816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Nonlinear interaction between quantity, price, and realized sales.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Total Sales by Deal Size</a:t>
            </a:r>
          </a:p>
        </p:txBody>
      </p:sp>
      <p:pic>
        <p:nvPicPr>
          <p:cNvPr id="3" name="Picture 2" descr="10_sales_by_deal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6531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Revenue contribution by deal size tier.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DEALSIZE Classification: Confusion Matrix</a:t>
            </a:r>
          </a:p>
        </p:txBody>
      </p:sp>
      <p:pic>
        <p:nvPicPr>
          <p:cNvPr id="3" name="Picture 2" descr="11_dealsize_conf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952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Model performance across classes; off-diagonals indicate misclassifications.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DEALSIZE Feature Importance</a:t>
            </a:r>
          </a:p>
        </p:txBody>
      </p:sp>
      <p:pic>
        <p:nvPicPr>
          <p:cNvPr id="3" name="Picture 2" descr="12_dealsize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85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Most influential features for predicting deal size.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PRICEEACH: True vs Predicted</a:t>
            </a:r>
          </a:p>
        </p:txBody>
      </p:sp>
      <p:pic>
        <p:nvPicPr>
          <p:cNvPr id="3" name="Picture 2" descr="13_priceeach_true_vs_p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10390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Fit quality for price prediction; points near diagonal are better.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PRICEEACH Residuals</a:t>
            </a:r>
          </a:p>
        </p:txBody>
      </p:sp>
      <p:pic>
        <p:nvPicPr>
          <p:cNvPr id="3" name="Picture 2" descr="14_priceeach_residu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76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Error distribution; check bias and heteroscedasticity.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PRICEEACH Feature Importance</a:t>
            </a:r>
          </a:p>
        </p:txBody>
      </p:sp>
      <p:pic>
        <p:nvPicPr>
          <p:cNvPr id="3" name="Picture 2" descr="15_priceeach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85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Key drivers impacting price prediction.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DEALSIZE classification best model: LogReg</a:t>
            </a:r>
          </a:p>
          <a:p>
            <a:pPr/>
            <a:r>
              <a:t>Accuracy: 0.961 | Macro F1: 0.873</a:t>
            </a:r>
          </a:p>
          <a:p>
            <a:pPr/>
            <a:r>
              <a:t>PRICEEACH regression best model: RF</a:t>
            </a:r>
          </a:p>
          <a:p>
            <a:pPr/>
            <a:r>
              <a:t>R²: 0.971 | RMSE: 1.610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Rows: 2,823, Columns: 29</a:t>
            </a:r>
          </a:p>
          <a:p>
            <a:pPr/>
            <a:r>
              <a:t>Numeric columns: 9 | Categorical: 15 | Datetime: 1</a:t>
            </a:r>
          </a:p>
          <a:p>
            <a:pPr/>
            <a:r>
              <a:t>Top missing value rates: ORDERDATE: 81.0%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Focus on top product lines: Classic Cars, Vintage Cars, Motorcycles — they drive the majority of revenue.</a:t>
            </a:r>
          </a:p>
          <a:p>
            <a:pPr/>
            <a:r>
              <a:t>Geographic concentration: USA, France, Spain, Australia, Italy dominate revenues; consider regional strategies.</a:t>
            </a:r>
          </a:p>
          <a:p>
            <a:pPr/>
            <a:r>
              <a:t>Deal size distribution is dominated by 'Medium'; tailor promotions accordingly.</a:t>
            </a:r>
          </a:p>
          <a:p>
            <a:pPr/>
            <a:r>
              <a:t>Seasonality detected with peak in NaT; align inventory and campaigns ahead of peak.</a:t>
            </a:r>
          </a:p>
          <a:p>
            <a:pPr/>
            <a:r>
              <a:t>Reported SALES includes adjustments beyond QUANTITY*PRICE (discounts, tax, or shipping). Model and forecast on SALES directly.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Prioritize high-performing product lines and top countries with targeted campaigns.</a:t>
            </a:r>
          </a:p>
          <a:p>
            <a:pPr/>
            <a:r>
              <a:t>Use SALES directly for forecasting given adjustments beyond QUANTITY*PRICE.</a:t>
            </a:r>
          </a:p>
          <a:p>
            <a:pPr/>
            <a:r>
              <a:t>Handle outliers via winsorization or robust models to improve stability.</a:t>
            </a:r>
          </a:p>
          <a:p>
            <a:pPr/>
            <a:r>
              <a:t>Balance deal-size classes (e.g., class weights) to improve classification performance.</a:t>
            </a:r>
          </a:p>
          <a:p>
            <a:pPr/>
            <a:r>
              <a:t>Leverage monthly seasonality: ramp up inventory and marketing prior to peak months.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SALES != QUANTITY*PRICE in most rows (mean abs diff ≈ $1,060; exact match in 12.5% rows) — suggests discounts/taxes/shipping.</a:t>
            </a:r>
          </a:p>
          <a:p>
            <a:pPr/>
            <a:r>
              <a:t>Sales outliers: 35.4% beyond IQR fences (upper≈$4,225).</a:t>
            </a:r>
          </a:p>
          <a:p>
            <a:pPr/>
            <a:r>
              <a:t>Top Product Lines by revenue: Classic Cars ($9,675,244), Vintage Cars ($864,215), Motorcycles ($571,524)</a:t>
            </a:r>
          </a:p>
          <a:p>
            <a:pPr/>
            <a:r>
              <a:t>Top Countries by revenue: USA ($9,323,255), France ($452,241), Spain ($394,806), Australia ($302,881), Italy ($171,408)</a:t>
            </a:r>
          </a:p>
          <a:p>
            <a:pPr/>
            <a:r>
              <a:t>Peak month: NaT with total sales $9,650,465.</a:t>
            </a:r>
          </a:p>
          <a:p>
            <a:pPr/>
            <a:r>
              <a:t>Deal size composition: Medium: 2405 (85.2%), Small: 310 (11.0%), Large: 108 (3.8%)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Distribution of Sales</a:t>
            </a:r>
          </a:p>
        </p:txBody>
      </p:sp>
      <p:pic>
        <p:nvPicPr>
          <p:cNvPr id="3" name="Picture 2" descr="01_distribution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7143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Sales are right-skewed; long tail indicates presence of large orders.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Sales Boxplot</a:t>
            </a:r>
          </a:p>
        </p:txBody>
      </p:sp>
      <p:pic>
        <p:nvPicPr>
          <p:cNvPr id="3" name="Picture 2" descr="02_boxplot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3571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Boxplot highlights outliers; consider robust metrics and caps for modeling.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Sales by Product Line</a:t>
            </a:r>
          </a:p>
        </p:txBody>
      </p:sp>
      <p:pic>
        <p:nvPicPr>
          <p:cNvPr id="3" name="Picture 2" descr="03_sales_by_produc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635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Identifies top revenue-driving product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Monthly Sales Trend</a:t>
            </a:r>
          </a:p>
        </p:txBody>
      </p:sp>
      <p:pic>
        <p:nvPicPr>
          <p:cNvPr id="3" name="Picture 2" descr="04_monthly_sale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Trend and seasonality insights for demand planning.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Top 10 Countries by Sales</a:t>
            </a:r>
          </a:p>
        </p:txBody>
      </p:sp>
      <p:pic>
        <p:nvPicPr>
          <p:cNvPr id="3" name="Picture 2" descr="05_sales_by_country_top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635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Geographic revenue concentration across markets.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Deal Size Distribution</a:t>
            </a:r>
          </a:p>
        </p:txBody>
      </p:sp>
      <p:pic>
        <p:nvPicPr>
          <p:cNvPr id="3" name="Picture 2" descr="06_dealsiz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430000" cy="76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0936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Class balance and volume by deal size.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