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Amazon Product &amp; Review EDA with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Automated Data Science Insights for E-Commerce</a:t>
            </a:r>
          </a:p>
          <a:p>
            <a:r>
              <a:rPr dirty="0"/>
              <a:t>Data from amazon.csv</a:t>
            </a:r>
          </a:p>
          <a:p>
            <a:r>
              <a:rPr dirty="0"/>
              <a:t>By: </a:t>
            </a:r>
            <a:r>
              <a:rPr lang="en-IN" dirty="0"/>
              <a:t>Spark-Insights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Model: Predicting Discounted Price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Random Forest Regression Model</a:t>
            </a:r>
          </a:p>
          <a:p>
            <a:r>
              <a:rPr dirty="0"/>
              <a:t>Performance Metrics:</a:t>
            </a:r>
          </a:p>
          <a:p>
            <a:pPr lvl="1"/>
            <a:r>
              <a:rPr dirty="0"/>
              <a:t>R2: High: Shows strong prediction based on product features.</a:t>
            </a:r>
          </a:p>
          <a:p>
            <a:pPr lvl="1"/>
            <a:r>
              <a:rPr dirty="0"/>
              <a:t>MAE: Low: Model predictions are close to actual prices.</a:t>
            </a:r>
          </a:p>
          <a:p>
            <a:pPr lvl="1"/>
            <a:r>
              <a:rPr dirty="0"/>
              <a:t>RMSE: Low: Indicates few significant outliers.</a:t>
            </a:r>
          </a:p>
          <a:p>
            <a:pPr marL="0" indent="0">
              <a:buNone/>
            </a:pPr>
            <a:br>
              <a:rPr dirty="0"/>
            </a:br>
            <a:r>
              <a:rPr dirty="0"/>
              <a:t>Top Feature Importances:</a:t>
            </a:r>
          </a:p>
          <a:p>
            <a:r>
              <a:rPr dirty="0"/>
              <a:t>- </a:t>
            </a:r>
            <a:r>
              <a:rPr dirty="0" err="1"/>
              <a:t>actual_price_num</a:t>
            </a:r>
            <a:r>
              <a:rPr dirty="0"/>
              <a:t> (very important)</a:t>
            </a:r>
          </a:p>
          <a:p>
            <a:r>
              <a:rPr dirty="0"/>
              <a:t>- </a:t>
            </a:r>
            <a:r>
              <a:rPr dirty="0" err="1"/>
              <a:t>discount_pct_num</a:t>
            </a:r>
            <a:r>
              <a:rPr dirty="0"/>
              <a:t> (high effect)</a:t>
            </a:r>
          </a:p>
          <a:p>
            <a:r>
              <a:rPr dirty="0"/>
              <a:t>- </a:t>
            </a:r>
            <a:r>
              <a:rPr dirty="0" err="1"/>
              <a:t>main_category</a:t>
            </a:r>
            <a:r>
              <a:rPr dirty="0"/>
              <a:t> (differs by category)</a:t>
            </a:r>
          </a:p>
          <a:p>
            <a:r>
              <a:rPr dirty="0"/>
              <a:t>- </a:t>
            </a:r>
            <a:r>
              <a:rPr dirty="0" err="1"/>
              <a:t>rating_num</a:t>
            </a:r>
            <a:r>
              <a:rPr dirty="0"/>
              <a:t> and </a:t>
            </a:r>
            <a:r>
              <a:rPr dirty="0" err="1"/>
              <a:t>rating_count_num</a:t>
            </a:r>
            <a:r>
              <a:rPr dirty="0"/>
              <a:t> (minor influence)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4912"/>
            <a:ext cx="8229600" cy="1143000"/>
          </a:xfrm>
        </p:spPr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0748"/>
            <a:ext cx="8229600" cy="4525963"/>
          </a:xfrm>
        </p:spPr>
        <p:txBody>
          <a:bodyPr>
            <a:normAutofit fontScale="85000" lnSpcReduction="10000"/>
          </a:bodyPr>
          <a:lstStyle/>
          <a:p>
            <a:endParaRPr/>
          </a:p>
          <a:p>
            <a:r>
              <a:t>- Most listed products are in Electronics, Computers &amp; Accessories, and Home &amp; Kitchen.</a:t>
            </a:r>
          </a:p>
          <a:p>
            <a:r>
              <a:t>- Product discounts are steep: median discount is 50%.</a:t>
            </a:r>
          </a:p>
          <a:p>
            <a:r>
              <a:t>- Customer ratings are very positive overall (median 4.1).</a:t>
            </a:r>
          </a:p>
          <a:p>
            <a:r>
              <a:t>- Discounted price is strongly predicted by actual price and discount percent.</a:t>
            </a:r>
          </a:p>
          <a:p>
            <a:r>
              <a:t>- Product category has notable effects on price and discount structure.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Actionable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- Promote products in Electronics and Home categories with highest positive sentiment.</a:t>
            </a:r>
          </a:p>
          <a:p>
            <a:r>
              <a:rPr dirty="0"/>
              <a:t>- Consider price optimization strategies around 50% discount band for best sales volume.</a:t>
            </a:r>
          </a:p>
          <a:p>
            <a:r>
              <a:rPr dirty="0"/>
              <a:t>- Monitor outlier products (very high or low discounted price/ratings).</a:t>
            </a:r>
          </a:p>
          <a:p>
            <a:r>
              <a:rPr dirty="0"/>
              <a:t>- Further explore bundles or upsells using top rated and high-discount products.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Rows: 1,465</a:t>
            </a:r>
          </a:p>
          <a:p>
            <a:r>
              <a:t>Columns: 16</a:t>
            </a:r>
          </a:p>
          <a:p>
            <a:r>
              <a:t>Major columns: Product, Price, Discount, Category, Ratings, Review</a:t>
            </a:r>
          </a:p>
          <a:p>
            <a:r>
              <a:t>No missing values</a:t>
            </a:r>
          </a:p>
          <a:p>
            <a:r>
              <a:t>Dominant categories: Electronics, Computers, Home &amp; Kitchen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Discounted Price (mean): ₹3,125</a:t>
            </a:r>
          </a:p>
          <a:p>
            <a:r>
              <a:t>Discounted Price (median): ₹799</a:t>
            </a:r>
          </a:p>
          <a:p>
            <a:r>
              <a:t>Actual Price (mean): ₹5,445</a:t>
            </a:r>
          </a:p>
          <a:p>
            <a:r>
              <a:t>Discount % (mean): 47.7%</a:t>
            </a:r>
          </a:p>
          <a:p>
            <a:r>
              <a:t>Rating (mean): 4.10</a:t>
            </a:r>
          </a:p>
          <a:p>
            <a:r>
              <a:t>Rating Count (median): 5,179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Main Categories by Product Count</a:t>
            </a:r>
          </a:p>
        </p:txBody>
      </p:sp>
      <p:pic>
        <p:nvPicPr>
          <p:cNvPr id="3" name="Picture 2" descr="top_category_count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260" y="2388741"/>
            <a:ext cx="6035040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Ratings</a:t>
            </a:r>
          </a:p>
        </p:txBody>
      </p:sp>
      <p:pic>
        <p:nvPicPr>
          <p:cNvPr id="3" name="Picture 2" descr="rating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600"/>
            <a:ext cx="60350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Rating Counts</a:t>
            </a:r>
          </a:p>
        </p:txBody>
      </p:sp>
      <p:pic>
        <p:nvPicPr>
          <p:cNvPr id="3" name="Picture 2" descr="rating_count_di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600"/>
            <a:ext cx="6035040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Rating by Top 5 Categories</a:t>
            </a:r>
          </a:p>
        </p:txBody>
      </p:sp>
      <p:pic>
        <p:nvPicPr>
          <p:cNvPr id="3" name="Picture 2" descr="rating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600"/>
            <a:ext cx="6035040" cy="36210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(%) by Top 5 Categories</a:t>
            </a:r>
          </a:p>
        </p:txBody>
      </p:sp>
      <p:pic>
        <p:nvPicPr>
          <p:cNvPr id="3" name="Picture 2" descr="discount_pct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600"/>
            <a:ext cx="6035040" cy="36210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 of Key Variables</a:t>
            </a:r>
          </a:p>
        </p:txBody>
      </p:sp>
      <p:pic>
        <p:nvPicPr>
          <p:cNvPr id="3" name="Picture 2" descr="correlation_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371600"/>
            <a:ext cx="6035040" cy="4526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344</Words>
  <Application>Microsoft Office PowerPoint</Application>
  <PresentationFormat>On-screen Show (4:3)</PresentationFormat>
  <Paragraphs>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Amazon Product &amp; Review EDA with ML</vt:lpstr>
      <vt:lpstr>Dataset Overview</vt:lpstr>
      <vt:lpstr>Key Statistics</vt:lpstr>
      <vt:lpstr>Top 10 Main Categories by Product Count</vt:lpstr>
      <vt:lpstr>Distribution of Ratings</vt:lpstr>
      <vt:lpstr>Distribution of Rating Counts</vt:lpstr>
      <vt:lpstr>Rating by Top 5 Categories</vt:lpstr>
      <vt:lpstr>Discount (%) by Top 5 Categories</vt:lpstr>
      <vt:lpstr>Correlation Heatmap of Key Variables</vt:lpstr>
      <vt:lpstr>ML Model: Predicting Discounted Price</vt:lpstr>
      <vt:lpstr>Key Insights</vt:lpstr>
      <vt:lpstr>Actionable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Nitin Sagar</cp:lastModifiedBy>
  <cp:revision>4</cp:revision>
  <dcterms:created xsi:type="dcterms:W3CDTF">2013-01-27T09:14:16Z</dcterms:created>
  <dcterms:modified xsi:type="dcterms:W3CDTF">2025-08-27T18:07:59Z</dcterms:modified>
  <cp:category/>
</cp:coreProperties>
</file>