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48" r:id="rId3"/>
    <p:sldId id="349" r:id="rId4"/>
    <p:sldId id="350" r:id="rId5"/>
    <p:sldId id="273" r:id="rId6"/>
    <p:sldId id="341" r:id="rId7"/>
    <p:sldId id="315" r:id="rId8"/>
    <p:sldId id="303" r:id="rId9"/>
    <p:sldId id="307" r:id="rId10"/>
    <p:sldId id="305" r:id="rId11"/>
    <p:sldId id="308" r:id="rId12"/>
    <p:sldId id="309" r:id="rId13"/>
    <p:sldId id="295" r:id="rId14"/>
    <p:sldId id="285" r:id="rId15"/>
    <p:sldId id="286" r:id="rId16"/>
    <p:sldId id="326" r:id="rId17"/>
    <p:sldId id="316" r:id="rId18"/>
    <p:sldId id="294" r:id="rId19"/>
    <p:sldId id="292" r:id="rId20"/>
    <p:sldId id="33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7" autoAdjust="0"/>
    <p:restoredTop sz="94684" autoAdjust="0"/>
  </p:normalViewPr>
  <p:slideViewPr>
    <p:cSldViewPr>
      <p:cViewPr varScale="1">
        <p:scale>
          <a:sx n="69" d="100"/>
          <a:sy n="69" d="100"/>
        </p:scale>
        <p:origin x="15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4/03/2013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4/03/2013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4/03/2013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4/03/2013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4/03/2013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4/03/2013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4/03/2013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4/03/2013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4/03/2013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4/03/2013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4/03/2013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-community.org/" TargetMode="External"/><Relationship Id="rId2" Type="http://schemas.openxmlformats.org/officeDocument/2006/relationships/hyperlink" Target="http://www.instantalm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eetup.alm-community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11560" y="1340768"/>
            <a:ext cx="7920880" cy="1525579"/>
          </a:xfrm>
        </p:spPr>
        <p:txBody>
          <a:bodyPr>
            <a:normAutofit/>
          </a:bodyPr>
          <a:lstStyle/>
          <a:p>
            <a:pPr algn="ctr"/>
            <a:r>
              <a:rPr lang="en-AU" sz="4800" dirty="0" smtClean="0">
                <a:latin typeface="Trebuchet MS" pitchFamily="34" charset="0"/>
              </a:rPr>
              <a:t>Global ALM-Community</a:t>
            </a:r>
            <a:r>
              <a:rPr lang="en-AU" sz="2800" dirty="0" smtClean="0">
                <a:latin typeface="Trebuchet MS" pitchFamily="34" charset="0"/>
              </a:rPr>
              <a:t/>
            </a:r>
            <a:br>
              <a:rPr lang="en-AU" sz="2800" dirty="0" smtClean="0">
                <a:latin typeface="Trebuchet MS" pitchFamily="34" charset="0"/>
              </a:rPr>
            </a:br>
            <a:r>
              <a:rPr lang="en-AU" sz="2800" dirty="0" smtClean="0">
                <a:latin typeface="Trebuchet MS" pitchFamily="34" charset="0"/>
              </a:rPr>
              <a:t>&lt;&lt;Meeting Title&gt;&gt;</a:t>
            </a:r>
            <a:endParaRPr lang="en-US" sz="2800" dirty="0"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9654" y="2996952"/>
            <a:ext cx="391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AU" b="0" kern="1200" dirty="0" smtClean="0">
                <a:latin typeface="Trebuchet MS" pitchFamily="34" charset="0"/>
                <a:cs typeface="Arial" charset="0"/>
              </a:rPr>
              <a:t>&lt;&lt;PRESENTER&gt;&gt;, </a:t>
            </a:r>
            <a:r>
              <a:rPr lang="en-AU" b="0" dirty="0" smtClean="0">
                <a:latin typeface="Trebuchet MS" pitchFamily="34" charset="0"/>
                <a:cs typeface="Arial" charset="0"/>
              </a:rPr>
              <a:t>&lt;&lt;ROLE&gt;&gt;</a:t>
            </a:r>
            <a:endParaRPr lang="en-AU" b="0" kern="1200" dirty="0">
              <a:latin typeface="Trebuchet MS" pitchFamily="34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2866347"/>
            <a:ext cx="7920880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589240"/>
            <a:ext cx="3347864" cy="10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Scaling up to global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623708" y="6453336"/>
            <a:ext cx="35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AU" b="0" kern="1200" dirty="0" smtClean="0">
                <a:latin typeface="Trebuchet MS" pitchFamily="34" charset="0"/>
                <a:cs typeface="Arial" charset="0"/>
              </a:rPr>
              <a:t>Stephan Dekker, </a:t>
            </a:r>
            <a:r>
              <a:rPr lang="en-AU" b="0" dirty="0" smtClean="0">
                <a:latin typeface="Trebuchet MS" pitchFamily="34" charset="0"/>
                <a:cs typeface="Arial" charset="0"/>
              </a:rPr>
              <a:t>SDLC Architect</a:t>
            </a:r>
            <a:endParaRPr lang="en-AU" b="0" kern="1200" dirty="0">
              <a:latin typeface="Trebuchet MS" pitchFamily="34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3719" y="4221088"/>
            <a:ext cx="901938" cy="736323"/>
            <a:chOff x="4067944" y="2852936"/>
            <a:chExt cx="2376264" cy="1440160"/>
          </a:xfrm>
        </p:grpSpPr>
        <p:sp>
          <p:nvSpPr>
            <p:cNvPr id="14" name="Oval 13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34" name="Oval 33"/>
          <p:cNvSpPr/>
          <p:nvPr/>
        </p:nvSpPr>
        <p:spPr>
          <a:xfrm>
            <a:off x="831247" y="1916832"/>
            <a:ext cx="7845209" cy="10081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ight Arrow 53"/>
          <p:cNvSpPr/>
          <p:nvPr/>
        </p:nvSpPr>
        <p:spPr>
          <a:xfrm rot="16200000">
            <a:off x="4296770" y="3485846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55" name="Right Arrow 54"/>
          <p:cNvSpPr/>
          <p:nvPr/>
        </p:nvSpPr>
        <p:spPr>
          <a:xfrm rot="16637276">
            <a:off x="2109643" y="3390543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56" name="Right Arrow 55"/>
          <p:cNvSpPr/>
          <p:nvPr/>
        </p:nvSpPr>
        <p:spPr>
          <a:xfrm rot="15539948">
            <a:off x="6797665" y="3340648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57" name="TextBox 56"/>
          <p:cNvSpPr txBox="1"/>
          <p:nvPr/>
        </p:nvSpPr>
        <p:spPr>
          <a:xfrm>
            <a:off x="4015404" y="5973971"/>
            <a:ext cx="1544012" cy="358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New Zeeland</a:t>
            </a:r>
            <a:endParaRPr lang="en-A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079537" y="1412776"/>
            <a:ext cx="1322573" cy="1396529"/>
            <a:chOff x="3425640" y="2780928"/>
            <a:chExt cx="2189348" cy="2088232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013" y="2780928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413" y="30337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097" y="31861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213" y="33385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8137" y="34909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013" y="36433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097" y="2924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97" y="299695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897" y="32297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297" y="335699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697" y="35345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105" y="3686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640" y="29718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064" y="31242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464" y="3269729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4290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5814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64" y="3773785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6" name="TextBox 95"/>
          <p:cNvSpPr txBox="1"/>
          <p:nvPr/>
        </p:nvSpPr>
        <p:spPr>
          <a:xfrm>
            <a:off x="7174475" y="5960362"/>
            <a:ext cx="684803" cy="341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India</a:t>
            </a:r>
            <a:endParaRPr lang="en-AU" dirty="0"/>
          </a:p>
        </p:txBody>
      </p:sp>
      <p:sp>
        <p:nvSpPr>
          <p:cNvPr id="97" name="TextBox 96"/>
          <p:cNvSpPr txBox="1"/>
          <p:nvPr/>
        </p:nvSpPr>
        <p:spPr>
          <a:xfrm>
            <a:off x="1417427" y="497344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Perth</a:t>
            </a:r>
            <a:endParaRPr lang="en-AU" dirty="0"/>
          </a:p>
        </p:txBody>
      </p:sp>
      <p:grpSp>
        <p:nvGrpSpPr>
          <p:cNvPr id="98" name="Group 97"/>
          <p:cNvGrpSpPr/>
          <p:nvPr/>
        </p:nvGrpSpPr>
        <p:grpSpPr>
          <a:xfrm>
            <a:off x="1331640" y="4221088"/>
            <a:ext cx="901938" cy="736323"/>
            <a:chOff x="4067944" y="2852936"/>
            <a:chExt cx="2376264" cy="1440160"/>
          </a:xfrm>
        </p:grpSpPr>
        <p:sp>
          <p:nvSpPr>
            <p:cNvPr id="99" name="Oval 98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10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19" name="Group 118"/>
          <p:cNvGrpSpPr/>
          <p:nvPr/>
        </p:nvGrpSpPr>
        <p:grpSpPr>
          <a:xfrm>
            <a:off x="2085886" y="4221088"/>
            <a:ext cx="901938" cy="736323"/>
            <a:chOff x="4067944" y="2852936"/>
            <a:chExt cx="2376264" cy="1440160"/>
          </a:xfrm>
        </p:grpSpPr>
        <p:sp>
          <p:nvSpPr>
            <p:cNvPr id="120" name="Oval 119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66" name="TextBox 265"/>
          <p:cNvSpPr txBox="1"/>
          <p:nvPr/>
        </p:nvSpPr>
        <p:spPr>
          <a:xfrm>
            <a:off x="3923928" y="292494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Global SEPG</a:t>
            </a:r>
            <a:endParaRPr lang="en-AU" dirty="0"/>
          </a:p>
        </p:txBody>
      </p:sp>
      <p:grpSp>
        <p:nvGrpSpPr>
          <p:cNvPr id="267" name="Group 266"/>
          <p:cNvGrpSpPr/>
          <p:nvPr/>
        </p:nvGrpSpPr>
        <p:grpSpPr>
          <a:xfrm>
            <a:off x="645727" y="4712147"/>
            <a:ext cx="901938" cy="736323"/>
            <a:chOff x="4067944" y="2852936"/>
            <a:chExt cx="2376264" cy="1440160"/>
          </a:xfrm>
        </p:grpSpPr>
        <p:sp>
          <p:nvSpPr>
            <p:cNvPr id="268" name="Oval 267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27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288" name="Group 287"/>
          <p:cNvGrpSpPr/>
          <p:nvPr/>
        </p:nvGrpSpPr>
        <p:grpSpPr>
          <a:xfrm>
            <a:off x="1403648" y="4712147"/>
            <a:ext cx="901938" cy="736323"/>
            <a:chOff x="4067944" y="2852936"/>
            <a:chExt cx="2376264" cy="1440160"/>
          </a:xfrm>
        </p:grpSpPr>
        <p:sp>
          <p:nvSpPr>
            <p:cNvPr id="289" name="Oval 288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29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09" name="Group 308"/>
          <p:cNvGrpSpPr/>
          <p:nvPr/>
        </p:nvGrpSpPr>
        <p:grpSpPr>
          <a:xfrm>
            <a:off x="2157894" y="4712147"/>
            <a:ext cx="901938" cy="736323"/>
            <a:chOff x="4067944" y="2852936"/>
            <a:chExt cx="2376264" cy="1440160"/>
          </a:xfrm>
        </p:grpSpPr>
        <p:sp>
          <p:nvSpPr>
            <p:cNvPr id="310" name="Oval 309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11" name="Group 310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31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393" name="TextBox 392"/>
          <p:cNvSpPr txBox="1"/>
          <p:nvPr/>
        </p:nvSpPr>
        <p:spPr>
          <a:xfrm>
            <a:off x="1527276" y="54742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Perth</a:t>
            </a:r>
            <a:endParaRPr lang="en-AU" dirty="0"/>
          </a:p>
        </p:txBody>
      </p:sp>
      <p:grpSp>
        <p:nvGrpSpPr>
          <p:cNvPr id="394" name="Group 393"/>
          <p:cNvGrpSpPr/>
          <p:nvPr/>
        </p:nvGrpSpPr>
        <p:grpSpPr>
          <a:xfrm>
            <a:off x="755576" y="5212957"/>
            <a:ext cx="901938" cy="736323"/>
            <a:chOff x="4067944" y="2852936"/>
            <a:chExt cx="2376264" cy="1440160"/>
          </a:xfrm>
        </p:grpSpPr>
        <p:sp>
          <p:nvSpPr>
            <p:cNvPr id="395" name="Oval 394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96" name="Group 395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39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15" name="Group 414"/>
          <p:cNvGrpSpPr/>
          <p:nvPr/>
        </p:nvGrpSpPr>
        <p:grpSpPr>
          <a:xfrm>
            <a:off x="1513497" y="5212957"/>
            <a:ext cx="901938" cy="736323"/>
            <a:chOff x="4067944" y="2852936"/>
            <a:chExt cx="2376264" cy="1440160"/>
          </a:xfrm>
        </p:grpSpPr>
        <p:sp>
          <p:nvSpPr>
            <p:cNvPr id="416" name="Oval 415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17" name="Group 416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41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36" name="Group 435"/>
          <p:cNvGrpSpPr/>
          <p:nvPr/>
        </p:nvGrpSpPr>
        <p:grpSpPr>
          <a:xfrm>
            <a:off x="2267743" y="5212957"/>
            <a:ext cx="901938" cy="736323"/>
            <a:chOff x="4067944" y="2852936"/>
            <a:chExt cx="2376264" cy="1440160"/>
          </a:xfrm>
        </p:grpSpPr>
        <p:sp>
          <p:nvSpPr>
            <p:cNvPr id="437" name="Oval 436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43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57" name="Group 456"/>
          <p:cNvGrpSpPr/>
          <p:nvPr/>
        </p:nvGrpSpPr>
        <p:grpSpPr>
          <a:xfrm>
            <a:off x="3427020" y="4242799"/>
            <a:ext cx="901938" cy="736323"/>
            <a:chOff x="4067944" y="2852936"/>
            <a:chExt cx="2376264" cy="1440160"/>
          </a:xfrm>
        </p:grpSpPr>
        <p:sp>
          <p:nvSpPr>
            <p:cNvPr id="458" name="Oval 457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59" name="Group 458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4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478" name="TextBox 477"/>
          <p:cNvSpPr txBox="1"/>
          <p:nvPr/>
        </p:nvSpPr>
        <p:spPr>
          <a:xfrm>
            <a:off x="4270728" y="49951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Perth</a:t>
            </a:r>
            <a:endParaRPr lang="en-AU" dirty="0"/>
          </a:p>
        </p:txBody>
      </p:sp>
      <p:grpSp>
        <p:nvGrpSpPr>
          <p:cNvPr id="479" name="Group 478"/>
          <p:cNvGrpSpPr/>
          <p:nvPr/>
        </p:nvGrpSpPr>
        <p:grpSpPr>
          <a:xfrm>
            <a:off x="4184941" y="4242799"/>
            <a:ext cx="901938" cy="736323"/>
            <a:chOff x="4067944" y="2852936"/>
            <a:chExt cx="2376264" cy="1440160"/>
          </a:xfrm>
        </p:grpSpPr>
        <p:sp>
          <p:nvSpPr>
            <p:cNvPr id="480" name="Oval 479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81" name="Group 480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48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500" name="Group 499"/>
          <p:cNvGrpSpPr/>
          <p:nvPr/>
        </p:nvGrpSpPr>
        <p:grpSpPr>
          <a:xfrm>
            <a:off x="4939187" y="4242799"/>
            <a:ext cx="901938" cy="736323"/>
            <a:chOff x="4067944" y="2852936"/>
            <a:chExt cx="2376264" cy="1440160"/>
          </a:xfrm>
        </p:grpSpPr>
        <p:sp>
          <p:nvSpPr>
            <p:cNvPr id="501" name="Oval 500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02" name="Group 501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50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521" name="Group 520"/>
          <p:cNvGrpSpPr/>
          <p:nvPr/>
        </p:nvGrpSpPr>
        <p:grpSpPr>
          <a:xfrm>
            <a:off x="3499028" y="4733858"/>
            <a:ext cx="901938" cy="736323"/>
            <a:chOff x="4067944" y="2852936"/>
            <a:chExt cx="2376264" cy="1440160"/>
          </a:xfrm>
        </p:grpSpPr>
        <p:sp>
          <p:nvSpPr>
            <p:cNvPr id="522" name="Oval 521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23" name="Group 522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52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2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2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2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542" name="Group 541"/>
          <p:cNvGrpSpPr/>
          <p:nvPr/>
        </p:nvGrpSpPr>
        <p:grpSpPr>
          <a:xfrm>
            <a:off x="4256949" y="4733858"/>
            <a:ext cx="901938" cy="736323"/>
            <a:chOff x="4067944" y="2852936"/>
            <a:chExt cx="2376264" cy="1440160"/>
          </a:xfrm>
        </p:grpSpPr>
        <p:sp>
          <p:nvSpPr>
            <p:cNvPr id="543" name="Oval 542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44" name="Group 543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54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563" name="Group 562"/>
          <p:cNvGrpSpPr/>
          <p:nvPr/>
        </p:nvGrpSpPr>
        <p:grpSpPr>
          <a:xfrm>
            <a:off x="5011195" y="4733858"/>
            <a:ext cx="901938" cy="736323"/>
            <a:chOff x="4067944" y="2852936"/>
            <a:chExt cx="2376264" cy="1440160"/>
          </a:xfrm>
        </p:grpSpPr>
        <p:sp>
          <p:nvSpPr>
            <p:cNvPr id="564" name="Oval 563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65" name="Group 564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5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584" name="TextBox 583"/>
          <p:cNvSpPr txBox="1"/>
          <p:nvPr/>
        </p:nvSpPr>
        <p:spPr>
          <a:xfrm>
            <a:off x="4380577" y="54959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Perth</a:t>
            </a:r>
            <a:endParaRPr lang="en-AU" dirty="0"/>
          </a:p>
        </p:txBody>
      </p:sp>
      <p:grpSp>
        <p:nvGrpSpPr>
          <p:cNvPr id="585" name="Group 584"/>
          <p:cNvGrpSpPr/>
          <p:nvPr/>
        </p:nvGrpSpPr>
        <p:grpSpPr>
          <a:xfrm>
            <a:off x="3608877" y="5234668"/>
            <a:ext cx="901938" cy="736323"/>
            <a:chOff x="4067944" y="2852936"/>
            <a:chExt cx="2376264" cy="1440160"/>
          </a:xfrm>
        </p:grpSpPr>
        <p:sp>
          <p:nvSpPr>
            <p:cNvPr id="586" name="Oval 585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87" name="Group 586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58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06" name="Group 605"/>
          <p:cNvGrpSpPr/>
          <p:nvPr/>
        </p:nvGrpSpPr>
        <p:grpSpPr>
          <a:xfrm>
            <a:off x="4366798" y="5234668"/>
            <a:ext cx="901938" cy="736323"/>
            <a:chOff x="4067944" y="2852936"/>
            <a:chExt cx="2376264" cy="1440160"/>
          </a:xfrm>
        </p:grpSpPr>
        <p:sp>
          <p:nvSpPr>
            <p:cNvPr id="607" name="Oval 606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08" name="Group 607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60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27" name="Group 626"/>
          <p:cNvGrpSpPr/>
          <p:nvPr/>
        </p:nvGrpSpPr>
        <p:grpSpPr>
          <a:xfrm>
            <a:off x="5121044" y="5234668"/>
            <a:ext cx="901938" cy="736323"/>
            <a:chOff x="4067944" y="2852936"/>
            <a:chExt cx="2376264" cy="1440160"/>
          </a:xfrm>
        </p:grpSpPr>
        <p:sp>
          <p:nvSpPr>
            <p:cNvPr id="628" name="Oval 627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29" name="Group 628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63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48" name="Group 647"/>
          <p:cNvGrpSpPr/>
          <p:nvPr/>
        </p:nvGrpSpPr>
        <p:grpSpPr>
          <a:xfrm>
            <a:off x="6252254" y="4257857"/>
            <a:ext cx="901938" cy="736323"/>
            <a:chOff x="4067944" y="2852936"/>
            <a:chExt cx="2376264" cy="1440160"/>
          </a:xfrm>
        </p:grpSpPr>
        <p:sp>
          <p:nvSpPr>
            <p:cNvPr id="649" name="Oval 648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50" name="Group 649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65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669" name="TextBox 668"/>
          <p:cNvSpPr txBox="1"/>
          <p:nvPr/>
        </p:nvSpPr>
        <p:spPr>
          <a:xfrm>
            <a:off x="7095962" y="50102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Perth</a:t>
            </a:r>
            <a:endParaRPr lang="en-AU" dirty="0"/>
          </a:p>
        </p:txBody>
      </p:sp>
      <p:grpSp>
        <p:nvGrpSpPr>
          <p:cNvPr id="670" name="Group 669"/>
          <p:cNvGrpSpPr/>
          <p:nvPr/>
        </p:nvGrpSpPr>
        <p:grpSpPr>
          <a:xfrm>
            <a:off x="7010175" y="4257857"/>
            <a:ext cx="901938" cy="736323"/>
            <a:chOff x="4067944" y="2852936"/>
            <a:chExt cx="2376264" cy="1440160"/>
          </a:xfrm>
        </p:grpSpPr>
        <p:sp>
          <p:nvSpPr>
            <p:cNvPr id="671" name="Oval 670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72" name="Group 671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67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91" name="Group 690"/>
          <p:cNvGrpSpPr/>
          <p:nvPr/>
        </p:nvGrpSpPr>
        <p:grpSpPr>
          <a:xfrm>
            <a:off x="7764421" y="4257857"/>
            <a:ext cx="901938" cy="736323"/>
            <a:chOff x="4067944" y="2852936"/>
            <a:chExt cx="2376264" cy="1440160"/>
          </a:xfrm>
        </p:grpSpPr>
        <p:sp>
          <p:nvSpPr>
            <p:cNvPr id="692" name="Oval 691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93" name="Group 692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69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712" name="Group 711"/>
          <p:cNvGrpSpPr/>
          <p:nvPr/>
        </p:nvGrpSpPr>
        <p:grpSpPr>
          <a:xfrm>
            <a:off x="6324262" y="4748916"/>
            <a:ext cx="901938" cy="736323"/>
            <a:chOff x="4067944" y="2852936"/>
            <a:chExt cx="2376264" cy="1440160"/>
          </a:xfrm>
        </p:grpSpPr>
        <p:sp>
          <p:nvSpPr>
            <p:cNvPr id="713" name="Oval 712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14" name="Group 713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7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733" name="Group 732"/>
          <p:cNvGrpSpPr/>
          <p:nvPr/>
        </p:nvGrpSpPr>
        <p:grpSpPr>
          <a:xfrm>
            <a:off x="7082183" y="4748916"/>
            <a:ext cx="901938" cy="736323"/>
            <a:chOff x="4067944" y="2852936"/>
            <a:chExt cx="2376264" cy="1440160"/>
          </a:xfrm>
        </p:grpSpPr>
        <p:sp>
          <p:nvSpPr>
            <p:cNvPr id="734" name="Oval 733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35" name="Group 734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73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754" name="Group 753"/>
          <p:cNvGrpSpPr/>
          <p:nvPr/>
        </p:nvGrpSpPr>
        <p:grpSpPr>
          <a:xfrm>
            <a:off x="7836429" y="4748916"/>
            <a:ext cx="901938" cy="736323"/>
            <a:chOff x="4067944" y="2852936"/>
            <a:chExt cx="2376264" cy="1440160"/>
          </a:xfrm>
        </p:grpSpPr>
        <p:sp>
          <p:nvSpPr>
            <p:cNvPr id="755" name="Oval 754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56" name="Group 755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75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775" name="TextBox 774"/>
          <p:cNvSpPr txBox="1"/>
          <p:nvPr/>
        </p:nvSpPr>
        <p:spPr>
          <a:xfrm>
            <a:off x="7205811" y="55110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Perth</a:t>
            </a:r>
            <a:endParaRPr lang="en-AU" dirty="0"/>
          </a:p>
        </p:txBody>
      </p:sp>
      <p:grpSp>
        <p:nvGrpSpPr>
          <p:cNvPr id="776" name="Group 775"/>
          <p:cNvGrpSpPr/>
          <p:nvPr/>
        </p:nvGrpSpPr>
        <p:grpSpPr>
          <a:xfrm>
            <a:off x="6434111" y="5249726"/>
            <a:ext cx="901938" cy="736323"/>
            <a:chOff x="4067944" y="2852936"/>
            <a:chExt cx="2376264" cy="1440160"/>
          </a:xfrm>
        </p:grpSpPr>
        <p:sp>
          <p:nvSpPr>
            <p:cNvPr id="777" name="Oval 776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78" name="Group 777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77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9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9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9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9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9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9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9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797" name="Group 796"/>
          <p:cNvGrpSpPr/>
          <p:nvPr/>
        </p:nvGrpSpPr>
        <p:grpSpPr>
          <a:xfrm>
            <a:off x="7192032" y="5249726"/>
            <a:ext cx="901938" cy="736323"/>
            <a:chOff x="4067944" y="2852936"/>
            <a:chExt cx="2376264" cy="1440160"/>
          </a:xfrm>
        </p:grpSpPr>
        <p:sp>
          <p:nvSpPr>
            <p:cNvPr id="798" name="Oval 797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99" name="Group 798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80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1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1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1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1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1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1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1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818" name="Group 817"/>
          <p:cNvGrpSpPr/>
          <p:nvPr/>
        </p:nvGrpSpPr>
        <p:grpSpPr>
          <a:xfrm>
            <a:off x="7946278" y="5249726"/>
            <a:ext cx="901938" cy="736323"/>
            <a:chOff x="4067944" y="2852936"/>
            <a:chExt cx="2376264" cy="1440160"/>
          </a:xfrm>
        </p:grpSpPr>
        <p:sp>
          <p:nvSpPr>
            <p:cNvPr id="819" name="Oval 818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0" name="Group 819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82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3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3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3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3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3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3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3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3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3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839" name="TextBox 838"/>
          <p:cNvSpPr txBox="1"/>
          <p:nvPr/>
        </p:nvSpPr>
        <p:spPr>
          <a:xfrm>
            <a:off x="1294477" y="5986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Australia</a:t>
            </a:r>
            <a:endParaRPr lang="en-AU" dirty="0"/>
          </a:p>
        </p:txBody>
      </p:sp>
      <p:grpSp>
        <p:nvGrpSpPr>
          <p:cNvPr id="840" name="Group 839"/>
          <p:cNvGrpSpPr/>
          <p:nvPr/>
        </p:nvGrpSpPr>
        <p:grpSpPr>
          <a:xfrm>
            <a:off x="5436096" y="1484784"/>
            <a:ext cx="1322573" cy="1396529"/>
            <a:chOff x="3425640" y="2780928"/>
            <a:chExt cx="2189348" cy="2088232"/>
          </a:xfrm>
        </p:grpSpPr>
        <p:pic>
          <p:nvPicPr>
            <p:cNvPr id="84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013" y="2780928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413" y="30337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097" y="31861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213" y="33385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8137" y="34909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013" y="36433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097" y="2924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97" y="299695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897" y="32297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297" y="335699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697" y="35345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105" y="3686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640" y="29718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064" y="31242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464" y="3269729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4290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5814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64" y="3773785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9" name="Group 858"/>
          <p:cNvGrpSpPr/>
          <p:nvPr/>
        </p:nvGrpSpPr>
        <p:grpSpPr>
          <a:xfrm>
            <a:off x="4572000" y="1484784"/>
            <a:ext cx="1322573" cy="1396529"/>
            <a:chOff x="3425640" y="2780928"/>
            <a:chExt cx="2189348" cy="2088232"/>
          </a:xfrm>
        </p:grpSpPr>
        <p:pic>
          <p:nvPicPr>
            <p:cNvPr id="86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013" y="2780928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413" y="30337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097" y="31861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213" y="33385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8137" y="34909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013" y="36433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097" y="2924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97" y="299695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897" y="32297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297" y="335699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697" y="35345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105" y="3686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640" y="29718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064" y="31242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464" y="3269729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4290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5814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64" y="3773785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78" name="Group 877"/>
          <p:cNvGrpSpPr/>
          <p:nvPr/>
        </p:nvGrpSpPr>
        <p:grpSpPr>
          <a:xfrm>
            <a:off x="3681475" y="1484784"/>
            <a:ext cx="1322573" cy="1396529"/>
            <a:chOff x="3425640" y="2780928"/>
            <a:chExt cx="2189348" cy="2088232"/>
          </a:xfrm>
        </p:grpSpPr>
        <p:pic>
          <p:nvPicPr>
            <p:cNvPr id="87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013" y="2780928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413" y="30337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097" y="31861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213" y="33385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8137" y="34909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013" y="36433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097" y="2924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97" y="299695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897" y="32297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297" y="335699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697" y="35345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105" y="3686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640" y="29718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064" y="31242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464" y="3269729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4290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5814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64" y="3773785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97" name="Group 896"/>
          <p:cNvGrpSpPr/>
          <p:nvPr/>
        </p:nvGrpSpPr>
        <p:grpSpPr>
          <a:xfrm>
            <a:off x="2699792" y="1484784"/>
            <a:ext cx="1322573" cy="1396529"/>
            <a:chOff x="3425640" y="2780928"/>
            <a:chExt cx="2189348" cy="2088232"/>
          </a:xfrm>
        </p:grpSpPr>
        <p:pic>
          <p:nvPicPr>
            <p:cNvPr id="8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013" y="2780928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413" y="30337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097" y="31861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213" y="33385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8137" y="34909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013" y="36433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097" y="2924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97" y="299695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897" y="32297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297" y="335699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697" y="35345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105" y="3686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640" y="29718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064" y="31242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464" y="3269729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4290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5814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64" y="3773785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16" name="Group 915"/>
          <p:cNvGrpSpPr/>
          <p:nvPr/>
        </p:nvGrpSpPr>
        <p:grpSpPr>
          <a:xfrm>
            <a:off x="1763688" y="1412776"/>
            <a:ext cx="1322573" cy="1396529"/>
            <a:chOff x="3425640" y="2780928"/>
            <a:chExt cx="2189348" cy="2088232"/>
          </a:xfrm>
        </p:grpSpPr>
        <p:pic>
          <p:nvPicPr>
            <p:cNvPr id="9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013" y="2780928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413" y="30337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097" y="31861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213" y="33385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8137" y="34909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013" y="36433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097" y="2924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97" y="299695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897" y="32297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297" y="335699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697" y="35345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105" y="3686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640" y="29718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064" y="31242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464" y="3269729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4290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5814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64" y="3773785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49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623708" y="6453336"/>
            <a:ext cx="35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AU" b="0" kern="1200" dirty="0" smtClean="0">
                <a:latin typeface="Trebuchet MS" pitchFamily="34" charset="0"/>
                <a:cs typeface="Arial" charset="0"/>
              </a:rPr>
              <a:t>Stephan Dekker, </a:t>
            </a:r>
            <a:r>
              <a:rPr lang="en-AU" b="0" dirty="0" smtClean="0">
                <a:latin typeface="Trebuchet MS" pitchFamily="34" charset="0"/>
                <a:cs typeface="Arial" charset="0"/>
              </a:rPr>
              <a:t>SDLC Architect</a:t>
            </a:r>
            <a:endParaRPr lang="en-AU" b="0" kern="1200" dirty="0">
              <a:latin typeface="Trebuchet MS" pitchFamily="34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6409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solidFill>
                  <a:schemeClr val="tx1">
                    <a:lumMod val="95000"/>
                  </a:schemeClr>
                </a:solidFill>
              </a:rPr>
              <a:t>But… But… But…</a:t>
            </a:r>
          </a:p>
          <a:p>
            <a:pPr algn="ctr"/>
            <a:endParaRPr lang="en-AU" sz="54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en-AU" sz="5400" b="1" dirty="0" smtClean="0">
                <a:solidFill>
                  <a:schemeClr val="tx1">
                    <a:lumMod val="95000"/>
                  </a:schemeClr>
                </a:solidFill>
              </a:rPr>
              <a:t>No two organisations </a:t>
            </a:r>
          </a:p>
          <a:p>
            <a:pPr algn="ctr"/>
            <a:r>
              <a:rPr lang="en-AU" sz="5400" b="1" dirty="0" smtClean="0">
                <a:solidFill>
                  <a:schemeClr val="tx1">
                    <a:lumMod val="95000"/>
                  </a:schemeClr>
                </a:solidFill>
              </a:rPr>
              <a:t>are the same!</a:t>
            </a:r>
            <a:endParaRPr lang="en-AU" sz="54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623708" y="6453336"/>
            <a:ext cx="35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AU" b="0" kern="1200" dirty="0" smtClean="0">
                <a:latin typeface="Trebuchet MS" pitchFamily="34" charset="0"/>
                <a:cs typeface="Arial" charset="0"/>
              </a:rPr>
              <a:t>Stephan Dekker, </a:t>
            </a:r>
            <a:r>
              <a:rPr lang="en-AU" b="0" dirty="0" smtClean="0">
                <a:latin typeface="Trebuchet MS" pitchFamily="34" charset="0"/>
                <a:cs typeface="Arial" charset="0"/>
              </a:rPr>
              <a:t>SDLC Architect</a:t>
            </a:r>
            <a:endParaRPr lang="en-AU" b="0" kern="1200" dirty="0">
              <a:latin typeface="Trebuchet MS" pitchFamily="34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052736"/>
            <a:ext cx="86409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 smtClean="0">
                <a:solidFill>
                  <a:schemeClr val="tx1">
                    <a:lumMod val="95000"/>
                  </a:schemeClr>
                </a:solidFill>
              </a:rPr>
              <a:t>Many (80%) standards are actually the same across organisations.</a:t>
            </a:r>
          </a:p>
          <a:p>
            <a:pPr algn="ctr"/>
            <a:endParaRPr lang="en-AU" sz="4000" dirty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en-AU" sz="4000" dirty="0" smtClean="0">
                <a:solidFill>
                  <a:schemeClr val="tx1">
                    <a:lumMod val="95000"/>
                  </a:schemeClr>
                </a:solidFill>
              </a:rPr>
              <a:t>For the other 20% there is a solution. </a:t>
            </a:r>
          </a:p>
          <a:p>
            <a:pPr algn="ctr"/>
            <a:endParaRPr lang="en-AU" sz="4000" dirty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en-AU" sz="4000" dirty="0" smtClean="0">
                <a:solidFill>
                  <a:schemeClr val="tx1">
                    <a:lumMod val="95000"/>
                  </a:schemeClr>
                </a:solidFill>
              </a:rPr>
              <a:t>Because in fact: </a:t>
            </a:r>
          </a:p>
          <a:p>
            <a:pPr algn="ctr"/>
            <a:r>
              <a:rPr lang="en-AU" sz="4000" dirty="0" smtClean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AU" sz="4400" b="1" dirty="0" smtClean="0">
                <a:solidFill>
                  <a:schemeClr val="tx1">
                    <a:lumMod val="95000"/>
                  </a:schemeClr>
                </a:solidFill>
              </a:rPr>
              <a:t>open source </a:t>
            </a:r>
            <a:r>
              <a:rPr lang="en-AU" sz="4000" dirty="0" smtClean="0">
                <a:solidFill>
                  <a:schemeClr val="tx1">
                    <a:lumMod val="95000"/>
                  </a:schemeClr>
                </a:solidFill>
              </a:rPr>
              <a:t>world already solved it!</a:t>
            </a:r>
            <a:endParaRPr lang="en-AU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35496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Assumption: 80-20 Rule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731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Customize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623708" y="6453336"/>
            <a:ext cx="35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AU" b="0" kern="1200" dirty="0" smtClean="0">
                <a:latin typeface="Trebuchet MS" pitchFamily="34" charset="0"/>
                <a:cs typeface="Arial" charset="0"/>
              </a:rPr>
              <a:t>Stephan Dekker, </a:t>
            </a:r>
            <a:r>
              <a:rPr lang="en-AU" b="0" dirty="0" smtClean="0">
                <a:latin typeface="Trebuchet MS" pitchFamily="34" charset="0"/>
                <a:cs typeface="Arial" charset="0"/>
              </a:rPr>
              <a:t>SDLC Architect</a:t>
            </a:r>
            <a:endParaRPr lang="en-AU" b="0" kern="1200" dirty="0">
              <a:latin typeface="Trebuchet MS" pitchFamily="34" charset="0"/>
              <a:cs typeface="Arial" charset="0"/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 bwMode="auto">
          <a:xfrm>
            <a:off x="69384" y="5238651"/>
            <a:ext cx="9005232" cy="1142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rgbClr val="FF9933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AU" sz="3200" dirty="0" smtClean="0">
                <a:solidFill>
                  <a:schemeClr val="tx1">
                    <a:lumMod val="95000"/>
                  </a:schemeClr>
                </a:solidFill>
              </a:rPr>
              <a:t>The great thing about Open Source:</a:t>
            </a:r>
          </a:p>
          <a:p>
            <a:pPr algn="ctr"/>
            <a:r>
              <a:rPr lang="en-AU" sz="3200" dirty="0" smtClean="0">
                <a:solidFill>
                  <a:schemeClr val="tx1">
                    <a:lumMod val="95000"/>
                  </a:schemeClr>
                </a:solidFill>
              </a:rPr>
              <a:t>If you don’t like a module, improve it!</a:t>
            </a:r>
            <a:endParaRPr lang="en-AU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170" name="Picture 2" descr="http://www.nasa.gov/images/content/266790main_batter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93" y="1024482"/>
            <a:ext cx="64389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1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Apache web server: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623708" y="6453336"/>
            <a:ext cx="35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AU" b="0" kern="1200" dirty="0" smtClean="0">
                <a:latin typeface="Trebuchet MS" pitchFamily="34" charset="0"/>
                <a:cs typeface="Arial" charset="0"/>
              </a:rPr>
              <a:t>Stephan Dekker, </a:t>
            </a:r>
            <a:r>
              <a:rPr lang="en-AU" b="0" dirty="0" smtClean="0">
                <a:latin typeface="Trebuchet MS" pitchFamily="34" charset="0"/>
                <a:cs typeface="Arial" charset="0"/>
              </a:rPr>
              <a:t>SDLC Architect</a:t>
            </a:r>
            <a:endParaRPr lang="en-AU" b="0" kern="1200" dirty="0">
              <a:latin typeface="Trebuchet MS" pitchFamily="34" charset="0"/>
              <a:cs typeface="Arial" charset="0"/>
            </a:endParaRPr>
          </a:p>
        </p:txBody>
      </p:sp>
      <p:pic>
        <p:nvPicPr>
          <p:cNvPr id="1026" name="Picture 2" descr="http://directory.apache.org/apacheds/manuals/basic-user-guide-1.5.8-SNAPSHOT/html/images/50k-ft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62" y="836712"/>
            <a:ext cx="7576476" cy="552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3087128" y="3127320"/>
            <a:ext cx="1152128" cy="504056"/>
          </a:xfrm>
          <a:prstGeom prst="donut">
            <a:avLst>
              <a:gd name="adj" fmla="val 10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My Improved web server: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623708" y="6453336"/>
            <a:ext cx="35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AU" b="0" kern="1200" dirty="0" smtClean="0">
                <a:latin typeface="Trebuchet MS" pitchFamily="34" charset="0"/>
                <a:cs typeface="Arial" charset="0"/>
              </a:rPr>
              <a:t>Stephan Dekker, </a:t>
            </a:r>
            <a:r>
              <a:rPr lang="en-AU" b="0" dirty="0" smtClean="0">
                <a:latin typeface="Trebuchet MS" pitchFamily="34" charset="0"/>
                <a:cs typeface="Arial" charset="0"/>
              </a:rPr>
              <a:t>SDLC Architect</a:t>
            </a:r>
            <a:endParaRPr lang="en-AU" b="0" kern="1200" dirty="0">
              <a:latin typeface="Trebuchet MS" pitchFamily="34" charset="0"/>
              <a:cs typeface="Arial" charset="0"/>
            </a:endParaRPr>
          </a:p>
        </p:txBody>
      </p:sp>
      <p:pic>
        <p:nvPicPr>
          <p:cNvPr id="1026" name="Picture 2" descr="http://directory.apache.org/apacheds/manuals/basic-user-guide-1.5.8-SNAPSHOT/html/images/50k-ft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62" y="836712"/>
            <a:ext cx="7576476" cy="552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3087128" y="3127320"/>
            <a:ext cx="1152128" cy="504056"/>
          </a:xfrm>
          <a:prstGeom prst="donut">
            <a:avLst>
              <a:gd name="adj" fmla="val 10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22387" y="3272442"/>
            <a:ext cx="888810" cy="2395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DNS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6867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Enterprise Standards Library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623708" y="6453336"/>
            <a:ext cx="35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AU" b="0" kern="1200" dirty="0" smtClean="0">
                <a:latin typeface="Trebuchet MS" pitchFamily="34" charset="0"/>
                <a:cs typeface="Arial" charset="0"/>
              </a:rPr>
              <a:t>Stephan Dekker, </a:t>
            </a:r>
            <a:r>
              <a:rPr lang="en-AU" b="0" dirty="0" smtClean="0">
                <a:latin typeface="Trebuchet MS" pitchFamily="34" charset="0"/>
                <a:cs typeface="Arial" charset="0"/>
              </a:rPr>
              <a:t>SDLC Architect</a:t>
            </a:r>
            <a:endParaRPr lang="en-AU" b="0" kern="1200" dirty="0">
              <a:latin typeface="Trebuchet MS" pitchFamily="34" charset="0"/>
              <a:cs typeface="Arial" charset="0"/>
            </a:endParaRPr>
          </a:p>
        </p:txBody>
      </p:sp>
      <p:pic>
        <p:nvPicPr>
          <p:cNvPr id="14" name="Picture 6" descr="http://www.clker.com/cliparts/6/f/7/9/11971055981382663610sagar_ns_database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80728"/>
            <a:ext cx="2304256" cy="9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467544" y="2852936"/>
            <a:ext cx="8136904" cy="3384376"/>
          </a:xfrm>
          <a:prstGeom prst="roundRect">
            <a:avLst>
              <a:gd name="adj" fmla="val 39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3600" dirty="0" smtClean="0"/>
              <a:t>Enterprise Standards Lib</a:t>
            </a:r>
            <a:endParaRPr lang="en-AU" sz="3600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4298354" y="1614412"/>
            <a:ext cx="648073" cy="1540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7" name="Rounded Rectangle 16"/>
          <p:cNvSpPr/>
          <p:nvPr/>
        </p:nvSpPr>
        <p:spPr>
          <a:xfrm>
            <a:off x="701328" y="5130575"/>
            <a:ext cx="1944217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Business Unit 1 Customisation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3532361" y="5130575"/>
            <a:ext cx="1922600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Business Unit </a:t>
            </a:r>
            <a:r>
              <a:rPr lang="en-AU" dirty="0" smtClean="0"/>
              <a:t>2</a:t>
            </a:r>
          </a:p>
          <a:p>
            <a:pPr algn="ctr"/>
            <a:r>
              <a:rPr lang="en-AU" dirty="0" smtClean="0"/>
              <a:t>Customisation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6216264" y="5130575"/>
            <a:ext cx="1922600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Business Unit 3</a:t>
            </a:r>
            <a:endParaRPr lang="en-AU" dirty="0" smtClean="0"/>
          </a:p>
          <a:p>
            <a:pPr algn="ctr"/>
            <a:r>
              <a:rPr lang="en-AU" dirty="0" smtClean="0"/>
              <a:t>Customisation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683568" y="3573016"/>
            <a:ext cx="1944217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Generic</a:t>
            </a:r>
          </a:p>
          <a:p>
            <a:pPr algn="ctr"/>
            <a:r>
              <a:rPr lang="en-AU" dirty="0"/>
              <a:t>Content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5968" y="3725416"/>
            <a:ext cx="1944217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Generic</a:t>
            </a:r>
          </a:p>
          <a:p>
            <a:pPr algn="ctr"/>
            <a:r>
              <a:rPr lang="en-AU" dirty="0"/>
              <a:t>Content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88368" y="3877816"/>
            <a:ext cx="1944217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Generic</a:t>
            </a:r>
          </a:p>
          <a:p>
            <a:pPr algn="ctr"/>
            <a:r>
              <a:rPr lang="en-AU" dirty="0"/>
              <a:t>Content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40768" y="4030216"/>
            <a:ext cx="1944217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Generic</a:t>
            </a:r>
          </a:p>
          <a:p>
            <a:pPr algn="ctr"/>
            <a:r>
              <a:rPr lang="en-AU" dirty="0"/>
              <a:t>Content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293168" y="4182616"/>
            <a:ext cx="1944217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Generic</a:t>
            </a:r>
          </a:p>
          <a:p>
            <a:pPr algn="ctr"/>
            <a:r>
              <a:rPr lang="en-AU" dirty="0"/>
              <a:t>Content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347863" y="3573016"/>
            <a:ext cx="1944217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Generic</a:t>
            </a:r>
          </a:p>
          <a:p>
            <a:pPr algn="ctr"/>
            <a:r>
              <a:rPr lang="en-AU" dirty="0"/>
              <a:t>Content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500263" y="3725416"/>
            <a:ext cx="1944217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Generic</a:t>
            </a:r>
          </a:p>
          <a:p>
            <a:pPr algn="ctr"/>
            <a:r>
              <a:rPr lang="en-AU" dirty="0"/>
              <a:t>Content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52663" y="3877816"/>
            <a:ext cx="1944217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Generic</a:t>
            </a:r>
          </a:p>
          <a:p>
            <a:pPr algn="ctr"/>
            <a:r>
              <a:rPr lang="en-AU" dirty="0"/>
              <a:t>Content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805063" y="4030216"/>
            <a:ext cx="1944217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Generic</a:t>
            </a:r>
          </a:p>
          <a:p>
            <a:pPr algn="ctr"/>
            <a:r>
              <a:rPr lang="en-AU" dirty="0"/>
              <a:t>Content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957463" y="4182616"/>
            <a:ext cx="1944217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Generic</a:t>
            </a:r>
          </a:p>
          <a:p>
            <a:pPr algn="ctr"/>
            <a:r>
              <a:rPr lang="en-AU" dirty="0"/>
              <a:t>Content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940151" y="3573016"/>
            <a:ext cx="1944217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Generic</a:t>
            </a:r>
          </a:p>
          <a:p>
            <a:pPr algn="ctr"/>
            <a:r>
              <a:rPr lang="en-AU" dirty="0"/>
              <a:t>Content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059015" y="3725416"/>
            <a:ext cx="1944217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Generic</a:t>
            </a:r>
          </a:p>
          <a:p>
            <a:pPr algn="ctr"/>
            <a:r>
              <a:rPr lang="en-AU" dirty="0"/>
              <a:t>Content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211415" y="3877816"/>
            <a:ext cx="1944217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Generic</a:t>
            </a:r>
          </a:p>
          <a:p>
            <a:pPr algn="ctr"/>
            <a:r>
              <a:rPr lang="en-AU" dirty="0"/>
              <a:t>Content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363815" y="4030216"/>
            <a:ext cx="1944217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Generic</a:t>
            </a:r>
          </a:p>
          <a:p>
            <a:pPr algn="ctr"/>
            <a:r>
              <a:rPr lang="en-AU" dirty="0"/>
              <a:t>Content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516215" y="4182616"/>
            <a:ext cx="1944217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Generic</a:t>
            </a:r>
          </a:p>
          <a:p>
            <a:pPr algn="ctr"/>
            <a:r>
              <a:rPr lang="en-AU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60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Adopting the standards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623708" y="6453336"/>
            <a:ext cx="35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AU" b="0" kern="1200" dirty="0" smtClean="0">
                <a:latin typeface="Trebuchet MS" pitchFamily="34" charset="0"/>
                <a:cs typeface="Arial" charset="0"/>
              </a:rPr>
              <a:t>Stephan Dekker, </a:t>
            </a:r>
            <a:r>
              <a:rPr lang="en-AU" b="0" dirty="0" smtClean="0">
                <a:latin typeface="Trebuchet MS" pitchFamily="34" charset="0"/>
                <a:cs typeface="Arial" charset="0"/>
              </a:rPr>
              <a:t>SDLC Architect</a:t>
            </a:r>
            <a:endParaRPr lang="en-AU" b="0" kern="1200" dirty="0">
              <a:latin typeface="Trebuchet MS" pitchFamily="34" charset="0"/>
              <a:cs typeface="Arial" charset="0"/>
            </a:endParaRPr>
          </a:p>
        </p:txBody>
      </p:sp>
      <p:pic>
        <p:nvPicPr>
          <p:cNvPr id="8" name="Picture 2" descr="http://www.theresilientearth.com/files/images/cherrypi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88" y="2286475"/>
            <a:ext cx="2995983" cy="266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clker.com/cliparts/6/f/7/9/11971055981382663610sagar_ns_database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55" y="2848970"/>
            <a:ext cx="1058293" cy="153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6439832" y="3207598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grpSp>
        <p:nvGrpSpPr>
          <p:cNvPr id="18" name="Group 17"/>
          <p:cNvGrpSpPr/>
          <p:nvPr/>
        </p:nvGrpSpPr>
        <p:grpSpPr>
          <a:xfrm>
            <a:off x="4955792" y="1412776"/>
            <a:ext cx="1704440" cy="1650806"/>
            <a:chOff x="3425640" y="2780928"/>
            <a:chExt cx="2189348" cy="2088232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013" y="2780928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413" y="30337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097" y="31861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213" y="33385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8137" y="34909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013" y="36433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097" y="2924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97" y="299695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897" y="32297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297" y="335699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697" y="35345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105" y="3686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640" y="29718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064" y="31242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464" y="3269729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4290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5814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64" y="3773785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3172289" y="4562265"/>
            <a:ext cx="2874107" cy="36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7" name="Picture 6" descr="http://www.clker.com/cliparts/6/f/7/9/11971055981382663610sagar_ns_database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1" y="2848970"/>
            <a:ext cx="1058293" cy="153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ight Arrow 37"/>
          <p:cNvSpPr/>
          <p:nvPr/>
        </p:nvSpPr>
        <p:spPr>
          <a:xfrm>
            <a:off x="2019065" y="3207598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39" name="Title 2"/>
          <p:cNvSpPr txBox="1">
            <a:spLocks/>
          </p:cNvSpPr>
          <p:nvPr/>
        </p:nvSpPr>
        <p:spPr bwMode="auto">
          <a:xfrm>
            <a:off x="-180528" y="4365104"/>
            <a:ext cx="2981278" cy="8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rgbClr val="FF9933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AU" sz="2400" b="0" dirty="0" err="1" smtClean="0"/>
              <a:t>InstantALM</a:t>
            </a:r>
            <a:endParaRPr lang="en-AU" sz="2400" b="0" dirty="0"/>
          </a:p>
          <a:p>
            <a:pPr algn="ctr"/>
            <a:r>
              <a:rPr lang="en-AU" sz="2400" b="0" dirty="0" smtClean="0"/>
              <a:t>Standards Lib</a:t>
            </a:r>
            <a:endParaRPr lang="en-AU" sz="2400" b="0" dirty="0"/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6258906" y="4517504"/>
            <a:ext cx="2981278" cy="8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rgbClr val="FF9933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AU" sz="2400" b="0" dirty="0" smtClean="0"/>
              <a:t>Your</a:t>
            </a:r>
            <a:endParaRPr lang="en-AU" sz="2400" b="0" dirty="0"/>
          </a:p>
          <a:p>
            <a:pPr algn="ctr"/>
            <a:r>
              <a:rPr lang="en-AU" sz="2400" b="0" dirty="0" smtClean="0"/>
              <a:t>Standards Lib</a:t>
            </a:r>
            <a:endParaRPr lang="en-AU" sz="2400" b="0" dirty="0"/>
          </a:p>
        </p:txBody>
      </p:sp>
      <p:sp>
        <p:nvSpPr>
          <p:cNvPr id="41" name="Title 2"/>
          <p:cNvSpPr txBox="1">
            <a:spLocks/>
          </p:cNvSpPr>
          <p:nvPr/>
        </p:nvSpPr>
        <p:spPr bwMode="auto">
          <a:xfrm>
            <a:off x="4424639" y="692696"/>
            <a:ext cx="2981278" cy="8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rgbClr val="FF9933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AU" sz="2400" b="0" dirty="0" smtClean="0"/>
              <a:t>Your</a:t>
            </a:r>
            <a:endParaRPr lang="en-AU" sz="2400" b="0" dirty="0"/>
          </a:p>
          <a:p>
            <a:pPr algn="ctr"/>
            <a:r>
              <a:rPr lang="en-AU" sz="2400" b="0" dirty="0" smtClean="0"/>
              <a:t>Standards Team</a:t>
            </a:r>
            <a:endParaRPr lang="en-AU" sz="2400" b="0" dirty="0"/>
          </a:p>
        </p:txBody>
      </p:sp>
      <p:sp>
        <p:nvSpPr>
          <p:cNvPr id="3" name="Bent Arrow 2"/>
          <p:cNvSpPr/>
          <p:nvPr/>
        </p:nvSpPr>
        <p:spPr>
          <a:xfrm rot="16200000" flipH="1">
            <a:off x="2110673" y="36664"/>
            <a:ext cx="1102885" cy="3525047"/>
          </a:xfrm>
          <a:prstGeom prst="bentArrow">
            <a:avLst>
              <a:gd name="adj1" fmla="val 19736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</p:spTree>
    <p:extLst>
      <p:ext uri="{BB962C8B-B14F-4D97-AF65-F5344CB8AC3E}">
        <p14:creationId xmlns:p14="http://schemas.microsoft.com/office/powerpoint/2010/main" val="27470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Contribute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623708" y="6453336"/>
            <a:ext cx="35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AU" b="0" kern="1200" dirty="0" smtClean="0">
                <a:latin typeface="Trebuchet MS" pitchFamily="34" charset="0"/>
                <a:cs typeface="Arial" charset="0"/>
              </a:rPr>
              <a:t>Stephan Dekker, </a:t>
            </a:r>
            <a:r>
              <a:rPr lang="en-AU" b="0" dirty="0" smtClean="0">
                <a:latin typeface="Trebuchet MS" pitchFamily="34" charset="0"/>
                <a:cs typeface="Arial" charset="0"/>
              </a:rPr>
              <a:t>SDLC Architect</a:t>
            </a:r>
            <a:endParaRPr lang="en-AU" b="0" kern="1200" dirty="0">
              <a:latin typeface="Trebuchet MS" pitchFamily="34" charset="0"/>
              <a:cs typeface="Arial" charset="0"/>
            </a:endParaRPr>
          </a:p>
        </p:txBody>
      </p:sp>
      <p:pic>
        <p:nvPicPr>
          <p:cNvPr id="6146" name="Picture 2" descr="http://invensis.net/blog/wp-content/uploads/2012/02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22" y="814068"/>
            <a:ext cx="5310779" cy="398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2"/>
          <p:cNvSpPr txBox="1">
            <a:spLocks/>
          </p:cNvSpPr>
          <p:nvPr/>
        </p:nvSpPr>
        <p:spPr bwMode="auto">
          <a:xfrm>
            <a:off x="248201" y="4797152"/>
            <a:ext cx="8729022" cy="1142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rgbClr val="FF9933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AU" sz="3200" dirty="0" smtClean="0"/>
              <a:t>Everyone is updating the </a:t>
            </a:r>
          </a:p>
          <a:p>
            <a:pPr algn="ctr"/>
            <a:r>
              <a:rPr lang="en-AU" sz="3200" dirty="0" smtClean="0"/>
              <a:t>single standards lib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8621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Get updates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623708" y="6453336"/>
            <a:ext cx="35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AU" b="0" kern="1200" dirty="0" smtClean="0">
                <a:latin typeface="Trebuchet MS" pitchFamily="34" charset="0"/>
                <a:cs typeface="Arial" charset="0"/>
              </a:rPr>
              <a:t>Stephan Dekker, </a:t>
            </a:r>
            <a:r>
              <a:rPr lang="en-AU" b="0" dirty="0" smtClean="0">
                <a:latin typeface="Trebuchet MS" pitchFamily="34" charset="0"/>
                <a:cs typeface="Arial" charset="0"/>
              </a:rPr>
              <a:t>SDLC Architect</a:t>
            </a:r>
            <a:endParaRPr lang="en-AU" b="0" kern="1200" dirty="0">
              <a:latin typeface="Trebuchet MS" pitchFamily="34" charset="0"/>
              <a:cs typeface="Arial" charset="0"/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 bwMode="auto">
          <a:xfrm>
            <a:off x="158097" y="836712"/>
            <a:ext cx="8792401" cy="5713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rgbClr val="FF9933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AU" sz="3000" b="0" dirty="0" smtClean="0">
                <a:solidFill>
                  <a:schemeClr val="tx1">
                    <a:lumMod val="95000"/>
                  </a:schemeClr>
                </a:solidFill>
              </a:rPr>
              <a:t>Keep receiving approved enhancements*</a:t>
            </a:r>
            <a:endParaRPr lang="en-AU" sz="3000" b="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104" name="Picture 8" descr="https://encrypted-tbn3.google.com/images?q=tbn:ANd9GcQf6SYCspwfkBCnebY_NdJJzBIkCAcOlTVmDUXQl8AgmN_r1om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423" y="2821452"/>
            <a:ext cx="2662778" cy="266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2"/>
          <p:cNvSpPr txBox="1">
            <a:spLocks/>
          </p:cNvSpPr>
          <p:nvPr/>
        </p:nvSpPr>
        <p:spPr bwMode="auto">
          <a:xfrm>
            <a:off x="179512" y="6167666"/>
            <a:ext cx="8729022" cy="28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rgbClr val="FF9933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AU" sz="1800" b="0" dirty="0" smtClean="0"/>
              <a:t>* Manual Merging is required when updating customized modules</a:t>
            </a:r>
            <a:endParaRPr lang="en-AU" sz="1800" b="0" dirty="0"/>
          </a:p>
        </p:txBody>
      </p:sp>
      <p:pic>
        <p:nvPicPr>
          <p:cNvPr id="17" name="Picture 6" descr="http://www.clker.com/cliparts/6/f/7/9/11971055981382663610sagar_ns_database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55" y="3191888"/>
            <a:ext cx="1058293" cy="153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6439832" y="3550516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grpSp>
        <p:nvGrpSpPr>
          <p:cNvPr id="19" name="Group 18"/>
          <p:cNvGrpSpPr/>
          <p:nvPr/>
        </p:nvGrpSpPr>
        <p:grpSpPr>
          <a:xfrm>
            <a:off x="4955792" y="1755694"/>
            <a:ext cx="1704440" cy="1650806"/>
            <a:chOff x="3425640" y="2780928"/>
            <a:chExt cx="2189348" cy="2088232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013" y="2780928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413" y="30337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097" y="31861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213" y="33385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8137" y="34909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013" y="36433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097" y="2924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97" y="299695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897" y="32297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297" y="335699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697" y="35345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105" y="3686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640" y="29718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064" y="31242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464" y="3269729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4290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5814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64" y="3773785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9" name="Picture 6" descr="http://www.clker.com/cliparts/6/f/7/9/11971055981382663610sagar_ns_database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1" y="3191888"/>
            <a:ext cx="1058293" cy="153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ight Arrow 39"/>
          <p:cNvSpPr/>
          <p:nvPr/>
        </p:nvSpPr>
        <p:spPr>
          <a:xfrm>
            <a:off x="2019065" y="3550516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41" name="Title 2"/>
          <p:cNvSpPr txBox="1">
            <a:spLocks/>
          </p:cNvSpPr>
          <p:nvPr/>
        </p:nvSpPr>
        <p:spPr bwMode="auto">
          <a:xfrm>
            <a:off x="-180528" y="4708022"/>
            <a:ext cx="2981278" cy="8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rgbClr val="FF9933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AU" sz="2400" b="0" dirty="0" err="1" smtClean="0"/>
              <a:t>InstantALM</a:t>
            </a:r>
            <a:endParaRPr lang="en-AU" sz="2400" b="0" dirty="0"/>
          </a:p>
          <a:p>
            <a:pPr algn="ctr"/>
            <a:r>
              <a:rPr lang="en-AU" sz="2400" b="0" dirty="0" smtClean="0"/>
              <a:t>Standards Lib</a:t>
            </a:r>
            <a:endParaRPr lang="en-AU" sz="2400" b="0" dirty="0"/>
          </a:p>
        </p:txBody>
      </p:sp>
      <p:sp>
        <p:nvSpPr>
          <p:cNvPr id="42" name="Title 2"/>
          <p:cNvSpPr txBox="1">
            <a:spLocks/>
          </p:cNvSpPr>
          <p:nvPr/>
        </p:nvSpPr>
        <p:spPr bwMode="auto">
          <a:xfrm>
            <a:off x="6258906" y="4860422"/>
            <a:ext cx="2981278" cy="8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rgbClr val="FF9933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AU" sz="2400" b="0" dirty="0" smtClean="0"/>
              <a:t>Your</a:t>
            </a:r>
            <a:endParaRPr lang="en-AU" sz="2400" b="0" dirty="0"/>
          </a:p>
          <a:p>
            <a:pPr algn="ctr"/>
            <a:r>
              <a:rPr lang="en-AU" sz="2400" b="0" dirty="0" smtClean="0"/>
              <a:t>Standards Lib</a:t>
            </a:r>
            <a:endParaRPr lang="en-AU" sz="2400" b="0" dirty="0"/>
          </a:p>
        </p:txBody>
      </p:sp>
      <p:sp>
        <p:nvSpPr>
          <p:cNvPr id="44" name="Bent Arrow 43"/>
          <p:cNvSpPr/>
          <p:nvPr/>
        </p:nvSpPr>
        <p:spPr>
          <a:xfrm rot="16200000" flipH="1">
            <a:off x="2110673" y="379582"/>
            <a:ext cx="1102885" cy="3525047"/>
          </a:xfrm>
          <a:prstGeom prst="bentArrow">
            <a:avLst>
              <a:gd name="adj1" fmla="val 19736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</p:spTree>
    <p:extLst>
      <p:ext uri="{BB962C8B-B14F-4D97-AF65-F5344CB8AC3E}">
        <p14:creationId xmlns:p14="http://schemas.microsoft.com/office/powerpoint/2010/main" val="1598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Thanks to our Sponsors!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ounded Rectangle 1"/>
          <p:cNvSpPr/>
          <p:nvPr/>
        </p:nvSpPr>
        <p:spPr>
          <a:xfrm>
            <a:off x="8172400" y="908720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81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References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623708" y="6453336"/>
            <a:ext cx="35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AU" b="0" kern="1200" dirty="0" smtClean="0">
                <a:latin typeface="Trebuchet MS" pitchFamily="34" charset="0"/>
                <a:cs typeface="Arial" charset="0"/>
              </a:rPr>
              <a:t>Stephan Dekker, </a:t>
            </a:r>
            <a:r>
              <a:rPr lang="en-AU" b="0" dirty="0" smtClean="0">
                <a:latin typeface="Trebuchet MS" pitchFamily="34" charset="0"/>
                <a:cs typeface="Arial" charset="0"/>
              </a:rPr>
              <a:t>SDLC Architect</a:t>
            </a:r>
            <a:endParaRPr lang="en-AU" b="0" kern="1200" dirty="0">
              <a:latin typeface="Trebuchet MS" pitchFamily="34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110" y="1124744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AU" sz="20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AU" sz="20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18124"/>
              </p:ext>
            </p:extLst>
          </p:nvPr>
        </p:nvGraphicFramePr>
        <p:xfrm>
          <a:off x="387226" y="1103853"/>
          <a:ext cx="8145214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72607"/>
                <a:gridCol w="4072607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Description:</a:t>
                      </a:r>
                      <a:endParaRPr lang="en-AU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URL: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Standards Library:	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hlinkClick r:id="rId2"/>
                        </a:rPr>
                        <a:t>http://www.instantalm.org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Community Portal: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hlinkClick r:id="rId3"/>
                        </a:rPr>
                        <a:t>http://www.alm-community.org</a:t>
                      </a:r>
                      <a:endParaRPr lang="en-AU" dirty="0" smtClean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Meetings: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hlinkClick r:id="rId4"/>
                        </a:rPr>
                        <a:t>http://meetup.alm-community.org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Thanks to our Sponsors!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ounded Rectangle 1"/>
          <p:cNvSpPr/>
          <p:nvPr/>
        </p:nvSpPr>
        <p:spPr>
          <a:xfrm>
            <a:off x="8172400" y="908720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83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Thanks to our Sponsors!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ounded Rectangle 1"/>
          <p:cNvSpPr/>
          <p:nvPr/>
        </p:nvSpPr>
        <p:spPr>
          <a:xfrm>
            <a:off x="8172400" y="908720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34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Introduction: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" name="Picture 4" descr="http://jischinger.files.wordpress.com/2009/08/ph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70" y="868912"/>
            <a:ext cx="2492276" cy="24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D:\Users\sr.dekker\Desktop\NoSou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63662"/>
            <a:ext cx="1173834" cy="116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279393" y="948528"/>
            <a:ext cx="5232861" cy="257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 smtClean="0"/>
              <a:t>30 minutes in length.</a:t>
            </a:r>
          </a:p>
          <a:p>
            <a:endParaRPr lang="en-AU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183" y="116632"/>
            <a:ext cx="2594305" cy="4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Open Source ALM Library: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2" descr="http://www.theresilientearth.com/files/images/cherrypi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88" y="2286475"/>
            <a:ext cx="2995983" cy="266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www.clker.com/cliparts/6/f/7/9/11971055981382663610sagar_ns_database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55" y="2848970"/>
            <a:ext cx="1058293" cy="153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>
            <a:off x="6439832" y="3207598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grpSp>
        <p:nvGrpSpPr>
          <p:cNvPr id="18" name="Group 17"/>
          <p:cNvGrpSpPr/>
          <p:nvPr/>
        </p:nvGrpSpPr>
        <p:grpSpPr>
          <a:xfrm>
            <a:off x="4955792" y="1412776"/>
            <a:ext cx="1704440" cy="1650806"/>
            <a:chOff x="3425640" y="2780928"/>
            <a:chExt cx="2189348" cy="2088232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013" y="2780928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413" y="30337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097" y="31861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213" y="33385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8137" y="34909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013" y="36433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097" y="2924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97" y="299695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897" y="32297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297" y="335699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697" y="35345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105" y="3686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640" y="29718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064" y="31242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464" y="3269729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4290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5814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64" y="3773785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Rectangle 36"/>
          <p:cNvSpPr/>
          <p:nvPr/>
        </p:nvSpPr>
        <p:spPr>
          <a:xfrm>
            <a:off x="3172289" y="4562265"/>
            <a:ext cx="2874107" cy="36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8" name="Picture 6" descr="http://www.clker.com/cliparts/6/f/7/9/11971055981382663610sagar_ns_database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1" y="2848970"/>
            <a:ext cx="1058293" cy="153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ight Arrow 38"/>
          <p:cNvSpPr/>
          <p:nvPr/>
        </p:nvSpPr>
        <p:spPr>
          <a:xfrm>
            <a:off x="2019065" y="3207598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-180528" y="4365104"/>
            <a:ext cx="2981278" cy="8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rgbClr val="FF9933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AU" sz="2400" b="0" dirty="0" err="1" smtClean="0"/>
              <a:t>InstantALM</a:t>
            </a:r>
            <a:endParaRPr lang="en-AU" sz="2400" b="0" dirty="0"/>
          </a:p>
          <a:p>
            <a:pPr algn="ctr"/>
            <a:r>
              <a:rPr lang="en-AU" sz="2400" b="0" dirty="0" smtClean="0"/>
              <a:t>Standards Lib</a:t>
            </a:r>
            <a:endParaRPr lang="en-AU" sz="2400" b="0" dirty="0"/>
          </a:p>
        </p:txBody>
      </p:sp>
      <p:sp>
        <p:nvSpPr>
          <p:cNvPr id="41" name="Title 2"/>
          <p:cNvSpPr txBox="1">
            <a:spLocks/>
          </p:cNvSpPr>
          <p:nvPr/>
        </p:nvSpPr>
        <p:spPr bwMode="auto">
          <a:xfrm>
            <a:off x="6258906" y="4517504"/>
            <a:ext cx="2981278" cy="8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rgbClr val="FF9933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AU" sz="2400" b="0" dirty="0" smtClean="0"/>
              <a:t>Your</a:t>
            </a:r>
            <a:endParaRPr lang="en-AU" sz="2400" b="0" dirty="0"/>
          </a:p>
          <a:p>
            <a:pPr algn="ctr"/>
            <a:r>
              <a:rPr lang="en-AU" sz="2400" b="0" dirty="0" smtClean="0"/>
              <a:t>Standards Lib</a:t>
            </a:r>
            <a:endParaRPr lang="en-AU" sz="2400" b="0" dirty="0"/>
          </a:p>
        </p:txBody>
      </p:sp>
      <p:sp>
        <p:nvSpPr>
          <p:cNvPr id="42" name="Title 2"/>
          <p:cNvSpPr txBox="1">
            <a:spLocks/>
          </p:cNvSpPr>
          <p:nvPr/>
        </p:nvSpPr>
        <p:spPr bwMode="auto">
          <a:xfrm>
            <a:off x="4424639" y="692696"/>
            <a:ext cx="2981278" cy="8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rgbClr val="FF9933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AU" sz="2400" b="0" dirty="0" smtClean="0"/>
              <a:t>Your</a:t>
            </a:r>
            <a:endParaRPr lang="en-AU" sz="2400" b="0" dirty="0"/>
          </a:p>
          <a:p>
            <a:pPr algn="ctr"/>
            <a:r>
              <a:rPr lang="en-AU" sz="2400" b="0" dirty="0" smtClean="0"/>
              <a:t>Standards Team</a:t>
            </a:r>
            <a:endParaRPr lang="en-AU" sz="2400" b="0" dirty="0"/>
          </a:p>
        </p:txBody>
      </p:sp>
      <p:sp>
        <p:nvSpPr>
          <p:cNvPr id="43" name="Bent Arrow 42"/>
          <p:cNvSpPr/>
          <p:nvPr/>
        </p:nvSpPr>
        <p:spPr>
          <a:xfrm rot="16200000" flipH="1">
            <a:off x="2110673" y="36664"/>
            <a:ext cx="1102885" cy="3525047"/>
          </a:xfrm>
          <a:prstGeom prst="bentArrow">
            <a:avLst>
              <a:gd name="adj1" fmla="val 19736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44" name="TextBox 43"/>
          <p:cNvSpPr txBox="1"/>
          <p:nvPr/>
        </p:nvSpPr>
        <p:spPr>
          <a:xfrm>
            <a:off x="584508" y="5558306"/>
            <a:ext cx="788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Massive cost savings for any organisation!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3262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Enterprise SEPG Model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827584" y="4365104"/>
            <a:ext cx="2376264" cy="1440160"/>
            <a:chOff x="4067944" y="2852936"/>
            <a:chExt cx="2376264" cy="1440160"/>
          </a:xfrm>
        </p:grpSpPr>
        <p:sp>
          <p:nvSpPr>
            <p:cNvPr id="3" name="Oval 2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00" name="Group 99"/>
          <p:cNvGrpSpPr/>
          <p:nvPr/>
        </p:nvGrpSpPr>
        <p:grpSpPr>
          <a:xfrm>
            <a:off x="3535611" y="4365104"/>
            <a:ext cx="2376264" cy="1440160"/>
            <a:chOff x="4067944" y="2852936"/>
            <a:chExt cx="2376264" cy="1440160"/>
          </a:xfrm>
        </p:grpSpPr>
        <p:sp>
          <p:nvSpPr>
            <p:cNvPr id="101" name="Oval 100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10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21" name="Group 120"/>
          <p:cNvGrpSpPr/>
          <p:nvPr/>
        </p:nvGrpSpPr>
        <p:grpSpPr>
          <a:xfrm>
            <a:off x="6300192" y="4365104"/>
            <a:ext cx="2376264" cy="1440160"/>
            <a:chOff x="4067944" y="2852936"/>
            <a:chExt cx="2376264" cy="1440160"/>
          </a:xfrm>
        </p:grpSpPr>
        <p:sp>
          <p:nvSpPr>
            <p:cNvPr id="122" name="Oval 121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42" name="Group 141"/>
          <p:cNvGrpSpPr/>
          <p:nvPr/>
        </p:nvGrpSpPr>
        <p:grpSpPr>
          <a:xfrm>
            <a:off x="3344654" y="1484784"/>
            <a:ext cx="2376264" cy="1440160"/>
            <a:chOff x="4067944" y="2852936"/>
            <a:chExt cx="2376264" cy="1440160"/>
          </a:xfrm>
        </p:grpSpPr>
        <p:sp>
          <p:nvSpPr>
            <p:cNvPr id="143" name="Oval 142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63" name="Right Arrow 162"/>
          <p:cNvSpPr/>
          <p:nvPr/>
        </p:nvSpPr>
        <p:spPr>
          <a:xfrm rot="16200000">
            <a:off x="4263944" y="3413837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64" name="Right Arrow 163"/>
          <p:cNvSpPr/>
          <p:nvPr/>
        </p:nvSpPr>
        <p:spPr>
          <a:xfrm rot="18514739">
            <a:off x="2532487" y="3294938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65" name="Right Arrow 164"/>
          <p:cNvSpPr/>
          <p:nvPr/>
        </p:nvSpPr>
        <p:spPr>
          <a:xfrm rot="13195064">
            <a:off x="6132887" y="3294938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8" name="TextBox 7"/>
          <p:cNvSpPr txBox="1"/>
          <p:nvPr/>
        </p:nvSpPr>
        <p:spPr>
          <a:xfrm>
            <a:off x="1115616" y="593318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Business Unit 1</a:t>
            </a:r>
            <a:endParaRPr lang="en-AU" dirty="0"/>
          </a:p>
        </p:txBody>
      </p:sp>
      <p:sp>
        <p:nvSpPr>
          <p:cNvPr id="169" name="TextBox 168"/>
          <p:cNvSpPr txBox="1"/>
          <p:nvPr/>
        </p:nvSpPr>
        <p:spPr>
          <a:xfrm>
            <a:off x="3600083" y="29249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Enterprise SEPG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3792443" y="594928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Business Unit 2</a:t>
            </a:r>
            <a:endParaRPr lang="en-AU" dirty="0"/>
          </a:p>
        </p:txBody>
      </p:sp>
      <p:sp>
        <p:nvSpPr>
          <p:cNvPr id="167" name="TextBox 166"/>
          <p:cNvSpPr txBox="1"/>
          <p:nvPr/>
        </p:nvSpPr>
        <p:spPr>
          <a:xfrm>
            <a:off x="6600755" y="594928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Business Unit 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38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Scaling up to city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623708" y="6453336"/>
            <a:ext cx="35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AU" b="0" kern="1200" dirty="0" smtClean="0">
                <a:latin typeface="Trebuchet MS" pitchFamily="34" charset="0"/>
                <a:cs typeface="Arial" charset="0"/>
              </a:rPr>
              <a:t>Stephan Dekker, </a:t>
            </a:r>
            <a:r>
              <a:rPr lang="en-AU" b="0" dirty="0" smtClean="0">
                <a:latin typeface="Trebuchet MS" pitchFamily="34" charset="0"/>
                <a:cs typeface="Arial" charset="0"/>
              </a:rPr>
              <a:t>SDLC Architect</a:t>
            </a:r>
            <a:endParaRPr lang="en-AU" b="0" kern="1200" dirty="0">
              <a:latin typeface="Trebuchet MS" pitchFamily="34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365104"/>
            <a:ext cx="2376264" cy="1440160"/>
            <a:chOff x="4067944" y="2852936"/>
            <a:chExt cx="2376264" cy="1440160"/>
          </a:xfrm>
        </p:grpSpPr>
        <p:sp>
          <p:nvSpPr>
            <p:cNvPr id="3" name="Oval 2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00" name="Group 99"/>
          <p:cNvGrpSpPr/>
          <p:nvPr/>
        </p:nvGrpSpPr>
        <p:grpSpPr>
          <a:xfrm>
            <a:off x="3535611" y="4365104"/>
            <a:ext cx="2376264" cy="1440160"/>
            <a:chOff x="4067944" y="2852936"/>
            <a:chExt cx="2376264" cy="1440160"/>
          </a:xfrm>
        </p:grpSpPr>
        <p:sp>
          <p:nvSpPr>
            <p:cNvPr id="101" name="Oval 100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10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21" name="Group 120"/>
          <p:cNvGrpSpPr/>
          <p:nvPr/>
        </p:nvGrpSpPr>
        <p:grpSpPr>
          <a:xfrm>
            <a:off x="6300192" y="4365104"/>
            <a:ext cx="2376264" cy="1440160"/>
            <a:chOff x="4067944" y="2852936"/>
            <a:chExt cx="2376264" cy="1440160"/>
          </a:xfrm>
        </p:grpSpPr>
        <p:sp>
          <p:nvSpPr>
            <p:cNvPr id="122" name="Oval 121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42" name="Group 141"/>
          <p:cNvGrpSpPr/>
          <p:nvPr/>
        </p:nvGrpSpPr>
        <p:grpSpPr>
          <a:xfrm>
            <a:off x="3344654" y="1484784"/>
            <a:ext cx="2376264" cy="1440160"/>
            <a:chOff x="4067944" y="2852936"/>
            <a:chExt cx="2376264" cy="1440160"/>
          </a:xfrm>
        </p:grpSpPr>
        <p:sp>
          <p:nvSpPr>
            <p:cNvPr id="143" name="Oval 142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63" name="Right Arrow 162"/>
          <p:cNvSpPr/>
          <p:nvPr/>
        </p:nvSpPr>
        <p:spPr>
          <a:xfrm rot="16200000">
            <a:off x="4263944" y="3413837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64" name="Right Arrow 163"/>
          <p:cNvSpPr/>
          <p:nvPr/>
        </p:nvSpPr>
        <p:spPr>
          <a:xfrm rot="18514739">
            <a:off x="2532487" y="3294938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65" name="Right Arrow 164"/>
          <p:cNvSpPr/>
          <p:nvPr/>
        </p:nvSpPr>
        <p:spPr>
          <a:xfrm rot="13195064">
            <a:off x="6132887" y="3294938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8" name="TextBox 7"/>
          <p:cNvSpPr txBox="1"/>
          <p:nvPr/>
        </p:nvSpPr>
        <p:spPr>
          <a:xfrm>
            <a:off x="1335316" y="593318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Company 1</a:t>
            </a:r>
            <a:endParaRPr lang="en-AU" dirty="0"/>
          </a:p>
        </p:txBody>
      </p:sp>
      <p:sp>
        <p:nvSpPr>
          <p:cNvPr id="166" name="TextBox 165"/>
          <p:cNvSpPr txBox="1"/>
          <p:nvPr/>
        </p:nvSpPr>
        <p:spPr>
          <a:xfrm>
            <a:off x="3964698" y="593318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Company 2</a:t>
            </a:r>
            <a:endParaRPr lang="en-AU" dirty="0"/>
          </a:p>
        </p:txBody>
      </p:sp>
      <p:sp>
        <p:nvSpPr>
          <p:cNvPr id="168" name="TextBox 167"/>
          <p:cNvSpPr txBox="1"/>
          <p:nvPr/>
        </p:nvSpPr>
        <p:spPr>
          <a:xfrm>
            <a:off x="6804248" y="594928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Company 3</a:t>
            </a:r>
            <a:endParaRPr lang="en-AU" dirty="0"/>
          </a:p>
        </p:txBody>
      </p:sp>
      <p:sp>
        <p:nvSpPr>
          <p:cNvPr id="169" name="TextBox 168"/>
          <p:cNvSpPr txBox="1"/>
          <p:nvPr/>
        </p:nvSpPr>
        <p:spPr>
          <a:xfrm>
            <a:off x="3600083" y="292494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Melbourne SEPG</a:t>
            </a:r>
            <a:endParaRPr lang="en-AU" dirty="0"/>
          </a:p>
        </p:txBody>
      </p:sp>
      <p:sp>
        <p:nvSpPr>
          <p:cNvPr id="170" name="TextBox 169"/>
          <p:cNvSpPr txBox="1"/>
          <p:nvPr/>
        </p:nvSpPr>
        <p:spPr>
          <a:xfrm>
            <a:off x="6414342" y="1010458"/>
            <a:ext cx="2376264" cy="16312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AU" sz="2000" b="1" dirty="0" smtClean="0">
                <a:solidFill>
                  <a:schemeClr val="tx1">
                    <a:lumMod val="95000"/>
                  </a:schemeClr>
                </a:solidFill>
              </a:rPr>
              <a:t>.NET UG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b="1" dirty="0" smtClean="0">
                <a:solidFill>
                  <a:schemeClr val="tx1">
                    <a:lumMod val="95000"/>
                  </a:schemeClr>
                </a:solidFill>
              </a:rPr>
              <a:t>Test SIG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b="1" dirty="0" err="1" smtClean="0">
                <a:solidFill>
                  <a:schemeClr val="tx1">
                    <a:lumMod val="95000"/>
                  </a:schemeClr>
                </a:solidFill>
              </a:rPr>
              <a:t>DevOps</a:t>
            </a:r>
            <a:endParaRPr lang="en-AU" sz="20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AU" sz="2000" b="1" dirty="0" smtClean="0">
                <a:solidFill>
                  <a:schemeClr val="tx1">
                    <a:lumMod val="95000"/>
                  </a:schemeClr>
                </a:solidFill>
              </a:rPr>
              <a:t>BA Agile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b="1" dirty="0" smtClean="0">
                <a:solidFill>
                  <a:schemeClr val="tx1">
                    <a:lumMod val="95000"/>
                  </a:schemeClr>
                </a:solidFill>
              </a:rPr>
              <a:t>Agile</a:t>
            </a:r>
          </a:p>
        </p:txBody>
      </p:sp>
      <p:cxnSp>
        <p:nvCxnSpPr>
          <p:cNvPr id="171" name="Straight Connector 170"/>
          <p:cNvCxnSpPr>
            <a:endCxn id="170" idx="1"/>
          </p:cNvCxnSpPr>
          <p:nvPr/>
        </p:nvCxnSpPr>
        <p:spPr>
          <a:xfrm flipV="1">
            <a:off x="5372446" y="1826066"/>
            <a:ext cx="1041896" cy="410239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600" dirty="0" smtClean="0"/>
              <a:t>Scaling up to country</a:t>
            </a:r>
            <a:endParaRPr lang="en-AU" sz="3600" dirty="0"/>
          </a:p>
        </p:txBody>
      </p:sp>
      <p:sp>
        <p:nvSpPr>
          <p:cNvPr id="9" name="Rectangle 8"/>
          <p:cNvSpPr/>
          <p:nvPr/>
        </p:nvSpPr>
        <p:spPr>
          <a:xfrm>
            <a:off x="144110" y="649263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84855" y="6453336"/>
            <a:ext cx="8820377" cy="4571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623708" y="6453336"/>
            <a:ext cx="35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AU" b="0" kern="1200" dirty="0" smtClean="0">
                <a:latin typeface="Trebuchet MS" pitchFamily="34" charset="0"/>
                <a:cs typeface="Arial" charset="0"/>
              </a:rPr>
              <a:t>Stephan Dekker, </a:t>
            </a:r>
            <a:r>
              <a:rPr lang="en-AU" b="0" dirty="0" smtClean="0">
                <a:latin typeface="Trebuchet MS" pitchFamily="34" charset="0"/>
                <a:cs typeface="Arial" charset="0"/>
              </a:rPr>
              <a:t>SDLC Architect</a:t>
            </a:r>
            <a:endParaRPr lang="en-AU" b="0" kern="1200" dirty="0">
              <a:latin typeface="Trebuchet MS" pitchFamily="34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3719" y="5153946"/>
            <a:ext cx="901938" cy="736323"/>
            <a:chOff x="4067944" y="2852936"/>
            <a:chExt cx="2376264" cy="1440160"/>
          </a:xfrm>
        </p:grpSpPr>
        <p:sp>
          <p:nvSpPr>
            <p:cNvPr id="3" name="Oval 2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43" name="Oval 142"/>
          <p:cNvSpPr/>
          <p:nvPr/>
        </p:nvSpPr>
        <p:spPr>
          <a:xfrm>
            <a:off x="831247" y="1916832"/>
            <a:ext cx="7845209" cy="10081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/>
          <p:cNvGrpSpPr/>
          <p:nvPr/>
        </p:nvGrpSpPr>
        <p:grpSpPr>
          <a:xfrm>
            <a:off x="4185531" y="1484784"/>
            <a:ext cx="1322573" cy="1396529"/>
            <a:chOff x="3425640" y="2780928"/>
            <a:chExt cx="2189348" cy="2088232"/>
          </a:xfrm>
        </p:grpSpPr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013" y="2780928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413" y="30337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097" y="31861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213" y="33385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8137" y="34909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013" y="36433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097" y="2924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97" y="299695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897" y="32297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297" y="335699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697" y="35345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105" y="3686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640" y="29718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064" y="31242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464" y="3269729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4290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5814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64" y="3773785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" name="Right Arrow 162"/>
          <p:cNvSpPr/>
          <p:nvPr/>
        </p:nvSpPr>
        <p:spPr>
          <a:xfrm rot="16200000">
            <a:off x="4296770" y="3910191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64" name="Right Arrow 163"/>
          <p:cNvSpPr/>
          <p:nvPr/>
        </p:nvSpPr>
        <p:spPr>
          <a:xfrm rot="16637276">
            <a:off x="2109643" y="3861478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65" name="Right Arrow 164"/>
          <p:cNvSpPr/>
          <p:nvPr/>
        </p:nvSpPr>
        <p:spPr>
          <a:xfrm rot="15539948">
            <a:off x="6797665" y="3995309"/>
            <a:ext cx="787862" cy="818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69" name="TextBox 168"/>
          <p:cNvSpPr txBox="1"/>
          <p:nvPr/>
        </p:nvSpPr>
        <p:spPr>
          <a:xfrm>
            <a:off x="4015404" y="593951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Melbourne</a:t>
            </a:r>
            <a:endParaRPr lang="en-AU" dirty="0"/>
          </a:p>
        </p:txBody>
      </p:sp>
      <p:grpSp>
        <p:nvGrpSpPr>
          <p:cNvPr id="210" name="Group 209"/>
          <p:cNvGrpSpPr/>
          <p:nvPr/>
        </p:nvGrpSpPr>
        <p:grpSpPr>
          <a:xfrm>
            <a:off x="2241315" y="1456407"/>
            <a:ext cx="1322573" cy="1396529"/>
            <a:chOff x="3425640" y="2780928"/>
            <a:chExt cx="2189348" cy="2088232"/>
          </a:xfrm>
        </p:grpSpPr>
        <p:pic>
          <p:nvPicPr>
            <p:cNvPr id="2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013" y="2780928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413" y="30337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097" y="31861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213" y="33385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8137" y="34909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013" y="36433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097" y="2924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97" y="299695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897" y="32297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297" y="335699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697" y="35345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105" y="3686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640" y="29718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064" y="31242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464" y="3269729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4290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5814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64" y="3773785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9" name="Group 228"/>
          <p:cNvGrpSpPr/>
          <p:nvPr/>
        </p:nvGrpSpPr>
        <p:grpSpPr>
          <a:xfrm>
            <a:off x="6079537" y="1412776"/>
            <a:ext cx="1322573" cy="1396529"/>
            <a:chOff x="3425640" y="2780928"/>
            <a:chExt cx="2189348" cy="2088232"/>
          </a:xfrm>
        </p:grpSpPr>
        <p:pic>
          <p:nvPicPr>
            <p:cNvPr id="23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013" y="2780928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413" y="30337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097" y="31861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213" y="33385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8137" y="34909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013" y="3643313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097" y="2924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97" y="299695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897" y="32297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297" y="3356992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697" y="35345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105" y="3686944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640" y="29718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3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064" y="31242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464" y="3269729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4290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581400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64" y="3773785"/>
              <a:ext cx="5619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8" name="TextBox 247"/>
          <p:cNvSpPr txBox="1"/>
          <p:nvPr/>
        </p:nvSpPr>
        <p:spPr>
          <a:xfrm>
            <a:off x="7174475" y="591720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Sydney</a:t>
            </a:r>
            <a:endParaRPr lang="en-AU" dirty="0"/>
          </a:p>
        </p:txBody>
      </p:sp>
      <p:sp>
        <p:nvSpPr>
          <p:cNvPr id="249" name="TextBox 248"/>
          <p:cNvSpPr txBox="1"/>
          <p:nvPr/>
        </p:nvSpPr>
        <p:spPr>
          <a:xfrm>
            <a:off x="1417427" y="59063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Perth</a:t>
            </a:r>
            <a:endParaRPr lang="en-AU" dirty="0"/>
          </a:p>
        </p:txBody>
      </p:sp>
      <p:grpSp>
        <p:nvGrpSpPr>
          <p:cNvPr id="313" name="Group 312"/>
          <p:cNvGrpSpPr/>
          <p:nvPr/>
        </p:nvGrpSpPr>
        <p:grpSpPr>
          <a:xfrm>
            <a:off x="1331640" y="5153946"/>
            <a:ext cx="901938" cy="736323"/>
            <a:chOff x="4067944" y="2852936"/>
            <a:chExt cx="2376264" cy="1440160"/>
          </a:xfrm>
        </p:grpSpPr>
        <p:sp>
          <p:nvSpPr>
            <p:cNvPr id="314" name="Oval 313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15" name="Group 314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31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34" name="Group 333"/>
          <p:cNvGrpSpPr/>
          <p:nvPr/>
        </p:nvGrpSpPr>
        <p:grpSpPr>
          <a:xfrm>
            <a:off x="2085886" y="5153946"/>
            <a:ext cx="901938" cy="736323"/>
            <a:chOff x="4067944" y="2852936"/>
            <a:chExt cx="2376264" cy="1440160"/>
          </a:xfrm>
        </p:grpSpPr>
        <p:sp>
          <p:nvSpPr>
            <p:cNvPr id="335" name="Oval 334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33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55" name="Group 354"/>
          <p:cNvGrpSpPr/>
          <p:nvPr/>
        </p:nvGrpSpPr>
        <p:grpSpPr>
          <a:xfrm>
            <a:off x="3439935" y="5203188"/>
            <a:ext cx="901938" cy="736323"/>
            <a:chOff x="4067944" y="2852936"/>
            <a:chExt cx="2376264" cy="1440160"/>
          </a:xfrm>
        </p:grpSpPr>
        <p:sp>
          <p:nvSpPr>
            <p:cNvPr id="356" name="Oval 355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35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76" name="Group 375"/>
          <p:cNvGrpSpPr/>
          <p:nvPr/>
        </p:nvGrpSpPr>
        <p:grpSpPr>
          <a:xfrm>
            <a:off x="4197856" y="5203188"/>
            <a:ext cx="901938" cy="736323"/>
            <a:chOff x="4067944" y="2852936"/>
            <a:chExt cx="2376264" cy="1440160"/>
          </a:xfrm>
        </p:grpSpPr>
        <p:sp>
          <p:nvSpPr>
            <p:cNvPr id="377" name="Oval 376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78" name="Group 377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37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97" name="Group 396"/>
          <p:cNvGrpSpPr/>
          <p:nvPr/>
        </p:nvGrpSpPr>
        <p:grpSpPr>
          <a:xfrm>
            <a:off x="4952102" y="5203188"/>
            <a:ext cx="901938" cy="736323"/>
            <a:chOff x="4067944" y="2852936"/>
            <a:chExt cx="2376264" cy="1440160"/>
          </a:xfrm>
        </p:grpSpPr>
        <p:sp>
          <p:nvSpPr>
            <p:cNvPr id="398" name="Oval 397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99" name="Group 398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40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18" name="Group 417"/>
          <p:cNvGrpSpPr/>
          <p:nvPr/>
        </p:nvGrpSpPr>
        <p:grpSpPr>
          <a:xfrm>
            <a:off x="6450767" y="5180880"/>
            <a:ext cx="901938" cy="736323"/>
            <a:chOff x="4067944" y="2852936"/>
            <a:chExt cx="2376264" cy="1440160"/>
          </a:xfrm>
        </p:grpSpPr>
        <p:sp>
          <p:nvSpPr>
            <p:cNvPr id="419" name="Oval 418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42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39" name="Group 438"/>
          <p:cNvGrpSpPr/>
          <p:nvPr/>
        </p:nvGrpSpPr>
        <p:grpSpPr>
          <a:xfrm>
            <a:off x="7208688" y="5180880"/>
            <a:ext cx="901938" cy="736323"/>
            <a:chOff x="4067944" y="2852936"/>
            <a:chExt cx="2376264" cy="1440160"/>
          </a:xfrm>
        </p:grpSpPr>
        <p:sp>
          <p:nvSpPr>
            <p:cNvPr id="440" name="Oval 439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1" name="Group 440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44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60" name="Group 459"/>
          <p:cNvGrpSpPr/>
          <p:nvPr/>
        </p:nvGrpSpPr>
        <p:grpSpPr>
          <a:xfrm>
            <a:off x="7962934" y="5180880"/>
            <a:ext cx="901938" cy="736323"/>
            <a:chOff x="4067944" y="2852936"/>
            <a:chExt cx="2376264" cy="1440160"/>
          </a:xfrm>
        </p:grpSpPr>
        <p:sp>
          <p:nvSpPr>
            <p:cNvPr id="461" name="Oval 460"/>
            <p:cNvSpPr/>
            <p:nvPr/>
          </p:nvSpPr>
          <p:spPr>
            <a:xfrm>
              <a:off x="4067944" y="3284984"/>
              <a:ext cx="2376264" cy="10081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62" name="Group 461"/>
            <p:cNvGrpSpPr/>
            <p:nvPr/>
          </p:nvGrpSpPr>
          <p:grpSpPr>
            <a:xfrm>
              <a:off x="4582206" y="2852936"/>
              <a:ext cx="1322573" cy="1396529"/>
              <a:chOff x="3425640" y="2780928"/>
              <a:chExt cx="2189348" cy="2088232"/>
            </a:xfrm>
          </p:grpSpPr>
          <p:pic>
            <p:nvPicPr>
              <p:cNvPr id="4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1013" y="2780928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413" y="30337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8097" y="31861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213" y="33385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137" y="34909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3" y="3643313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6097" y="2924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8497" y="299695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0897" y="32297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297" y="3356992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697" y="35345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105" y="3686944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640" y="29718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3064" y="31242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464" y="3269729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34290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581400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664" y="3773785"/>
                <a:ext cx="561975" cy="109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482" name="TextBox 481"/>
          <p:cNvSpPr txBox="1"/>
          <p:nvPr/>
        </p:nvSpPr>
        <p:spPr>
          <a:xfrm>
            <a:off x="3779912" y="292494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Australia SEPG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15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1935</TotalTime>
  <Words>370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Verdana</vt:lpstr>
      <vt:lpstr>Wingdings</vt:lpstr>
      <vt:lpstr>Perspective</vt:lpstr>
      <vt:lpstr>Global ALM-Community &lt;&lt;Meeting Title&gt;&gt;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Standards Lib Demo - Background</dc:title>
  <dc:creator>Stephan Dekker</dc:creator>
  <cp:lastModifiedBy>Stephan Dekker</cp:lastModifiedBy>
  <cp:revision>128</cp:revision>
  <dcterms:created xsi:type="dcterms:W3CDTF">2011-11-06T21:47:49Z</dcterms:created>
  <dcterms:modified xsi:type="dcterms:W3CDTF">2013-03-04T13:01:17Z</dcterms:modified>
</cp:coreProperties>
</file>