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61" r:id="rId4"/>
    <p:sldId id="263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94DB-37DE-41FC-A388-E9667E620CF4}" type="datetimeFigureOut">
              <a:rPr lang="en-AU" smtClean="0"/>
              <a:t>4/04/2012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42E1-968F-400D-B453-B868A8D6B4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1753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94DB-37DE-41FC-A388-E9667E620CF4}" type="datetimeFigureOut">
              <a:rPr lang="en-AU" smtClean="0"/>
              <a:t>4/04/2012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42E1-968F-400D-B453-B868A8D6B4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65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94DB-37DE-41FC-A388-E9667E620CF4}" type="datetimeFigureOut">
              <a:rPr lang="en-AU" smtClean="0"/>
              <a:t>4/04/2012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42E1-968F-400D-B453-B868A8D6B4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3394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94DB-37DE-41FC-A388-E9667E620CF4}" type="datetimeFigureOut">
              <a:rPr lang="en-AU" smtClean="0"/>
              <a:t>4/04/2012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42E1-968F-400D-B453-B868A8D6B4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4758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94DB-37DE-41FC-A388-E9667E620CF4}" type="datetimeFigureOut">
              <a:rPr lang="en-AU" smtClean="0"/>
              <a:t>4/04/2012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42E1-968F-400D-B453-B868A8D6B4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540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94DB-37DE-41FC-A388-E9667E620CF4}" type="datetimeFigureOut">
              <a:rPr lang="en-AU" smtClean="0"/>
              <a:t>4/04/2012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42E1-968F-400D-B453-B868A8D6B4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1572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94DB-37DE-41FC-A388-E9667E620CF4}" type="datetimeFigureOut">
              <a:rPr lang="en-AU" smtClean="0"/>
              <a:t>4/04/2012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42E1-968F-400D-B453-B868A8D6B4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0659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94DB-37DE-41FC-A388-E9667E620CF4}" type="datetimeFigureOut">
              <a:rPr lang="en-AU" smtClean="0"/>
              <a:t>4/04/2012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42E1-968F-400D-B453-B868A8D6B4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26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94DB-37DE-41FC-A388-E9667E620CF4}" type="datetimeFigureOut">
              <a:rPr lang="en-AU" smtClean="0"/>
              <a:t>4/04/2012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42E1-968F-400D-B453-B868A8D6B4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5685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94DB-37DE-41FC-A388-E9667E620CF4}" type="datetimeFigureOut">
              <a:rPr lang="en-AU" smtClean="0"/>
              <a:t>4/04/2012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42E1-968F-400D-B453-B868A8D6B4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2044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94DB-37DE-41FC-A388-E9667E620CF4}" type="datetimeFigureOut">
              <a:rPr lang="en-AU" smtClean="0"/>
              <a:t>4/04/2012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42E1-968F-400D-B453-B868A8D6B4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336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694DB-37DE-41FC-A388-E9667E620CF4}" type="datetimeFigureOut">
              <a:rPr lang="en-AU" smtClean="0"/>
              <a:t>4/04/2012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642E1-968F-400D-B453-B868A8D6B4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5344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7864" y="227006"/>
            <a:ext cx="1656184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Create Business Case</a:t>
            </a:r>
            <a:endParaRPr lang="en-AU" dirty="0"/>
          </a:p>
        </p:txBody>
      </p:sp>
      <p:sp>
        <p:nvSpPr>
          <p:cNvPr id="5" name="Rounded Rectangle 4"/>
          <p:cNvSpPr/>
          <p:nvPr/>
        </p:nvSpPr>
        <p:spPr>
          <a:xfrm>
            <a:off x="3203848" y="2420888"/>
            <a:ext cx="1944216" cy="7920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Requirements Gathering</a:t>
            </a:r>
            <a:endParaRPr lang="en-AU" dirty="0"/>
          </a:p>
        </p:txBody>
      </p:sp>
      <p:sp>
        <p:nvSpPr>
          <p:cNvPr id="8" name="Rounded Rectangle 7"/>
          <p:cNvSpPr/>
          <p:nvPr/>
        </p:nvSpPr>
        <p:spPr>
          <a:xfrm>
            <a:off x="7164288" y="4428729"/>
            <a:ext cx="1656184" cy="65455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Procurement</a:t>
            </a:r>
            <a:endParaRPr lang="en-AU" dirty="0"/>
          </a:p>
        </p:txBody>
      </p:sp>
      <p:sp>
        <p:nvSpPr>
          <p:cNvPr id="9" name="Rounded Rectangle 8"/>
          <p:cNvSpPr/>
          <p:nvPr/>
        </p:nvSpPr>
        <p:spPr>
          <a:xfrm>
            <a:off x="5148064" y="4431969"/>
            <a:ext cx="1656184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Build / Configure</a:t>
            </a:r>
            <a:endParaRPr lang="en-AU" dirty="0"/>
          </a:p>
        </p:txBody>
      </p:sp>
      <p:sp>
        <p:nvSpPr>
          <p:cNvPr id="10" name="Rounded Rectangle 9"/>
          <p:cNvSpPr/>
          <p:nvPr/>
        </p:nvSpPr>
        <p:spPr>
          <a:xfrm>
            <a:off x="3347864" y="5232441"/>
            <a:ext cx="1656184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Deployment</a:t>
            </a:r>
            <a:endParaRPr lang="en-AU" dirty="0"/>
          </a:p>
        </p:txBody>
      </p:sp>
      <p:sp>
        <p:nvSpPr>
          <p:cNvPr id="13" name="Rounded Rectangle 12"/>
          <p:cNvSpPr/>
          <p:nvPr/>
        </p:nvSpPr>
        <p:spPr>
          <a:xfrm>
            <a:off x="1279075" y="1016729"/>
            <a:ext cx="1691074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Retirement</a:t>
            </a:r>
            <a:endParaRPr lang="en-AU" dirty="0"/>
          </a:p>
        </p:txBody>
      </p:sp>
      <p:cxnSp>
        <p:nvCxnSpPr>
          <p:cNvPr id="16" name="Straight Arrow Connector 15"/>
          <p:cNvCxnSpPr>
            <a:stCxn id="4" idx="2"/>
            <a:endCxn id="25" idx="0"/>
          </p:cNvCxnSpPr>
          <p:nvPr/>
        </p:nvCxnSpPr>
        <p:spPr>
          <a:xfrm>
            <a:off x="4175956" y="875078"/>
            <a:ext cx="0" cy="376861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5" idx="3"/>
            <a:endCxn id="6" idx="0"/>
          </p:cNvCxnSpPr>
          <p:nvPr/>
        </p:nvCxnSpPr>
        <p:spPr>
          <a:xfrm>
            <a:off x="5148064" y="2816932"/>
            <a:ext cx="828092" cy="612068"/>
          </a:xfrm>
          <a:prstGeom prst="bentConnector2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" idx="3"/>
            <a:endCxn id="7" idx="1"/>
          </p:cNvCxnSpPr>
          <p:nvPr/>
        </p:nvCxnSpPr>
        <p:spPr>
          <a:xfrm>
            <a:off x="6804248" y="3753036"/>
            <a:ext cx="360040" cy="1"/>
          </a:xfrm>
          <a:prstGeom prst="bentConnector3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8" idx="1"/>
            <a:endCxn id="9" idx="3"/>
          </p:cNvCxnSpPr>
          <p:nvPr/>
        </p:nvCxnSpPr>
        <p:spPr>
          <a:xfrm rot="10800000">
            <a:off x="6804248" y="4756006"/>
            <a:ext cx="360040" cy="1"/>
          </a:xfrm>
          <a:prstGeom prst="bentConnector3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9" idx="2"/>
            <a:endCxn id="10" idx="3"/>
          </p:cNvCxnSpPr>
          <p:nvPr/>
        </p:nvCxnSpPr>
        <p:spPr>
          <a:xfrm rot="5400000">
            <a:off x="5251884" y="4832205"/>
            <a:ext cx="476436" cy="972108"/>
          </a:xfrm>
          <a:prstGeom prst="bentConnector2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0" idx="1"/>
            <a:endCxn id="11" idx="2"/>
          </p:cNvCxnSpPr>
          <p:nvPr/>
        </p:nvCxnSpPr>
        <p:spPr>
          <a:xfrm rot="10800000">
            <a:off x="2124612" y="5065887"/>
            <a:ext cx="1223252" cy="490590"/>
          </a:xfrm>
          <a:prstGeom prst="bentConnector2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rot="16200000" flipV="1">
            <a:off x="1690016" y="4511669"/>
            <a:ext cx="886638" cy="1744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5400000" flipH="1" flipV="1">
            <a:off x="1265154" y="2546900"/>
            <a:ext cx="1764198" cy="1"/>
          </a:xfrm>
          <a:prstGeom prst="bentConnector3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endCxn id="5" idx="1"/>
          </p:cNvCxnSpPr>
          <p:nvPr/>
        </p:nvCxnSpPr>
        <p:spPr>
          <a:xfrm rot="5400000" flipH="1" flipV="1">
            <a:off x="2549044" y="2823666"/>
            <a:ext cx="661538" cy="648070"/>
          </a:xfrm>
          <a:prstGeom prst="bentConnector2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1279075" y="3425760"/>
            <a:ext cx="1691074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Optimisation</a:t>
            </a:r>
            <a:endParaRPr lang="en-AU" dirty="0"/>
          </a:p>
        </p:txBody>
      </p:sp>
      <p:sp>
        <p:nvSpPr>
          <p:cNvPr id="11" name="Rounded Rectangle 10"/>
          <p:cNvSpPr/>
          <p:nvPr/>
        </p:nvSpPr>
        <p:spPr>
          <a:xfrm>
            <a:off x="1279075" y="4417815"/>
            <a:ext cx="1691074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Operation</a:t>
            </a:r>
            <a:endParaRPr lang="en-AU" dirty="0"/>
          </a:p>
        </p:txBody>
      </p:sp>
      <p:cxnSp>
        <p:nvCxnSpPr>
          <p:cNvPr id="70" name="Elbow Connector 69"/>
          <p:cNvCxnSpPr/>
          <p:nvPr/>
        </p:nvCxnSpPr>
        <p:spPr>
          <a:xfrm rot="16200000" flipH="1">
            <a:off x="5688126" y="4126542"/>
            <a:ext cx="576062" cy="2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5148064" y="3429000"/>
            <a:ext cx="1656184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Analysis and Design</a:t>
            </a:r>
            <a:endParaRPr lang="en-AU" dirty="0"/>
          </a:p>
        </p:txBody>
      </p:sp>
      <p:cxnSp>
        <p:nvCxnSpPr>
          <p:cNvPr id="87" name="Elbow Connector 86"/>
          <p:cNvCxnSpPr/>
          <p:nvPr/>
        </p:nvCxnSpPr>
        <p:spPr>
          <a:xfrm rot="16200000" flipH="1">
            <a:off x="7596338" y="4149079"/>
            <a:ext cx="576062" cy="2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7164288" y="3425760"/>
            <a:ext cx="1656184" cy="65455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Evaluation</a:t>
            </a:r>
            <a:endParaRPr lang="en-AU" dirty="0"/>
          </a:p>
        </p:txBody>
      </p:sp>
      <p:sp>
        <p:nvSpPr>
          <p:cNvPr id="2" name="TextBox 1"/>
          <p:cNvSpPr txBox="1"/>
          <p:nvPr/>
        </p:nvSpPr>
        <p:spPr>
          <a:xfrm>
            <a:off x="0" y="46591"/>
            <a:ext cx="2039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>
                <a:solidFill>
                  <a:srgbClr val="FFC000"/>
                </a:solidFill>
              </a:rPr>
              <a:t>ALM Process</a:t>
            </a:r>
            <a:endParaRPr lang="en-AU" sz="2800" dirty="0">
              <a:solidFill>
                <a:srgbClr val="FFC000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203848" y="1251939"/>
            <a:ext cx="1944216" cy="7920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Team Setup</a:t>
            </a:r>
            <a:endParaRPr lang="en-AU" dirty="0"/>
          </a:p>
        </p:txBody>
      </p:sp>
      <p:cxnSp>
        <p:nvCxnSpPr>
          <p:cNvPr id="27" name="Straight Arrow Connector 26"/>
          <p:cNvCxnSpPr>
            <a:stCxn id="25" idx="2"/>
            <a:endCxn id="5" idx="0"/>
          </p:cNvCxnSpPr>
          <p:nvPr/>
        </p:nvCxnSpPr>
        <p:spPr>
          <a:xfrm>
            <a:off x="4175956" y="2044027"/>
            <a:ext cx="0" cy="376861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210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6591"/>
            <a:ext cx="2149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>
                <a:solidFill>
                  <a:srgbClr val="FFC000"/>
                </a:solidFill>
              </a:rPr>
              <a:t>ITIL Overview</a:t>
            </a:r>
            <a:endParaRPr lang="en-AU" sz="2800" dirty="0">
              <a:solidFill>
                <a:srgbClr val="FFC000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032749" y="4923102"/>
            <a:ext cx="4977468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Application Lifecycle Management (ALM)</a:t>
            </a:r>
            <a:endParaRPr lang="en-AU" dirty="0"/>
          </a:p>
        </p:txBody>
      </p:sp>
      <p:sp>
        <p:nvSpPr>
          <p:cNvPr id="27" name="Rounded Rectangle 26"/>
          <p:cNvSpPr/>
          <p:nvPr/>
        </p:nvSpPr>
        <p:spPr>
          <a:xfrm rot="16200000">
            <a:off x="16525" y="3666475"/>
            <a:ext cx="3096344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Business</a:t>
            </a:r>
            <a:endParaRPr lang="en-AU" dirty="0"/>
          </a:p>
        </p:txBody>
      </p:sp>
      <p:sp>
        <p:nvSpPr>
          <p:cNvPr id="35" name="Rounded Rectangle 34"/>
          <p:cNvSpPr/>
          <p:nvPr/>
        </p:nvSpPr>
        <p:spPr>
          <a:xfrm>
            <a:off x="1260945" y="1632412"/>
            <a:ext cx="6460436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Service Management</a:t>
            </a:r>
            <a:endParaRPr lang="en-AU" dirty="0"/>
          </a:p>
        </p:txBody>
      </p:sp>
      <p:sp>
        <p:nvSpPr>
          <p:cNvPr id="9" name="Rounded Rectangle 8"/>
          <p:cNvSpPr/>
          <p:nvPr/>
        </p:nvSpPr>
        <p:spPr>
          <a:xfrm rot="16200000">
            <a:off x="5904935" y="3682720"/>
            <a:ext cx="3128836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Technology</a:t>
            </a:r>
            <a:endParaRPr lang="en-AU" dirty="0"/>
          </a:p>
        </p:txBody>
      </p:sp>
      <p:sp>
        <p:nvSpPr>
          <p:cNvPr id="11" name="Flowchart: Manual Input 10"/>
          <p:cNvSpPr/>
          <p:nvPr/>
        </p:nvSpPr>
        <p:spPr>
          <a:xfrm rot="10800000" flipH="1">
            <a:off x="2839304" y="2636491"/>
            <a:ext cx="3326834" cy="1072893"/>
          </a:xfrm>
          <a:prstGeom prst="flowChartManualInp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dk1"/>
              </a:solidFill>
            </a:endParaRPr>
          </a:p>
        </p:txBody>
      </p:sp>
      <p:sp>
        <p:nvSpPr>
          <p:cNvPr id="12" name="Flowchart: Manual Input 11"/>
          <p:cNvSpPr/>
          <p:nvPr/>
        </p:nvSpPr>
        <p:spPr>
          <a:xfrm flipH="1">
            <a:off x="2824837" y="3601373"/>
            <a:ext cx="3326834" cy="1044116"/>
          </a:xfrm>
          <a:prstGeom prst="flowChartManualInp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dk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49210" y="3962283"/>
            <a:ext cx="1678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>
                <a:solidFill>
                  <a:prstClr val="black"/>
                </a:solidFill>
              </a:rPr>
              <a:t>Service </a:t>
            </a:r>
            <a:r>
              <a:rPr lang="en-AU" dirty="0" smtClean="0">
                <a:solidFill>
                  <a:prstClr val="black"/>
                </a:solidFill>
              </a:rPr>
              <a:t>Delivery</a:t>
            </a:r>
            <a:endParaRPr lang="en-AU" dirty="0">
              <a:solidFill>
                <a:schemeClr val="dk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57482" y="2988271"/>
            <a:ext cx="1661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>
                <a:solidFill>
                  <a:prstClr val="black"/>
                </a:solidFill>
              </a:rPr>
              <a:t>Service </a:t>
            </a:r>
            <a:r>
              <a:rPr lang="en-AU" dirty="0" smtClean="0">
                <a:solidFill>
                  <a:prstClr val="black"/>
                </a:solidFill>
              </a:rPr>
              <a:t>Support</a:t>
            </a:r>
            <a:endParaRPr lang="en-AU" dirty="0">
              <a:solidFill>
                <a:schemeClr val="dk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 rot="16200000">
            <a:off x="5513040" y="3291886"/>
            <a:ext cx="2347168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Infrastructure Management</a:t>
            </a:r>
            <a:endParaRPr lang="en-AU" dirty="0"/>
          </a:p>
        </p:txBody>
      </p:sp>
      <p:sp>
        <p:nvSpPr>
          <p:cNvPr id="17" name="Rounded Rectangle 16"/>
          <p:cNvSpPr/>
          <p:nvPr/>
        </p:nvSpPr>
        <p:spPr>
          <a:xfrm>
            <a:off x="4966816" y="4444828"/>
            <a:ext cx="1719808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Security</a:t>
            </a:r>
          </a:p>
          <a:p>
            <a:pPr algn="ctr"/>
            <a:r>
              <a:rPr lang="en-AU" dirty="0" smtClean="0"/>
              <a:t>Management</a:t>
            </a:r>
            <a:endParaRPr lang="en-AU" dirty="0"/>
          </a:p>
        </p:txBody>
      </p:sp>
      <p:sp>
        <p:nvSpPr>
          <p:cNvPr id="18" name="Rounded Rectangle 17"/>
          <p:cNvSpPr/>
          <p:nvPr/>
        </p:nvSpPr>
        <p:spPr>
          <a:xfrm rot="16200000">
            <a:off x="1183201" y="3291885"/>
            <a:ext cx="2347168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Business Perspective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84858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6591"/>
            <a:ext cx="3237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>
                <a:solidFill>
                  <a:srgbClr val="FFC000"/>
                </a:solidFill>
              </a:rPr>
              <a:t>Create Business Case</a:t>
            </a:r>
            <a:endParaRPr lang="en-AU" sz="2800" dirty="0">
              <a:solidFill>
                <a:srgbClr val="FFC00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29629" y="2132856"/>
            <a:ext cx="1246027" cy="86409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Business Needs</a:t>
            </a:r>
            <a:endParaRPr lang="en-AU" dirty="0"/>
          </a:p>
        </p:txBody>
      </p:sp>
      <p:sp>
        <p:nvSpPr>
          <p:cNvPr id="4" name="Rounded Rectangle 3"/>
          <p:cNvSpPr/>
          <p:nvPr/>
        </p:nvSpPr>
        <p:spPr>
          <a:xfrm>
            <a:off x="229629" y="3715932"/>
            <a:ext cx="1691074" cy="86519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Articulate</a:t>
            </a:r>
          </a:p>
          <a:p>
            <a:pPr algn="ctr"/>
            <a:r>
              <a:rPr lang="en-AU" dirty="0" smtClean="0"/>
              <a:t>High Level Requirements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476672"/>
            <a:ext cx="8357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Description: The purpose is to produce an approved business case.</a:t>
            </a:r>
          </a:p>
          <a:p>
            <a:r>
              <a:rPr lang="en-AU" dirty="0" smtClean="0"/>
              <a:t>Inputs: Business Needs</a:t>
            </a:r>
          </a:p>
          <a:p>
            <a:r>
              <a:rPr lang="en-AU" dirty="0" smtClean="0"/>
              <a:t>Outputs: High Level requirements, Agreed Vision, Scope, Funding Approval, Sponsor has articulated Priorities and success/failure scenarios.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779912" y="3715932"/>
            <a:ext cx="1440160" cy="86519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Prepare funding request</a:t>
            </a:r>
            <a:endParaRPr lang="en-AU" dirty="0"/>
          </a:p>
        </p:txBody>
      </p:sp>
      <p:sp>
        <p:nvSpPr>
          <p:cNvPr id="7" name="Rounded Rectangle 6"/>
          <p:cNvSpPr/>
          <p:nvPr/>
        </p:nvSpPr>
        <p:spPr>
          <a:xfrm>
            <a:off x="5436096" y="3715932"/>
            <a:ext cx="2088232" cy="86409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Align Vision, Scope and Sponsor Priorities</a:t>
            </a:r>
            <a:endParaRPr lang="en-AU" dirty="0"/>
          </a:p>
        </p:txBody>
      </p:sp>
      <p:cxnSp>
        <p:nvCxnSpPr>
          <p:cNvPr id="16" name="Elbow Connector 15"/>
          <p:cNvCxnSpPr>
            <a:stCxn id="7" idx="2"/>
            <a:endCxn id="4" idx="2"/>
          </p:cNvCxnSpPr>
          <p:nvPr/>
        </p:nvCxnSpPr>
        <p:spPr>
          <a:xfrm rot="5400000">
            <a:off x="3777139" y="1878055"/>
            <a:ext cx="1100" cy="5405046"/>
          </a:xfrm>
          <a:prstGeom prst="bentConnector3">
            <a:avLst>
              <a:gd name="adj1" fmla="val 32048182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7775242" y="3714832"/>
            <a:ext cx="1261254" cy="86519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Formal Approval</a:t>
            </a:r>
            <a:endParaRPr lang="en-AU" dirty="0"/>
          </a:p>
        </p:txBody>
      </p:sp>
      <p:sp>
        <p:nvSpPr>
          <p:cNvPr id="26" name="Rounded Rectangle 25"/>
          <p:cNvSpPr/>
          <p:nvPr/>
        </p:nvSpPr>
        <p:spPr>
          <a:xfrm>
            <a:off x="3334623" y="2138517"/>
            <a:ext cx="1440160" cy="86409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Form Business Case Team</a:t>
            </a:r>
            <a:endParaRPr lang="en-AU" dirty="0"/>
          </a:p>
        </p:txBody>
      </p:sp>
      <p:sp>
        <p:nvSpPr>
          <p:cNvPr id="27" name="Rounded Rectangle 26"/>
          <p:cNvSpPr/>
          <p:nvPr/>
        </p:nvSpPr>
        <p:spPr>
          <a:xfrm>
            <a:off x="2123728" y="3715932"/>
            <a:ext cx="1440160" cy="86519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Estimate Various Solutions</a:t>
            </a:r>
            <a:endParaRPr lang="en-AU" dirty="0"/>
          </a:p>
        </p:txBody>
      </p:sp>
      <p:cxnSp>
        <p:nvCxnSpPr>
          <p:cNvPr id="33" name="Straight Arrow Connector 32"/>
          <p:cNvCxnSpPr>
            <a:stCxn id="3" idx="3"/>
            <a:endCxn id="55" idx="1"/>
          </p:cNvCxnSpPr>
          <p:nvPr/>
        </p:nvCxnSpPr>
        <p:spPr>
          <a:xfrm>
            <a:off x="1475656" y="2564904"/>
            <a:ext cx="209403" cy="5662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26" idx="3"/>
            <a:endCxn id="4" idx="0"/>
          </p:cNvCxnSpPr>
          <p:nvPr/>
        </p:nvCxnSpPr>
        <p:spPr>
          <a:xfrm flipH="1">
            <a:off x="1075166" y="2570566"/>
            <a:ext cx="3699617" cy="1145366"/>
          </a:xfrm>
          <a:prstGeom prst="bentConnector4">
            <a:avLst>
              <a:gd name="adj1" fmla="val -6179"/>
              <a:gd name="adj2" fmla="val 68861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3"/>
            <a:endCxn id="24" idx="1"/>
          </p:cNvCxnSpPr>
          <p:nvPr/>
        </p:nvCxnSpPr>
        <p:spPr>
          <a:xfrm flipV="1">
            <a:off x="7524328" y="4147430"/>
            <a:ext cx="250914" cy="55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" idx="3"/>
            <a:endCxn id="27" idx="1"/>
          </p:cNvCxnSpPr>
          <p:nvPr/>
        </p:nvCxnSpPr>
        <p:spPr>
          <a:xfrm>
            <a:off x="1920703" y="4148530"/>
            <a:ext cx="203025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7" idx="3"/>
            <a:endCxn id="6" idx="1"/>
          </p:cNvCxnSpPr>
          <p:nvPr/>
        </p:nvCxnSpPr>
        <p:spPr>
          <a:xfrm>
            <a:off x="3563888" y="4148530"/>
            <a:ext cx="216024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6" idx="3"/>
            <a:endCxn id="7" idx="1"/>
          </p:cNvCxnSpPr>
          <p:nvPr/>
        </p:nvCxnSpPr>
        <p:spPr>
          <a:xfrm flipV="1">
            <a:off x="5220072" y="4147980"/>
            <a:ext cx="216024" cy="55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1685059" y="2138517"/>
            <a:ext cx="1440160" cy="86409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Determine</a:t>
            </a:r>
          </a:p>
          <a:p>
            <a:pPr algn="ctr"/>
            <a:r>
              <a:rPr lang="en-AU" dirty="0" smtClean="0"/>
              <a:t>Project code name</a:t>
            </a:r>
            <a:endParaRPr lang="en-AU" dirty="0"/>
          </a:p>
        </p:txBody>
      </p:sp>
      <p:cxnSp>
        <p:nvCxnSpPr>
          <p:cNvPr id="58" name="Straight Arrow Connector 57"/>
          <p:cNvCxnSpPr>
            <a:stCxn id="55" idx="3"/>
            <a:endCxn id="26" idx="1"/>
          </p:cNvCxnSpPr>
          <p:nvPr/>
        </p:nvCxnSpPr>
        <p:spPr>
          <a:xfrm>
            <a:off x="3125219" y="2570566"/>
            <a:ext cx="209404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812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6591"/>
            <a:ext cx="922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>
                <a:solidFill>
                  <a:srgbClr val="FFC000"/>
                </a:solidFill>
              </a:rPr>
              <a:t>Build</a:t>
            </a:r>
            <a:endParaRPr lang="en-AU" sz="2800" dirty="0">
              <a:solidFill>
                <a:srgbClr val="FFC00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29629" y="2132856"/>
            <a:ext cx="1462051" cy="86409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Requirements, Design</a:t>
            </a:r>
            <a:endParaRPr lang="en-AU" dirty="0"/>
          </a:p>
        </p:txBody>
      </p:sp>
      <p:sp>
        <p:nvSpPr>
          <p:cNvPr id="4" name="Rounded Rectangle 3"/>
          <p:cNvSpPr/>
          <p:nvPr/>
        </p:nvSpPr>
        <p:spPr>
          <a:xfrm>
            <a:off x="1979712" y="2129576"/>
            <a:ext cx="1691074" cy="86519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Discuss Test Acceptance Criteria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476672"/>
            <a:ext cx="8357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Description: The purpose is to produce an approved business case.</a:t>
            </a:r>
          </a:p>
          <a:p>
            <a:r>
              <a:rPr lang="en-AU" dirty="0" smtClean="0"/>
              <a:t>Inputs: Business Needs</a:t>
            </a:r>
          </a:p>
          <a:p>
            <a:r>
              <a:rPr lang="en-AU" dirty="0" smtClean="0"/>
              <a:t>Outputs: High Level requirements, Agreed Vision, Scope, Funding Approval, Sponsor has articulated Priorities and success/failure scenarios.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436096" y="3715932"/>
            <a:ext cx="2088232" cy="86409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Align Vision, Scope and Sponsor Priorities</a:t>
            </a:r>
            <a:endParaRPr lang="en-AU" dirty="0"/>
          </a:p>
        </p:txBody>
      </p:sp>
      <p:cxnSp>
        <p:nvCxnSpPr>
          <p:cNvPr id="16" name="Elbow Connector 15"/>
          <p:cNvCxnSpPr>
            <a:stCxn id="7" idx="2"/>
            <a:endCxn id="4" idx="2"/>
          </p:cNvCxnSpPr>
          <p:nvPr/>
        </p:nvCxnSpPr>
        <p:spPr>
          <a:xfrm rot="5400000" flipH="1">
            <a:off x="3860103" y="1959919"/>
            <a:ext cx="1585256" cy="3654963"/>
          </a:xfrm>
          <a:prstGeom prst="bentConnector3">
            <a:avLst>
              <a:gd name="adj1" fmla="val -14420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6286039" y="2129576"/>
            <a:ext cx="1261254" cy="86519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Formal Approval</a:t>
            </a:r>
            <a:endParaRPr lang="en-AU" dirty="0"/>
          </a:p>
        </p:txBody>
      </p:sp>
      <p:cxnSp>
        <p:nvCxnSpPr>
          <p:cNvPr id="41" name="Straight Arrow Connector 40"/>
          <p:cNvCxnSpPr>
            <a:stCxn id="7" idx="3"/>
            <a:endCxn id="24" idx="1"/>
          </p:cNvCxnSpPr>
          <p:nvPr/>
        </p:nvCxnSpPr>
        <p:spPr>
          <a:xfrm flipH="1" flipV="1">
            <a:off x="6286039" y="2562174"/>
            <a:ext cx="1238289" cy="158580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616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6591"/>
            <a:ext cx="195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BABOK Framework</a:t>
            </a:r>
            <a:endParaRPr lang="en-AU" dirty="0"/>
          </a:p>
        </p:txBody>
      </p:sp>
      <p:sp>
        <p:nvSpPr>
          <p:cNvPr id="3" name="Rounded Rectangle 2"/>
          <p:cNvSpPr/>
          <p:nvPr/>
        </p:nvSpPr>
        <p:spPr>
          <a:xfrm>
            <a:off x="1279075" y="1772816"/>
            <a:ext cx="1691074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Requirement Gathering</a:t>
            </a:r>
            <a:endParaRPr lang="en-AU" dirty="0"/>
          </a:p>
        </p:txBody>
      </p:sp>
      <p:sp>
        <p:nvSpPr>
          <p:cNvPr id="4" name="Rounded Rectangle 3"/>
          <p:cNvSpPr/>
          <p:nvPr/>
        </p:nvSpPr>
        <p:spPr>
          <a:xfrm>
            <a:off x="3707904" y="764704"/>
            <a:ext cx="1691074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Workshops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5602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6591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Prince II</a:t>
            </a:r>
            <a:endParaRPr lang="en-AU" dirty="0"/>
          </a:p>
        </p:txBody>
      </p:sp>
      <p:sp>
        <p:nvSpPr>
          <p:cNvPr id="3" name="Rounded Rectangle 2"/>
          <p:cNvSpPr/>
          <p:nvPr/>
        </p:nvSpPr>
        <p:spPr>
          <a:xfrm>
            <a:off x="1279075" y="1772816"/>
            <a:ext cx="1691074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Requirement Gathering</a:t>
            </a:r>
            <a:endParaRPr lang="en-AU" dirty="0"/>
          </a:p>
        </p:txBody>
      </p:sp>
      <p:sp>
        <p:nvSpPr>
          <p:cNvPr id="4" name="Rounded Rectangle 3"/>
          <p:cNvSpPr/>
          <p:nvPr/>
        </p:nvSpPr>
        <p:spPr>
          <a:xfrm>
            <a:off x="3707904" y="764704"/>
            <a:ext cx="1691074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Workshops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69840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6591"/>
            <a:ext cx="82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TOGAF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03803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179</Words>
  <Application>Microsoft Office PowerPoint</Application>
  <PresentationFormat>On-screen Show (4:3)</PresentationFormat>
  <Paragraphs>52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 Dekker</dc:creator>
  <cp:lastModifiedBy>Stephan Dekker</cp:lastModifiedBy>
  <cp:revision>14</cp:revision>
  <dcterms:created xsi:type="dcterms:W3CDTF">2012-01-24T05:49:21Z</dcterms:created>
  <dcterms:modified xsi:type="dcterms:W3CDTF">2012-04-03T21:38:21Z</dcterms:modified>
</cp:coreProperties>
</file>