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3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5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6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6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6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0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3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4DB-37DE-41FC-A388-E9667E620CF4}" type="datetimeFigureOut">
              <a:rPr lang="en-AU" smtClean="0"/>
              <a:t>29/03/2012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69269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Create Business Case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1844824"/>
            <a:ext cx="194421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Requirements Gathering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7164288" y="3849424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Procurement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5148064" y="385266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Build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3347864" y="465313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Deployment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1279075" y="69269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Retirement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175956" y="1340768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5148064" y="2240868"/>
            <a:ext cx="828092" cy="61206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1"/>
          </p:cNvCxnSpPr>
          <p:nvPr/>
        </p:nvCxnSpPr>
        <p:spPr>
          <a:xfrm>
            <a:off x="6804248" y="3176972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1"/>
            <a:endCxn id="9" idx="3"/>
          </p:cNvCxnSpPr>
          <p:nvPr/>
        </p:nvCxnSpPr>
        <p:spPr>
          <a:xfrm rot="10800000">
            <a:off x="6804248" y="4176701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0" idx="3"/>
          </p:cNvCxnSpPr>
          <p:nvPr/>
        </p:nvCxnSpPr>
        <p:spPr>
          <a:xfrm rot="5400000">
            <a:off x="5251884" y="4252900"/>
            <a:ext cx="476436" cy="97210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1"/>
            <a:endCxn id="11" idx="2"/>
          </p:cNvCxnSpPr>
          <p:nvPr/>
        </p:nvCxnSpPr>
        <p:spPr>
          <a:xfrm rot="10800000">
            <a:off x="2124612" y="4486582"/>
            <a:ext cx="1223252" cy="49059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2" idx="2"/>
          </p:cNvCxnSpPr>
          <p:nvPr/>
        </p:nvCxnSpPr>
        <p:spPr>
          <a:xfrm rot="16200000" flipV="1">
            <a:off x="1690016" y="3932364"/>
            <a:ext cx="886638" cy="1744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1265154" y="2222867"/>
            <a:ext cx="1764198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" idx="1"/>
          </p:cNvCxnSpPr>
          <p:nvPr/>
        </p:nvCxnSpPr>
        <p:spPr>
          <a:xfrm rot="5400000" flipH="1" flipV="1">
            <a:off x="2549044" y="2247602"/>
            <a:ext cx="661538" cy="64807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79075" y="284969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Optimisation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1279075" y="3838510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Operation</a:t>
            </a:r>
            <a:endParaRPr lang="en-AU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5688126" y="3550478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48064" y="285293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Design</a:t>
            </a:r>
            <a:endParaRPr lang="en-AU" dirty="0"/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596338" y="3573015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164288" y="2849696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6591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ALM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8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Create Business Case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229629" y="1772816"/>
            <a:ext cx="1246027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Needs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29629" y="3355892"/>
            <a:ext cx="169107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Articulate</a:t>
            </a:r>
          </a:p>
          <a:p>
            <a:pPr algn="ctr"/>
            <a:r>
              <a:rPr lang="en-AU" dirty="0" smtClean="0"/>
              <a:t>High Level Requirements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5923"/>
            <a:ext cx="835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Description: The purpose is to produce an approved business case.</a:t>
            </a:r>
          </a:p>
          <a:p>
            <a:r>
              <a:rPr lang="en-AU" dirty="0" smtClean="0"/>
              <a:t>Inputs: Business Needs</a:t>
            </a:r>
          </a:p>
          <a:p>
            <a:r>
              <a:rPr lang="en-AU" dirty="0" smtClean="0"/>
              <a:t>Outputs: High Level requirements, Agreed Vision, Scope, Funding Approval, Sponsor has articulated Priorities and success/failure scenarios.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79912" y="3355892"/>
            <a:ext cx="1440160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Prepare funding request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5436096" y="3355892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Align Vision, Scope and Sponsor Priorities</a:t>
            </a:r>
            <a:endParaRPr lang="en-AU" dirty="0"/>
          </a:p>
        </p:txBody>
      </p:sp>
      <p:cxnSp>
        <p:nvCxnSpPr>
          <p:cNvPr id="16" name="Elbow Connector 15"/>
          <p:cNvCxnSpPr>
            <a:stCxn id="7" idx="2"/>
            <a:endCxn id="4" idx="2"/>
          </p:cNvCxnSpPr>
          <p:nvPr/>
        </p:nvCxnSpPr>
        <p:spPr>
          <a:xfrm rot="5400000">
            <a:off x="3777139" y="1518015"/>
            <a:ext cx="1100" cy="5405046"/>
          </a:xfrm>
          <a:prstGeom prst="bentConnector3">
            <a:avLst>
              <a:gd name="adj1" fmla="val 20881818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775242" y="3354792"/>
            <a:ext cx="126125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Formal Approval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3334623" y="1778477"/>
            <a:ext cx="1440160" cy="86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 Business Case Team</a:t>
            </a:r>
            <a:endParaRPr lang="en-AU" dirty="0"/>
          </a:p>
        </p:txBody>
      </p:sp>
      <p:sp>
        <p:nvSpPr>
          <p:cNvPr id="27" name="Rounded Rectangle 26"/>
          <p:cNvSpPr/>
          <p:nvPr/>
        </p:nvSpPr>
        <p:spPr>
          <a:xfrm>
            <a:off x="2123728" y="3355892"/>
            <a:ext cx="1440160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Estimate Various Solutions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" idx="3"/>
            <a:endCxn id="55" idx="1"/>
          </p:cNvCxnSpPr>
          <p:nvPr/>
        </p:nvCxnSpPr>
        <p:spPr>
          <a:xfrm>
            <a:off x="1475656" y="2204864"/>
            <a:ext cx="209403" cy="566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3"/>
            <a:endCxn id="4" idx="0"/>
          </p:cNvCxnSpPr>
          <p:nvPr/>
        </p:nvCxnSpPr>
        <p:spPr>
          <a:xfrm flipH="1">
            <a:off x="1075166" y="2210526"/>
            <a:ext cx="3699617" cy="1145366"/>
          </a:xfrm>
          <a:prstGeom prst="bentConnector4">
            <a:avLst>
              <a:gd name="adj1" fmla="val -6179"/>
              <a:gd name="adj2" fmla="val 6886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24" idx="1"/>
          </p:cNvCxnSpPr>
          <p:nvPr/>
        </p:nvCxnSpPr>
        <p:spPr>
          <a:xfrm flipV="1">
            <a:off x="7524328" y="3787390"/>
            <a:ext cx="250914" cy="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27" idx="1"/>
          </p:cNvCxnSpPr>
          <p:nvPr/>
        </p:nvCxnSpPr>
        <p:spPr>
          <a:xfrm>
            <a:off x="1920703" y="3788490"/>
            <a:ext cx="20302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6" idx="1"/>
          </p:cNvCxnSpPr>
          <p:nvPr/>
        </p:nvCxnSpPr>
        <p:spPr>
          <a:xfrm>
            <a:off x="3563888" y="3788490"/>
            <a:ext cx="21602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7" idx="1"/>
          </p:cNvCxnSpPr>
          <p:nvPr/>
        </p:nvCxnSpPr>
        <p:spPr>
          <a:xfrm flipV="1">
            <a:off x="5220072" y="3787940"/>
            <a:ext cx="216024" cy="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685059" y="1778477"/>
            <a:ext cx="1440160" cy="86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Determine</a:t>
            </a:r>
          </a:p>
          <a:p>
            <a:pPr algn="ctr"/>
            <a:r>
              <a:rPr lang="en-AU" dirty="0" smtClean="0"/>
              <a:t>Project code name</a:t>
            </a:r>
            <a:endParaRPr lang="en-AU" dirty="0"/>
          </a:p>
        </p:txBody>
      </p:sp>
      <p:cxnSp>
        <p:nvCxnSpPr>
          <p:cNvPr id="58" name="Straight Arrow Connector 57"/>
          <p:cNvCxnSpPr>
            <a:stCxn id="55" idx="3"/>
            <a:endCxn id="26" idx="1"/>
          </p:cNvCxnSpPr>
          <p:nvPr/>
        </p:nvCxnSpPr>
        <p:spPr>
          <a:xfrm>
            <a:off x="3125219" y="2210526"/>
            <a:ext cx="20940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ITIL Overview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2032749" y="4923102"/>
            <a:ext cx="49774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Application Lifecycle Management (</a:t>
            </a:r>
            <a:r>
              <a:rPr lang="en-AU" dirty="0" smtClean="0"/>
              <a:t>ALM)</a:t>
            </a:r>
            <a:endParaRPr lang="en-AU" dirty="0"/>
          </a:p>
        </p:txBody>
      </p:sp>
      <p:sp>
        <p:nvSpPr>
          <p:cNvPr id="27" name="Rounded Rectangle 26"/>
          <p:cNvSpPr/>
          <p:nvPr/>
        </p:nvSpPr>
        <p:spPr>
          <a:xfrm rot="16200000">
            <a:off x="16525" y="3666475"/>
            <a:ext cx="309634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</a:t>
            </a:r>
            <a:endParaRPr lang="en-AU" dirty="0"/>
          </a:p>
        </p:txBody>
      </p:sp>
      <p:sp>
        <p:nvSpPr>
          <p:cNvPr id="35" name="Rounded Rectangle 34"/>
          <p:cNvSpPr/>
          <p:nvPr/>
        </p:nvSpPr>
        <p:spPr>
          <a:xfrm>
            <a:off x="1260945" y="1632412"/>
            <a:ext cx="6460436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Management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5904935" y="3682720"/>
            <a:ext cx="3128836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Technology</a:t>
            </a:r>
            <a:endParaRPr lang="en-AU" dirty="0"/>
          </a:p>
        </p:txBody>
      </p:sp>
      <p:sp>
        <p:nvSpPr>
          <p:cNvPr id="11" name="Flowchart: Manual Input 10"/>
          <p:cNvSpPr/>
          <p:nvPr/>
        </p:nvSpPr>
        <p:spPr>
          <a:xfrm rot="10800000" flipH="1">
            <a:off x="2839304" y="2636491"/>
            <a:ext cx="3326834" cy="1072893"/>
          </a:xfrm>
          <a:prstGeom prst="flowChartManualIn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2" name="Flowchart: Manual Input 11"/>
          <p:cNvSpPr/>
          <p:nvPr/>
        </p:nvSpPr>
        <p:spPr>
          <a:xfrm flipH="1">
            <a:off x="2824837" y="3601373"/>
            <a:ext cx="3326834" cy="1044116"/>
          </a:xfrm>
          <a:prstGeom prst="flowChartManualIn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9210" y="3962283"/>
            <a:ext cx="16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>
                <a:solidFill>
                  <a:prstClr val="black"/>
                </a:solidFill>
              </a:rPr>
              <a:t>Service </a:t>
            </a:r>
            <a:r>
              <a:rPr lang="en-AU" dirty="0" smtClean="0">
                <a:solidFill>
                  <a:prstClr val="black"/>
                </a:solidFill>
              </a:rPr>
              <a:t>Delivery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482" y="2988271"/>
            <a:ext cx="166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>
                <a:solidFill>
                  <a:prstClr val="black"/>
                </a:solidFill>
              </a:rPr>
              <a:t>Service </a:t>
            </a:r>
            <a:r>
              <a:rPr lang="en-AU" dirty="0" smtClean="0">
                <a:solidFill>
                  <a:prstClr val="black"/>
                </a:solidFill>
              </a:rPr>
              <a:t>Support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5513040" y="3291886"/>
            <a:ext cx="23471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Infrastructure Management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966816" y="4444828"/>
            <a:ext cx="17198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Security</a:t>
            </a:r>
          </a:p>
          <a:p>
            <a:pPr algn="ctr"/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1183201" y="3291885"/>
            <a:ext cx="23471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Perspective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485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69269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Create Business Case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1844824"/>
            <a:ext cx="194421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Requirements Gathering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7164288" y="3849424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Procurement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5148064" y="385266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Build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3347864" y="465313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Deployment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1279075" y="69269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Retirement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175956" y="1340768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5148064" y="2240868"/>
            <a:ext cx="828092" cy="61206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1"/>
          </p:cNvCxnSpPr>
          <p:nvPr/>
        </p:nvCxnSpPr>
        <p:spPr>
          <a:xfrm>
            <a:off x="6804248" y="3176972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1"/>
            <a:endCxn id="9" idx="3"/>
          </p:cNvCxnSpPr>
          <p:nvPr/>
        </p:nvCxnSpPr>
        <p:spPr>
          <a:xfrm rot="10800000">
            <a:off x="6804248" y="4176701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0" idx="3"/>
          </p:cNvCxnSpPr>
          <p:nvPr/>
        </p:nvCxnSpPr>
        <p:spPr>
          <a:xfrm rot="5400000">
            <a:off x="5251884" y="4252900"/>
            <a:ext cx="476436" cy="97210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1"/>
            <a:endCxn id="11" idx="2"/>
          </p:cNvCxnSpPr>
          <p:nvPr/>
        </p:nvCxnSpPr>
        <p:spPr>
          <a:xfrm rot="10800000">
            <a:off x="2124612" y="4486582"/>
            <a:ext cx="1223252" cy="49059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2" idx="2"/>
          </p:cNvCxnSpPr>
          <p:nvPr/>
        </p:nvCxnSpPr>
        <p:spPr>
          <a:xfrm rot="16200000" flipV="1">
            <a:off x="1690016" y="3932364"/>
            <a:ext cx="886638" cy="1744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1265154" y="2222867"/>
            <a:ext cx="1764198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" idx="1"/>
          </p:cNvCxnSpPr>
          <p:nvPr/>
        </p:nvCxnSpPr>
        <p:spPr>
          <a:xfrm rot="5400000" flipH="1" flipV="1">
            <a:off x="2549044" y="2247602"/>
            <a:ext cx="661538" cy="64807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79075" y="284969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Optimisation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1279075" y="3838510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Operation</a:t>
            </a:r>
            <a:endParaRPr lang="en-AU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5688126" y="3550478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48064" y="285293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Design</a:t>
            </a:r>
            <a:endParaRPr lang="en-AU" dirty="0"/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596338" y="3573015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164288" y="2849696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6591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ALM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421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19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BABOK Framework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1279075" y="177281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 Gathering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764704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Workshops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56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Prince II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1279075" y="177281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 Gathering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764704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Workshops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84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TOGAF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80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133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Dekker</dc:creator>
  <cp:lastModifiedBy>Stephan Dekker</cp:lastModifiedBy>
  <cp:revision>11</cp:revision>
  <dcterms:created xsi:type="dcterms:W3CDTF">2012-01-24T05:49:21Z</dcterms:created>
  <dcterms:modified xsi:type="dcterms:W3CDTF">2012-03-29T16:06:09Z</dcterms:modified>
</cp:coreProperties>
</file>