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kkit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kkitt-bold.fntdata"/><Relationship Id="rId6" Type="http://schemas.openxmlformats.org/officeDocument/2006/relationships/slide" Target="slides/slide2.xml"/><Relationship Id="rId18" Type="http://schemas.openxmlformats.org/officeDocument/2006/relationships/font" Target="fonts/Rokki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3" y="1346945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20833" y="4299696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20833" y="1484779"/>
            <a:ext cx="10222992" cy="274319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2"/>
            <a:ext cx="1080904" cy="1080901"/>
            <a:chOff x="9685338" y="4460675"/>
            <a:chExt cx="1080904" cy="1080901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1051559" y="1432223"/>
            <a:ext cx="9966959" cy="303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Font typeface="Rokkitt"/>
              <a:buNone/>
              <a:defRPr b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069848" y="4389119"/>
            <a:ext cx="7891272" cy="1069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9592732" y="4289333"/>
            <a:ext cx="1193868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4073651" y="-882395"/>
            <a:ext cx="4050791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7181849" y="2076450"/>
            <a:ext cx="5638800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2000249" y="-400049"/>
            <a:ext cx="5638800" cy="75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4917989"/>
            <a:ext cx="12192000" cy="194000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167127" y="1225295"/>
            <a:ext cx="9281159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Font typeface="Rokkitt"/>
              <a:buNone/>
              <a:defRPr b="0" i="0" sz="8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165774" y="5020055"/>
            <a:ext cx="90525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593667" y="6272783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182708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42" name="Shape 42"/>
          <p:cNvGrpSpPr/>
          <p:nvPr/>
        </p:nvGrpSpPr>
        <p:grpSpPr>
          <a:xfrm>
            <a:off x="897399" y="2325848"/>
            <a:ext cx="1080904" cy="1080901"/>
            <a:chOff x="9685338" y="4460675"/>
            <a:chExt cx="1080904" cy="1080901"/>
          </a:xfrm>
        </p:grpSpPr>
        <p:sp>
          <p:nvSpPr>
            <p:cNvPr id="43" name="Shape 43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Shape 45"/>
          <p:cNvSpPr txBox="1"/>
          <p:nvPr>
            <p:ph idx="12" type="sldNum"/>
          </p:nvPr>
        </p:nvSpPr>
        <p:spPr>
          <a:xfrm>
            <a:off x="843701" y="2506133"/>
            <a:ext cx="1188297" cy="72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9848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3945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39145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34345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45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364223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3945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39145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34345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45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1066800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069848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364223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364223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38200" y="685800"/>
            <a:ext cx="6711695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33150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2834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23550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3144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8" name="Shape 88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Shape 91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Shape 14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17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1051559" y="1432223"/>
            <a:ext cx="9966959" cy="303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1" lang="zh-CN" sz="6000"/>
              <a:t>信号量的实现和应用</a:t>
            </a:r>
            <a:br>
              <a:rPr b="0" i="0" lang="zh-CN" sz="9600" u="none" cap="none" strike="noStrike">
                <a:latin typeface="Rokkitt"/>
                <a:ea typeface="Rokkitt"/>
                <a:cs typeface="Rokkitt"/>
                <a:sym typeface="Rokkitt"/>
              </a:rPr>
            </a:b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127248" y="4347557"/>
            <a:ext cx="7891272" cy="1069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25000"/>
              <a:buFont typeface="Noto Sans Symbols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1403102班 	刘明义，杨升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title"/>
          </p:nvPr>
        </p:nvSpPr>
        <p:spPr>
          <a:xfrm>
            <a:off x="389549" y="234000"/>
            <a:ext cx="55005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i="0" lang="zh-CN" sz="5400" u="none" cap="none" strike="noStrike">
                <a:latin typeface="Rokkitt"/>
                <a:ea typeface="Rokkitt"/>
                <a:cs typeface="Rokkitt"/>
                <a:sym typeface="Rokkitt"/>
              </a:rPr>
              <a:t>文件修改&amp;&amp;思考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556400" y="2237050"/>
            <a:ext cx="3079200" cy="4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Producer()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{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生产一个产品item;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P(Empty);  //空闲缓存资源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P(Mutex);  //互斥信号量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将item放到空闲缓存中;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V(Mutex);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V(Full);  //产品资源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}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Rokkitt"/>
              <a:ea typeface="Rokkitt"/>
              <a:cs typeface="Rokkitt"/>
              <a:sym typeface="Rokkitt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Consumer()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{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P(Full);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P(Mutex);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从缓存区取出一个赋值给item;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V(Mutex);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V(Empty);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   消费产品item;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latin typeface="Rokkitt"/>
                <a:ea typeface="Rokkitt"/>
                <a:cs typeface="Rokkitt"/>
                <a:sym typeface="Rokkitt"/>
              </a:rPr>
              <a:t>}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Rokkitt"/>
              <a:buNone/>
            </a:pPr>
            <a:r>
              <a:t/>
            </a:r>
            <a:endParaRPr sz="5400">
              <a:latin typeface="Rokkitt"/>
              <a:ea typeface="Rokkitt"/>
              <a:cs typeface="Rokkitt"/>
              <a:sym typeface="Rokkit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585150" y="1592650"/>
            <a:ext cx="50217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生产者—消费者问题的解法，这就是pc.c的框架：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69848" y="484631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i="0" lang="zh-CN" sz="5400" u="none" cap="none" strike="noStrike">
                <a:latin typeface="Rokkitt"/>
                <a:ea typeface="Rokkitt"/>
                <a:cs typeface="Rokkitt"/>
                <a:sym typeface="Rokkitt"/>
              </a:rPr>
              <a:t>文件修改&amp;&amp;思考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/>
              <a:t>7</a:t>
            </a: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r>
              <a:rPr lang="zh-CN"/>
              <a:t>pc.c</a:t>
            </a:r>
          </a:p>
          <a:p>
            <a:pPr indent="-107950" lvl="0" marL="10795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main1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575" y="1579500"/>
            <a:ext cx="87249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2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800" y="2121400"/>
            <a:ext cx="867727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3"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244" y="2829037"/>
            <a:ext cx="7490527" cy="3343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4"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3562" y="3409700"/>
            <a:ext cx="57626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574548" y="370331"/>
            <a:ext cx="10058400" cy="160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i="0" lang="zh-CN" sz="5400" u="none" cap="none" strike="noStrike">
                <a:latin typeface="Rokkitt"/>
                <a:ea typeface="Rokkitt"/>
                <a:cs typeface="Rokkitt"/>
                <a:sym typeface="Rokkitt"/>
              </a:rPr>
              <a:t>实验效果</a:t>
            </a:r>
          </a:p>
        </p:txBody>
      </p:sp>
      <p:pic>
        <p:nvPicPr>
          <p:cNvPr descr="pc_test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789175"/>
            <a:ext cx="40100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"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50" y="2360675"/>
            <a:ext cx="535305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6645425" y="236975"/>
            <a:ext cx="4641600" cy="2571900"/>
          </a:xfrm>
          <a:prstGeom prst="cloudCallout">
            <a:avLst>
              <a:gd fmla="val -68180" name="adj1"/>
              <a:gd fmla="val 50649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编译运行pc_test用户程序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可以看到消费者进程ID和读出数字依次输出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/>
              <a:t>实验思考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069848" y="19975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/>
              <a:t>对于确定消费者进程读入文件位置可以使用全局变量的做法，但本次实验将读出位置确定为一个信号量，在消费者进程读出数据前，取得当前信号量的值。读出数据后，执行V操作，这样就可以确定读出位置的偏移。从而正确读出数据。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/>
              <a:t>下图即是从内核态中读取数据到用户态函数的具体实现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None/>
            </a:pPr>
            <a:r>
              <a:t/>
            </a:r>
            <a:endParaRPr/>
          </a:p>
        </p:txBody>
      </p:sp>
      <p:pic>
        <p:nvPicPr>
          <p:cNvPr descr="get_value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7" y="3952875"/>
            <a:ext cx="51530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i="0" lang="zh-CN" sz="5400" u="none" cap="none" strike="noStrike">
                <a:latin typeface="Rokkitt"/>
                <a:ea typeface="Rokkitt"/>
                <a:cs typeface="Rokkitt"/>
                <a:sym typeface="Rokkitt"/>
              </a:rPr>
              <a:t>文件修改&amp;&amp;思考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</a:t>
            </a:r>
            <a:r>
              <a:rPr lang="zh-CN"/>
              <a:t>include/unistd.h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unistd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7" y="2575175"/>
            <a:ext cx="60102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7895682" y="498002"/>
            <a:ext cx="3232566" cy="3191948"/>
          </a:xfrm>
          <a:prstGeom prst="cloudCallout">
            <a:avLst>
              <a:gd fmla="val -98303" name="adj1"/>
              <a:gd fmla="val 48414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在unistd.h中放入与信号量有关的所有声明和宏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添加等待队列的原型定义，信号灯的原型定义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i="0" lang="zh-CN" sz="5400" u="none" cap="none" strike="noStrike">
                <a:latin typeface="Rokkitt"/>
                <a:ea typeface="Rokkitt"/>
                <a:cs typeface="Rokkitt"/>
                <a:sym typeface="Rokkitt"/>
              </a:rPr>
              <a:t>文件修改&amp;&amp;思考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2.kernel/sem.c</a:t>
            </a:r>
          </a:p>
        </p:txBody>
      </p:sp>
      <p:pic>
        <p:nvPicPr>
          <p:cNvPr descr="queue1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" y="2988175"/>
            <a:ext cx="521017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ue2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50" y="2121387"/>
            <a:ext cx="607695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8569199" y="95249"/>
            <a:ext cx="2984700" cy="1886100"/>
          </a:xfrm>
          <a:prstGeom prst="cloudCallout">
            <a:avLst>
              <a:gd fmla="val -106680" name="adj1"/>
              <a:gd fmla="val 56171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在sem.c中实现等待队列的ADT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i="0" lang="zh-CN" sz="5400" u="none" cap="none" strike="noStrike">
                <a:latin typeface="Rokkitt"/>
                <a:ea typeface="Rokkitt"/>
                <a:cs typeface="Rokkitt"/>
                <a:sym typeface="Rokkitt"/>
              </a:rPr>
              <a:t>文件修改&amp;&amp;思考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3.kernel</a:t>
            </a:r>
            <a:r>
              <a:rPr lang="zh-CN"/>
              <a:t>/sem.c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464575" y="484625"/>
            <a:ext cx="4641600" cy="2571900"/>
          </a:xfrm>
          <a:prstGeom prst="cloudCallout">
            <a:avLst>
              <a:gd fmla="val -68180" name="adj1"/>
              <a:gd fmla="val 50649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实现sleep_on和wake_up函数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其中sleep_on实现进程的睡眠wake_up实现进程的唤醒</a:t>
            </a:r>
          </a:p>
        </p:txBody>
      </p:sp>
      <p:pic>
        <p:nvPicPr>
          <p:cNvPr descr="sleep_wakeup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3335262"/>
            <a:ext cx="62293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tern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50" y="2562224"/>
            <a:ext cx="5092391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03098" y="378331"/>
            <a:ext cx="31212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4.kernel</a:t>
            </a:r>
            <a:r>
              <a:rPr lang="zh-CN"/>
              <a:t>/sem.c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m_open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00" y="160412"/>
            <a:ext cx="6550849" cy="65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60825" y="885925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实现sem_open()函数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85750" y="1995450"/>
            <a:ext cx="50577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如果name名为空字符串，返回-1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如果创建的信号量存在，直接返回信号量指针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如果创建的信号量不存在，需新创建一个信号量，并返回新信号量的指针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由于信号队列设为64，如果信号量总数超过64，返回-1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55475" y="340225"/>
            <a:ext cx="301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5.kernel/s</a:t>
            </a:r>
            <a:r>
              <a:rPr lang="zh-CN"/>
              <a:t>em</a:t>
            </a: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.c </a:t>
            </a:r>
          </a:p>
        </p:txBody>
      </p:sp>
      <p:pic>
        <p:nvPicPr>
          <p:cNvPr descr="sem_wait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475" y="1524000"/>
            <a:ext cx="56578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651300" y="819025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实现sem_wait()函数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71525" y="2500350"/>
            <a:ext cx="4648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sem_wait()</a:t>
            </a:r>
            <a:r>
              <a:rPr lang="zh-CN"/>
              <a:t>就是信号量的p操作，每次执行信号量值的减一操作。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当信号量值为负数时，当前进程加入等待队列中并睡眠当前进程。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55475" y="340225"/>
            <a:ext cx="301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5.kernel/s</a:t>
            </a:r>
            <a:r>
              <a:rPr lang="zh-CN"/>
              <a:t>em</a:t>
            </a: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.c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51300" y="819025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实现sem_</a:t>
            </a:r>
            <a:r>
              <a:rPr lang="zh-CN"/>
              <a:t>post</a:t>
            </a:r>
            <a:r>
              <a:rPr lang="zh-CN"/>
              <a:t>()函数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71525" y="2500350"/>
            <a:ext cx="47148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sem_post()就是信号量的v操作，每次执行信号量值的加一操作。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如果有等待sem的进程，它会唤醒其中的一个。</a:t>
            </a:r>
          </a:p>
        </p:txBody>
      </p:sp>
      <p:pic>
        <p:nvPicPr>
          <p:cNvPr descr="sem_post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150" y="1785937"/>
            <a:ext cx="58769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55475" y="340225"/>
            <a:ext cx="301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5.kernel/s</a:t>
            </a:r>
            <a:r>
              <a:rPr lang="zh-CN"/>
              <a:t>em</a:t>
            </a: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.c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51300" y="819025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实现sem_unlink()函数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71525" y="2500350"/>
            <a:ext cx="4648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sem_unlink()的功能是删除名为name的信号量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如果传入name名为空字符串，返回-1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如果传入信号量名不存在，返回-1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如果传入信号量存在，则将其所有值置为空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m_unlink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25" y="1083450"/>
            <a:ext cx="6467474" cy="469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69848" y="484631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i="0" lang="zh-CN" sz="5400" u="none" cap="none" strike="noStrike">
                <a:latin typeface="Rokkitt"/>
                <a:ea typeface="Rokkitt"/>
                <a:cs typeface="Rokkitt"/>
                <a:sym typeface="Rokkitt"/>
              </a:rPr>
              <a:t>文件修改&amp;&amp;思考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/>
              <a:t>6</a:t>
            </a:r>
            <a:r>
              <a:rPr b="0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r>
              <a:rPr lang="zh-CN"/>
              <a:t>pc.c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api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7" y="2533750"/>
            <a:ext cx="869632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7464575" y="484625"/>
            <a:ext cx="4641600" cy="2571900"/>
          </a:xfrm>
          <a:prstGeom prst="cloudCallout">
            <a:avLst>
              <a:gd fmla="val -68180" name="adj1"/>
              <a:gd fmla="val 50649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声明消费进程个数N为4，共享缓存区大小为10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声明信号量的API函数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