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kkit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Rokkitt-bold.fntdata"/><Relationship Id="rId12" Type="http://schemas.openxmlformats.org/officeDocument/2006/relationships/slide" Target="slides/slide8.xml"/><Relationship Id="rId23" Type="http://schemas.openxmlformats.org/officeDocument/2006/relationships/font" Target="fonts/Rokkit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3" y="1346945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20833" y="4299696"/>
            <a:ext cx="10222992" cy="80682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20833" y="1484779"/>
            <a:ext cx="10222992" cy="274319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2"/>
            <a:ext cx="1080904" cy="1080901"/>
            <a:chOff x="9685338" y="4460675"/>
            <a:chExt cx="1080904" cy="1080901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069848" y="4389119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592732" y="4289333"/>
            <a:ext cx="1193868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4073651" y="-882395"/>
            <a:ext cx="4050791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7181849" y="2076450"/>
            <a:ext cx="5638800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2000249" y="-400049"/>
            <a:ext cx="5638800" cy="75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4917989"/>
            <a:ext cx="12192000" cy="1940009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167127" y="1225295"/>
            <a:ext cx="9281159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165774" y="5020055"/>
            <a:ext cx="90525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593667" y="6272783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182708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42" name="Shape 42"/>
          <p:cNvGrpSpPr/>
          <p:nvPr/>
        </p:nvGrpSpPr>
        <p:grpSpPr>
          <a:xfrm>
            <a:off x="897399" y="2325848"/>
            <a:ext cx="1080904" cy="1080901"/>
            <a:chOff x="9685338" y="4460675"/>
            <a:chExt cx="1080904" cy="1080901"/>
          </a:xfrm>
        </p:grpSpPr>
        <p:sp>
          <p:nvSpPr>
            <p:cNvPr id="43" name="Shape 43"/>
            <p:cNvSpPr/>
            <p:nvPr/>
          </p:nvSpPr>
          <p:spPr>
            <a:xfrm>
              <a:off x="9685338" y="4460675"/>
              <a:ext cx="1080904" cy="1080901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9793428" y="4568764"/>
              <a:ext cx="864722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Shape 45"/>
          <p:cNvSpPr txBox="1"/>
          <p:nvPr>
            <p:ph idx="12" type="sldNum"/>
          </p:nvPr>
        </p:nvSpPr>
        <p:spPr>
          <a:xfrm>
            <a:off x="843701" y="2506133"/>
            <a:ext cx="1188297" cy="72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9848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3945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91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43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364223" y="2194559"/>
            <a:ext cx="475487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3945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91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43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069848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364223" y="2048256"/>
            <a:ext cx="4754879" cy="640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364223" y="2743200"/>
            <a:ext cx="47548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38200" y="685800"/>
            <a:ext cx="6711695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33150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2834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23550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3144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39" y="0"/>
            <a:ext cx="3888258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549639" y="685800"/>
            <a:ext cx="3200399" cy="1737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549639" y="2423159"/>
            <a:ext cx="320039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8" name="Shape 88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Shape 91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69848" y="484631"/>
            <a:ext cx="10058399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69848" y="2121408"/>
            <a:ext cx="10058399" cy="4050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9334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905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10667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101600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547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99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51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530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964424" y="6272783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88136" y="6272783"/>
            <a:ext cx="6327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Shape 14"/>
          <p:cNvGrpSpPr/>
          <p:nvPr/>
        </p:nvGrpSpPr>
        <p:grpSpPr>
          <a:xfrm>
            <a:off x="11401724" y="6229680"/>
            <a:ext cx="457199" cy="457199"/>
            <a:chOff x="11361456" y="6195812"/>
            <a:chExt cx="548639" cy="548639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2"/>
              <a:ext cx="548639" cy="548639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/>
          <p:nvPr>
            <p:ph idx="12" type="sldNum"/>
          </p:nvPr>
        </p:nvSpPr>
        <p:spPr>
          <a:xfrm>
            <a:off x="11311128" y="6272783"/>
            <a:ext cx="6400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zh-CN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1051559" y="1432223"/>
            <a:ext cx="9966959" cy="3035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/>
              <a:t>地址映射与共享</a:t>
            </a:r>
            <a:br>
              <a:rPr b="0" i="0" lang="zh-CN" sz="9600" u="none" cap="none" strike="noStrike">
                <a:latin typeface="Rokkitt"/>
                <a:ea typeface="Rokkitt"/>
                <a:cs typeface="Rokkitt"/>
                <a:sym typeface="Rokkitt"/>
              </a:rPr>
            </a:b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127248" y="4347557"/>
            <a:ext cx="7891272" cy="1069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25000"/>
              <a:buFont typeface="Noto Sans Symbols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1403102班 	刘明义，杨升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ct val="2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title"/>
          </p:nvPr>
        </p:nvSpPr>
        <p:spPr>
          <a:xfrm>
            <a:off x="347500" y="413300"/>
            <a:ext cx="715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基于共享内存的ubuntu生产者-消费者程序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47500" y="989900"/>
            <a:ext cx="4162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ubuntu下的 生产者-消费者程序</a:t>
            </a:r>
          </a:p>
        </p:txBody>
      </p:sp>
      <p:pic>
        <p:nvPicPr>
          <p:cNvPr descr="23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50" y="1665774"/>
            <a:ext cx="4295900" cy="485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4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126" y="1710962"/>
            <a:ext cx="5134850" cy="4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title"/>
          </p:nvPr>
        </p:nvSpPr>
        <p:spPr>
          <a:xfrm>
            <a:off x="347500" y="413300"/>
            <a:ext cx="715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基于共享内存的ubuntu生产者-消费者程序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47500" y="989900"/>
            <a:ext cx="4977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ubuntu下的 生产者-消费者程序 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实验结果</a:t>
            </a:r>
          </a:p>
        </p:txBody>
      </p:sp>
      <p:pic>
        <p:nvPicPr>
          <p:cNvPr descr="25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11" y="1586050"/>
            <a:ext cx="3936574" cy="48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pic>
        <p:nvPicPr>
          <p:cNvPr descr="16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62" y="3132975"/>
            <a:ext cx="3802275" cy="209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7150000" y="509025"/>
            <a:ext cx="4747800" cy="3109800"/>
          </a:xfrm>
          <a:prstGeom prst="cloudCallout">
            <a:avLst>
              <a:gd fmla="val -106680" name="adj1"/>
              <a:gd fmla="val 56171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定义宏和全局变量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其中LOW_MEM为分配页时的最低内存地址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MAX_ARG_PAGES为每个进程参数分配的最多页数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zh-CN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keygroup对应着每个shmid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47500" y="989900"/>
            <a:ext cx="2373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mm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/shm.c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47500" y="989900"/>
            <a:ext cx="2373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mm/shm.c</a:t>
            </a:r>
          </a:p>
        </p:txBody>
      </p:sp>
      <p:pic>
        <p:nvPicPr>
          <p:cNvPr descr="14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50" y="2206575"/>
            <a:ext cx="57816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408575" y="2303750"/>
            <a:ext cx="56379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shmget()函数会新建/打开一页内存，并返回该页共享内存的shmid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如果size &gt; 4096即一页内存的大小，返回-1，并置errno为EINVAL。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如果当前key所对应的共享内存已经建立，就返回对应的shmid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否则，就新建/打开一页内存，并将对应的shmid保存在keygroup中，返回shmid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47500" y="989900"/>
            <a:ext cx="2373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mm/shm.c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47500" y="1945650"/>
            <a:ext cx="53793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shmat()将指定的共享页面映射到当前进程的虚拟空间中，并返回首地址。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这里temp表示shmid对应的物理页。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data_base为段基址，data_limit为数据段限长(64MB)，data_base加data_limit就是数据段的末尾，从数据段末尾从后往前遍历到第一个页面，得到空闲的线性地址。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函数put_page()用于把shmid对应的物理页面映射到进程逻辑空间中。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address对应的是逻辑地址</a:t>
            </a:r>
          </a:p>
        </p:txBody>
      </p:sp>
      <p:pic>
        <p:nvPicPr>
          <p:cNvPr descr="17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900" y="1352550"/>
            <a:ext cx="60007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pic>
        <p:nvPicPr>
          <p:cNvPr descr="18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075" y="1141451"/>
            <a:ext cx="4262250" cy="4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47500" y="989900"/>
            <a:ext cx="28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producer.c(生产者)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41800" y="2926250"/>
            <a:ext cx="6028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定义三个信号量，empty、full、mutex保证进程间的同步。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生产者、消费者由于key值相同，所以可以共享一页内存。buff是共享页面映 射到  当前进程空间的首地址。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生产者每次向共享内存中写入一个数字i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47500" y="989900"/>
            <a:ext cx="2889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consumer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.c(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消费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者)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77625" y="2926250"/>
            <a:ext cx="6028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定义三个信号量，empty、full、mutex保证进程间的同步。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生产者、消费者</a:t>
            </a:r>
            <a:r>
              <a:rPr lang="zh-CN"/>
              <a:t>由于key值相同，所以可以共享一页内存。buff是共享页面映 射到  当前进程空间的首地址。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消费者每次向共享内存读取数字i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pic>
        <p:nvPicPr>
          <p:cNvPr descr="19"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900" y="272312"/>
            <a:ext cx="4922299" cy="631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47500" y="989900"/>
            <a:ext cx="1560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实验效果</a:t>
            </a:r>
          </a:p>
        </p:txBody>
      </p:sp>
      <p:pic>
        <p:nvPicPr>
          <p:cNvPr descr="20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0" y="1767200"/>
            <a:ext cx="3467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1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87" y="2564850"/>
            <a:ext cx="31718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5324100" y="2862700"/>
            <a:ext cx="52794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将</a:t>
            </a:r>
            <a:r>
              <a:rPr lang="zh-CN"/>
              <a:t>producer程序放置后台运行，然后再运行consumer程序，将结果重定向至result.txt。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查看result.txt，可以看到消费者将读到的数据依次打印了出来，这就说明producer和consumer共享的是同一块内存。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step2 基于共享内存的生产者-消费者程序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47500" y="989900"/>
            <a:ext cx="1560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实验</a:t>
            </a: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反思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09625" y="1767200"/>
            <a:ext cx="8614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从</a:t>
            </a:r>
            <a:r>
              <a:rPr lang="zh-CN"/>
              <a:t>Linux0.11的exec.c的do_execve()中，可以知道进程中代码段和数据段的基址是相同的，可以说代码段是数据段的一部分。这是Linux0.11的一个有意思的特性。</a:t>
            </a:r>
          </a:p>
        </p:txBody>
      </p:sp>
      <p:pic>
        <p:nvPicPr>
          <p:cNvPr descr="22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75" y="2701300"/>
            <a:ext cx="6438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pic>
        <p:nvPicPr>
          <p:cNvPr descr="1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262" y="1578500"/>
            <a:ext cx="5448424" cy="1932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025" y="4046849"/>
            <a:ext cx="41529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10225" y="1908475"/>
            <a:ext cx="56808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1.</a:t>
            </a:r>
            <a:r>
              <a:rPr lang="zh-CN"/>
              <a:t>终端，输入命令 “dbg-asm”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2.终端，输入命令“c”。这表示继续运行，查看Bochs，可以看到已经进入正常启动状态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3.在Bochs中，编译test.c。输入命令“gcc -o test test.c”,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并运行编译后的文件“./test”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4.终端，按“ctrl+c”,暂停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5.查看终端输出，输入命令“n”，直至终端中断到cmp语句为止。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3475" y="2149200"/>
            <a:ext cx="56808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6.终端，输入命令 “</a:t>
            </a:r>
            <a:r>
              <a:rPr lang="zh-CN"/>
              <a:t>u/7</a:t>
            </a:r>
            <a:r>
              <a:rPr lang="zh-CN"/>
              <a:t>” </a:t>
            </a:r>
            <a:r>
              <a:rPr lang="zh-CN"/>
              <a:t>显示了从当前位置开始的7条指令的反汇编代码。如右图显示就是test.c从while开始一直到return的汇编代码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7.终端，输入命令“</a:t>
            </a:r>
            <a:r>
              <a:rPr lang="zh-CN"/>
              <a:t>sreg</a:t>
            </a:r>
            <a:r>
              <a:rPr lang="zh-CN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ldtr:s=0x0068,0x0068=0000,0000,0110,1000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其中（第0-1位：RPL，第2位：0全局/1局部，其他：段描述符索引）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这表示LDT表存在GDT表的1101（二进制）=13（十进制）号位置处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/>
              <a:t>gdtr:base=0x00005cb8,limit=0x7ff </a:t>
            </a:r>
            <a:r>
              <a:rPr lang="zh-CN"/>
              <a:t>表示GDT的物理地址</a:t>
            </a:r>
          </a:p>
        </p:txBody>
      </p:sp>
      <p:pic>
        <p:nvPicPr>
          <p:cNvPr descr="3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900" y="1999562"/>
            <a:ext cx="5796175" cy="28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19150" y="2190325"/>
            <a:ext cx="56808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8.终端，输入命令 “xp /2w” 0x00005cb8 + 13*8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[bochs]: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0x00005d20 &lt;bogus+       0&gt;:	0x52d00068	0x000082fd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组合得到LDT的物理地址：0x00fd52d0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ds:s=0x0017,0x0017=0000,0000,0001,0111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其中（第0-1位：RPL，第2位：0全局/1局部，其他：段描述符索引）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表示ds寄存器在LDT的位置为2，即第三项</a:t>
            </a:r>
          </a:p>
        </p:txBody>
      </p:sp>
      <p:pic>
        <p:nvPicPr>
          <p:cNvPr descr="4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624" y="2337000"/>
            <a:ext cx="5796174" cy="204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89175" y="2539950"/>
            <a:ext cx="60018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9.终端，输入命令 “calc ds:0x3004”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可以验证找到的线性地址是否正确，输入“0x10003004 268447748”就说计算出的线性地址是正确的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CN"/>
              <a:t>0x10003004=0001,0000,0000,0000,0011,0000,0000,0100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其中（第0-11位：页内偏移，第12-21位：页表号， 第22位-31位：页目录号）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所以得到0x10003004的页目录号是64，页号3，页内偏移是4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6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575" y="2814825"/>
            <a:ext cx="5783349" cy="8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19150" y="2190325"/>
            <a:ext cx="5350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10.</a:t>
            </a:r>
            <a:r>
              <a:rPr lang="zh-CN"/>
              <a:t>终端，输入命令“creg”，得到CR3=0x00000000，说明页目录表的基址是0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11.终端输入命令，“xp /w 0+64”，得到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&lt;bochs:8&gt; xp /w 0+4*64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[bochs]: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0x00000100 &lt;bogus+       0&gt;:	0x00fa7027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表示页表所在物理页框号为0x00fa7，即页表在物理内存的0x00fa7000位置，从该位置开始查找3号页表项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7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500" y="2646512"/>
            <a:ext cx="6192474" cy="15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19150" y="2517600"/>
            <a:ext cx="53241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12.终端，输入命令“xp /w 0x00fa7000 + 4*3”，</a:t>
            </a:r>
            <a:r>
              <a:rPr lang="zh-CN"/>
              <a:t>得到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[bochs]: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0x00fa700c &lt;bogus+       0&gt;:	0x00fa6067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线性地址0x10003004对应的物理页框号为0x00fa6,和页内偏移0x004接到一起，得到0x00fa6004,这就是变量i的物理地址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8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800" y="3220750"/>
            <a:ext cx="48196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47500" y="413300"/>
            <a:ext cx="40758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跟踪地址映射的过程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58625" y="2141700"/>
            <a:ext cx="58593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13.</a:t>
            </a:r>
            <a:r>
              <a:rPr lang="zh-CN"/>
              <a:t>终端，输入命令，“xp /w 0x00fa6004”得到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[bochs]: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0x00fa6004 &lt;bogus+       0&gt;:	0x12345678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14.终端，输入命令“setpmem 0x00fa6004 4 0”直接修改内存来改变i的值为0，表示从0x00fa6004地址开始的4个字节都设为0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15.终端输入命令“c”，继续运行Bochs，发现程序已经退出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至此，跟踪地址映射的过程部分完成。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9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487" y="2007375"/>
            <a:ext cx="54387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"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37" y="3707525"/>
            <a:ext cx="51435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47500" y="413300"/>
            <a:ext cx="6617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Font typeface="Rokkitt"/>
              <a:buNone/>
            </a:pPr>
            <a:r>
              <a:rPr lang="zh-C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step1 </a:t>
            </a:r>
            <a:r>
              <a:rPr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跟踪地址映射的过程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47500" y="989900"/>
            <a:ext cx="1560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82880" lvl="0" marL="182880" rtl="0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ct val="85000"/>
              <a:buFont typeface="Noto Sans Symbols"/>
              <a:buChar char="▪"/>
            </a:pPr>
            <a:r>
              <a:rPr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实验反思</a:t>
            </a:r>
          </a:p>
        </p:txBody>
      </p:sp>
      <p:pic>
        <p:nvPicPr>
          <p:cNvPr descr="26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1946350"/>
            <a:ext cx="96107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008525" y="2639750"/>
            <a:ext cx="69738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而《</a:t>
            </a:r>
            <a:r>
              <a:rPr lang="zh-CN"/>
              <a:t>深入理解Linux内核</a:t>
            </a:r>
            <a:r>
              <a:rPr lang="zh-CN"/>
              <a:t>》</a:t>
            </a:r>
            <a:r>
              <a:rPr lang="zh-CN"/>
              <a:t>一书中指出GDT指出的是LDT的线性基地址。= 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