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3"/>
    <p:sldId id="508" r:id="rId4"/>
    <p:sldId id="258" r:id="rId5"/>
    <p:sldId id="301" r:id="rId6"/>
    <p:sldId id="396" r:id="rId7"/>
    <p:sldId id="453" r:id="rId8"/>
    <p:sldId id="422" r:id="rId9"/>
    <p:sldId id="481" r:id="rId10"/>
    <p:sldId id="371" r:id="rId11"/>
    <p:sldId id="259" r:id="rId12"/>
    <p:sldId id="545" r:id="rId13"/>
    <p:sldId id="287" r:id="rId14"/>
    <p:sldId id="276" r:id="rId15"/>
    <p:sldId id="333" r:id="rId16"/>
    <p:sldId id="334" r:id="rId17"/>
    <p:sldId id="275" r:id="rId18"/>
    <p:sldId id="260" r:id="rId19"/>
    <p:sldId id="353" r:id="rId20"/>
    <p:sldId id="354" r:id="rId21"/>
    <p:sldId id="352" r:id="rId22"/>
    <p:sldId id="509" r:id="rId23"/>
    <p:sldId id="266" r:id="rId24"/>
    <p:sldId id="261" r:id="rId25"/>
    <p:sldId id="273" r:id="rId26"/>
    <p:sldId id="262" r:id="rId27"/>
    <p:sldId id="284" r:id="rId28"/>
    <p:sldId id="263" r:id="rId29"/>
    <p:sldId id="324" r:id="rId30"/>
    <p:sldId id="285" r:id="rId31"/>
    <p:sldId id="286" r:id="rId32"/>
    <p:sldId id="347" r:id="rId33"/>
    <p:sldId id="448" r:id="rId34"/>
    <p:sldId id="349" r:id="rId35"/>
    <p:sldId id="332" r:id="rId36"/>
    <p:sldId id="369" r:id="rId37"/>
    <p:sldId id="574" r:id="rId38"/>
    <p:sldId id="510" r:id="rId39"/>
    <p:sldId id="351" r:id="rId40"/>
    <p:sldId id="511" r:id="rId41"/>
    <p:sldId id="512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Python Notes</a:t>
            </a:r>
            <a:endParaRPr lang="en-US" altLang="zh-CN" smtClean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524000" y="5545080"/>
            <a:ext cx="9144000" cy="376237"/>
          </a:xfrm>
        </p:spPr>
        <p:txBody>
          <a:bodyPr>
            <a:noAutofit/>
          </a:bodyPr>
          <a:p>
            <a:pPr algn="ctr"/>
            <a:r>
              <a:rPr lang="en-US" altLang="zh-CN" sz="2000" smtClean="0"/>
              <a:t>Sparks Lu</a:t>
            </a:r>
            <a:endParaRPr lang="en-US" altLang="zh-CN" sz="2000" smtClean="0"/>
          </a:p>
          <a:p>
            <a:pPr algn="ctr"/>
            <a:r>
              <a:rPr lang="en-US" altLang="zh-CN" sz="2000" smtClean="0"/>
              <a:t>Last updated: 11/24/2019</a:t>
            </a:r>
            <a:endParaRPr lang="en-US" altLang="zh-CN" sz="200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Data Types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Built-in type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bool, bytearray, bytes, complex, dict, float, frozenset, int, list, set (unique), slice, str, tuple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repr()	// Convert into string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eval()	// Parser data from string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Pass-by-object-reference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Assignment: binding a name with an object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Utils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l">
              <a:lnSpc>
                <a:spcPct val="90000"/>
              </a:lnSpc>
              <a:buClrTx/>
              <a:buSzTx/>
              <a:buChar char="〉"/>
            </a:pPr>
            <a:r>
              <a:rPr lang="en-US" altLang="zh-CN"/>
              <a:t>Date/time</a:t>
            </a:r>
            <a:endParaRPr lang="en-US" altLang="zh-CN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time</a:t>
            </a:r>
            <a:endParaRPr lang="en-US" altLang="zh-CN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time.gmtime(), time.localtime()</a:t>
            </a:r>
            <a:endParaRPr lang="en-US" altLang="zh-CN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time.asctime(), time.strftime('%Y-%M-%d-%H:%M:%S')</a:t>
            </a:r>
            <a:endParaRPr lang="en-US" altLang="zh-CN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datetime</a:t>
            </a:r>
            <a:endParaRPr lang="en-US" altLang="zh-CN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2000"/>
              <a:t>datetime.datetime.now().strftime('...')</a:t>
            </a:r>
            <a:endParaRPr lang="en-US" altLang="zh-CN" sz="2000"/>
          </a:p>
          <a:p>
            <a:pPr lvl="0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Functools</a:t>
            </a:r>
            <a:endParaRPr lang="en-US" altLang="zh-CN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partial</a:t>
            </a:r>
            <a:endParaRPr lang="en-US" altLang="zh-CN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generate a new function with arguments already filled in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131175" y="914400"/>
            <a:ext cx="3849370" cy="14763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from functools import partial</a:t>
            </a:r>
            <a:endParaRPr lang="en-US" altLang="zh-CN"/>
          </a:p>
          <a:p>
            <a:r>
              <a:rPr lang="en-US" altLang="zh-CN"/>
              <a:t>def mul(a, b):</a:t>
            </a:r>
            <a:endParaRPr lang="en-US" altLang="zh-CN"/>
          </a:p>
          <a:p>
            <a:r>
              <a:rPr lang="en-US" altLang="zh-CN"/>
              <a:t>	return a * b</a:t>
            </a:r>
            <a:endParaRPr lang="en-US" altLang="zh-CN"/>
          </a:p>
          <a:p>
            <a:r>
              <a:rPr lang="en-US" altLang="zh-CN"/>
              <a:t>func1 = partial(mul, 3)</a:t>
            </a:r>
            <a:endParaRPr lang="en-US" altLang="zh-CN"/>
          </a:p>
          <a:p>
            <a:r>
              <a:rPr lang="en-US" altLang="zh-CN"/>
              <a:t>val = func1(2)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Multiprocess 1/3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211580"/>
            <a:ext cx="6344285" cy="4549140"/>
          </a:xfrm>
        </p:spPr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multiprocessing.Process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Process(target=f, args=(...))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start(), join(), is_alive(), terminate(), exitcode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endParaRPr lang="en-US" altLang="zh-CN" smtClean="0"/>
          </a:p>
        </p:txBody>
      </p:sp>
      <p:sp>
        <p:nvSpPr>
          <p:cNvPr id="2" name="文本框 1"/>
          <p:cNvSpPr txBox="1"/>
          <p:nvPr/>
        </p:nvSpPr>
        <p:spPr>
          <a:xfrm>
            <a:off x="7827010" y="1652905"/>
            <a:ext cx="3978275" cy="18148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def process1(name, seconds):</a:t>
            </a:r>
            <a:endParaRPr lang="zh-CN" altLang="en-US" sz="1400"/>
          </a:p>
          <a:p>
            <a:r>
              <a:rPr lang="zh-CN" altLang="en-US" sz="1400"/>
              <a:t>    </a:t>
            </a:r>
            <a:r>
              <a:rPr lang="en-US" altLang="zh-CN" sz="1400"/>
              <a:t>...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def main():</a:t>
            </a:r>
            <a:endParaRPr lang="zh-CN" altLang="en-US" sz="1400"/>
          </a:p>
          <a:p>
            <a:r>
              <a:rPr lang="zh-CN" altLang="en-US" sz="1400"/>
              <a:t>    p = mp.Process(target=process1, args=('p1', 3))</a:t>
            </a:r>
            <a:endParaRPr lang="zh-CN" altLang="en-US" sz="1400"/>
          </a:p>
          <a:p>
            <a:r>
              <a:rPr lang="zh-CN" altLang="en-US" sz="1400"/>
              <a:t>    p.start()</a:t>
            </a:r>
            <a:endParaRPr lang="zh-CN" altLang="en-US" sz="1400"/>
          </a:p>
          <a:p>
            <a:r>
              <a:rPr lang="zh-CN" altLang="en-US" sz="1400"/>
              <a:t>    p.join()</a:t>
            </a:r>
            <a:endParaRPr lang="zh-CN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Multiprocess 2/3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17310" cy="4549140"/>
          </a:xfrm>
        </p:spPr>
        <p:txBody>
          <a:bodyPr/>
          <a:p>
            <a:r>
              <a:rPr lang="en-US" altLang="zh-CN" smtClean="0">
                <a:sym typeface="+mn-ea"/>
              </a:rPr>
              <a:t>multiprocessing.Pool</a:t>
            </a:r>
            <a:endParaRPr lang="en-US" altLang="zh-CN" smtClean="0">
              <a:sym typeface="+mn-ea"/>
            </a:endParaRPr>
          </a:p>
          <a:p>
            <a:pPr lvl="1"/>
            <a:r>
              <a:rPr lang="en-US" altLang="zh-CN"/>
              <a:t>Pool(process_cnt)</a:t>
            </a:r>
            <a:endParaRPr lang="en-US" altLang="zh-CN"/>
          </a:p>
          <a:p>
            <a:pPr lvl="1"/>
            <a:r>
              <a:rPr lang="en-US" altLang="zh-CN"/>
              <a:t>map(f, [iterables])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827010" y="1652905"/>
            <a:ext cx="3978275" cy="22453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def f(x):</a:t>
            </a:r>
            <a:endParaRPr lang="zh-CN" altLang="en-US" sz="1400"/>
          </a:p>
          <a:p>
            <a:r>
              <a:rPr lang="zh-CN" altLang="en-US" sz="1400"/>
              <a:t>    time.sleep(x)</a:t>
            </a:r>
            <a:endParaRPr lang="zh-CN" altLang="en-US" sz="1400"/>
          </a:p>
          <a:p>
            <a:r>
              <a:rPr lang="zh-CN" altLang="en-US" sz="1400"/>
              <a:t>    return x*x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def main():</a:t>
            </a:r>
            <a:endParaRPr lang="zh-CN" altLang="en-US" sz="1400"/>
          </a:p>
          <a:p>
            <a:r>
              <a:rPr lang="zh-CN" altLang="en-US" sz="1400"/>
              <a:t>    pool = mp.Pool(mp.cpu_count())</a:t>
            </a:r>
            <a:endParaRPr lang="zh-CN" altLang="en-US" sz="1400"/>
          </a:p>
          <a:p>
            <a:r>
              <a:rPr lang="zh-CN" altLang="en-US" sz="1400"/>
              <a:t>    results = pool.map(f, range(10))</a:t>
            </a:r>
            <a:endParaRPr lang="zh-CN" altLang="en-US" sz="1400"/>
          </a:p>
          <a:p>
            <a:r>
              <a:rPr lang="zh-CN" altLang="en-US" sz="1400"/>
              <a:t>    </a:t>
            </a:r>
            <a:r>
              <a:rPr lang="en-US" altLang="zh-CN" sz="1400"/>
              <a:t>pool.close()</a:t>
            </a:r>
            <a:endParaRPr lang="en-US" altLang="zh-CN" sz="1400"/>
          </a:p>
          <a:p>
            <a:r>
              <a:rPr lang="en-US" altLang="zh-CN" sz="1400"/>
              <a:t>    pool.join()</a:t>
            </a:r>
            <a:endParaRPr lang="zh-CN" altLang="en-US" sz="1400"/>
          </a:p>
          <a:p>
            <a:r>
              <a:rPr lang="zh-CN" altLang="en-US" sz="1400"/>
              <a:t>    print(results)</a:t>
            </a:r>
            <a:endParaRPr lang="zh-CN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Multiprocess 3/3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Inter-Process Communication</a:t>
            </a:r>
            <a:endParaRPr lang="en-US" altLang="zh-CN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2000" smtClean="0">
                <a:sym typeface="+mn-ea"/>
              </a:rPr>
              <a:t>multiprocessing.Lock()</a:t>
            </a:r>
            <a:endParaRPr lang="en-US" altLang="zh-CN" sz="2000" smtClean="0">
              <a:sym typeface="+mn-ea"/>
            </a:endParaRPr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1800" smtClean="0">
                <a:sym typeface="+mn-ea"/>
              </a:rPr>
              <a:t>acquire(), release()</a:t>
            </a:r>
            <a:endParaRPr lang="en-US" altLang="zh-CN" sz="1800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multiprocessing.Value, multiprocessing.Array</a:t>
            </a:r>
            <a:endParaRPr lang="en-US" altLang="zh-CN" smtClean="0">
              <a:sym typeface="+mn-ea"/>
            </a:endParaRPr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os.getpid(), os.getppid()</a:t>
            </a:r>
            <a:endParaRPr lang="en-US" altLang="zh-CN" smtClean="0">
              <a:sym typeface="+mn-ea"/>
            </a:endParaRPr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multiprocessing.cpu_count()</a:t>
            </a:r>
            <a:endParaRPr lang="en-US" altLang="zh-CN" smtClean="0">
              <a:sym typeface="+mn-ea"/>
            </a:endParaRPr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multiprocessing.set_start_method('spawn'/'fork'/'forkserver')</a:t>
            </a:r>
            <a:endParaRPr lang="en-US" altLang="zh-CN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2000" smtClean="0">
                <a:sym typeface="+mn-ea"/>
              </a:rPr>
              <a:t>spawn: Windows default, slow</a:t>
            </a:r>
            <a:endParaRPr lang="en-US" altLang="zh-CN" sz="2000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2000" smtClean="0">
                <a:sym typeface="+mn-ea"/>
              </a:rPr>
              <a:t>fork: Unix default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concurrent.futures.ProcessPoolExecutor (3.2+)</a:t>
            </a:r>
            <a:endParaRPr lang="en-US" altLang="zh-CN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Thread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thread.start_new_thread(func, args)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threading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activeCount(), currentThread(), enumerate()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threading.Thread class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run(), start(), join(), isAlive(), getName(), setName()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threading.Lock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acquire(), release()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Queue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get(), put(), qsize(), empty(), full()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Modules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NumPy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Pandas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Matplotlib, seaborn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SciPy, statsmodels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lxml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File Operation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Open</a:t>
            </a:r>
            <a:endParaRPr lang="en-US" altLang="zh-CN"/>
          </a:p>
          <a:p>
            <a:pPr lvl="1"/>
            <a:r>
              <a:rPr lang="en-US" altLang="zh-CN"/>
              <a:t>f = open('fn', 'mode')</a:t>
            </a:r>
            <a:endParaRPr lang="en-US" altLang="zh-CN"/>
          </a:p>
          <a:p>
            <a:pPr lvl="0"/>
            <a:r>
              <a:rPr lang="en-US" altLang="en-US"/>
              <a:t>PDF</a:t>
            </a:r>
            <a:endParaRPr lang="en-US" altLang="en-US"/>
          </a:p>
          <a:p>
            <a:pPr lvl="1"/>
            <a:r>
              <a:rPr lang="en-US" altLang="en-US"/>
              <a:t>pip install fpdf</a:t>
            </a:r>
            <a:endParaRPr lang="en-US" altLang="en-US"/>
          </a:p>
          <a:p>
            <a:pPr lvl="0"/>
            <a:r>
              <a:rPr lang="en-US" altLang="en-US"/>
              <a:t>import shutil</a:t>
            </a:r>
            <a:endParaRPr lang="en-US" altLang="en-US"/>
          </a:p>
          <a:p>
            <a:pPr lvl="1"/>
            <a:r>
              <a:rPr lang="en-US" altLang="en-US"/>
              <a:t>shutil.copy(src, dst)</a:t>
            </a:r>
            <a:endParaRPr lang="en-US" altLang="en-US"/>
          </a:p>
          <a:p>
            <a:pPr lvl="1"/>
            <a:r>
              <a:rPr lang="en-US" altLang="en-US"/>
              <a:t>shutil.copytree(src_dir, dst_dir)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Propcess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popen</a:t>
            </a:r>
            <a:endParaRPr lang="en-US" altLang="zh-CN"/>
          </a:p>
          <a:p>
            <a:pPr lvl="1"/>
            <a:r>
              <a:rPr lang="en-US" altLang="zh-CN"/>
              <a:t>import os</a:t>
            </a:r>
            <a:endParaRPr lang="en-US" altLang="zh-CN"/>
          </a:p>
          <a:p>
            <a:pPr lvl="1"/>
            <a:r>
              <a:rPr lang="en-US" altLang="zh-CN"/>
              <a:t>os.popen('cmd')</a:t>
            </a:r>
            <a:endParaRPr lang="en-US" altLang="zh-CN"/>
          </a:p>
          <a:p>
            <a:pPr lvl="0"/>
            <a:r>
              <a:rPr lang="en-US" altLang="zh-CN"/>
              <a:t>subproces</a:t>
            </a:r>
            <a:endParaRPr lang="en-US" altLang="zh-CN"/>
          </a:p>
          <a:p>
            <a:pPr lvl="1"/>
            <a:r>
              <a:rPr lang="en-US" altLang="zh-CN"/>
              <a:t>import subprocess</a:t>
            </a:r>
            <a:endParaRPr lang="en-US" altLang="zh-CN"/>
          </a:p>
          <a:p>
            <a:pPr lvl="1"/>
            <a:r>
              <a:rPr lang="en-US" altLang="zh-CN"/>
              <a:t>subprocess.call([cmd], [param1], ...)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Fundamental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import json</a:t>
            </a:r>
            <a:endParaRPr lang="en-US" altLang="zh-CN"/>
          </a:p>
          <a:p>
            <a:r>
              <a:rPr lang="en-US" altLang="zh-CN"/>
              <a:t>Deserialize json-format string to python object (list, dict)</a:t>
            </a:r>
            <a:endParaRPr lang="en-US" altLang="zh-CN"/>
          </a:p>
          <a:p>
            <a:pPr lvl="1"/>
            <a:r>
              <a:rPr lang="en-US" altLang="zh-CN" sz="2000"/>
              <a:t>json.loads(str, encoding)</a:t>
            </a:r>
            <a:endParaRPr lang="en-US" altLang="zh-CN"/>
          </a:p>
          <a:p>
            <a:r>
              <a:rPr lang="en-US" altLang="zh-CN" sz="2400">
                <a:sym typeface="+mn-ea"/>
              </a:rPr>
              <a:t>Serialize python object (list, dict) to json-format string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json.dumps(obj)</a:t>
            </a:r>
            <a:endParaRPr lang="en-US" altLang="zh-CN" sz="2000">
              <a:sym typeface="+mn-ea"/>
            </a:endParaRPr>
          </a:p>
          <a:p>
            <a:r>
              <a:rPr lang="en-US" altLang="zh-CN" sz="2400">
                <a:sym typeface="+mn-ea"/>
              </a:rPr>
              <a:t>Deserialize json file stream to python object (list, dict)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json.load(fp)</a:t>
            </a:r>
            <a:endParaRPr lang="en-US" altLang="zh-CN" sz="2400"/>
          </a:p>
          <a:p>
            <a:r>
              <a:rPr lang="en-US" altLang="zh-CN"/>
              <a:t>Serialize python object (list, dict) to json-format file stream</a:t>
            </a:r>
            <a:endParaRPr lang="en-US" altLang="zh-CN"/>
          </a:p>
          <a:p>
            <a:pPr lvl="1"/>
            <a:r>
              <a:rPr lang="en-US" altLang="zh-CN"/>
              <a:t>json.dump(obj, fp)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Packages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requests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pip install requests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475730" y="1686560"/>
            <a:ext cx="5139055" cy="4284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requests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headers={'user-agent': 'myapp/1.0.0'}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cookies=dict(cookies-are='working')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payload = {'key1': 'value1', 'key2': 'value2}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requests.get('http://www.baidu.com', headers=headers, cookies=cookies, params=payload)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r.status_code/r.encoding/r.url/r.headers/r.text/r.json/r.raw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files = {'file': open('a.xls', rb)}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requests.post('http://httpbin.org/post', data={'key': 'value'}, files=files) 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# Basic authentication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requests.get('https://api.github.com/user', auth=HTTPBasicAuth('user', 'pass'))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requests.get('http://httpbin.org/digest-auth/auth/user/pass', auth=HTTPDigestAuth('user', 'pass'))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6780" y="5179695"/>
            <a:ext cx="3079115" cy="929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Post encoding types: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application/x-www-form-urlencoded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multipart/form-data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116070" y="4611370"/>
            <a:ext cx="2036445" cy="8108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Fiddler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NumPy 1/2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 altLang="zh-CN"/>
              <a:t>import numpy as np</a:t>
            </a:r>
            <a:endParaRPr lang="en-US" altLang="zh-CN"/>
          </a:p>
          <a:p>
            <a:r>
              <a:rPr lang="en-US" altLang="zh-CN"/>
              <a:t>array</a:t>
            </a:r>
            <a:endParaRPr lang="en-US" altLang="zh-CN"/>
          </a:p>
          <a:p>
            <a:r>
              <a:rPr lang="en-US" altLang="zh-CN"/>
              <a:t>np.genfromtxt('filename', delimiter=',', usecolos=(), dtype=str)</a:t>
            </a:r>
            <a:endParaRPr lang="en-US" altLang="zh-CN"/>
          </a:p>
          <a:p>
            <a:r>
              <a:rPr lang="en-US" altLang="zh-CN"/>
              <a:t>np.zeros()/np.ones()/np.empty()/np.identity()/np.matrix(arr), np.isnan()</a:t>
            </a:r>
            <a:endParaRPr lang="en-US" altLang="zh-CN"/>
          </a:p>
          <a:p>
            <a:r>
              <a:rPr lang="en-US" altLang="zh-CN"/>
              <a:t>np.random.randn(count), np.random.randint(low, high, size)</a:t>
            </a:r>
            <a:endParaRPr lang="en-US" altLang="zh-CN"/>
          </a:p>
          <a:p>
            <a:r>
              <a:rPr lang="en-US" altLang="zh-CN"/>
              <a:t>np.sum(arr), np.mean(arr), np.std(arr), np.var(arr), np.min(arr), np.max(arr), np.argmin(arr), np.argmax(arr)</a:t>
            </a:r>
            <a:endParaRPr lang="en-US" altLang="zh-CN"/>
          </a:p>
          <a:p>
            <a:r>
              <a:rPr lang="en-US" altLang="zh-CN"/>
              <a:t>np.dot(arr1, arr2)</a:t>
            </a:r>
            <a:endParaRPr lang="en-US" altLang="zh-CN"/>
          </a:p>
          <a:p>
            <a:r>
              <a:rPr lang="en-US" altLang="zh-CN"/>
              <a:t>np.c_(arr1, arr2)	// Concatenate two arrays</a:t>
            </a:r>
            <a:endParaRPr lang="en-US" altLang="zh-CN"/>
          </a:p>
          <a:p>
            <a:r>
              <a:rPr lang="en-US" altLang="zh-CN"/>
              <a:t>np.reshape()</a:t>
            </a:r>
            <a:endParaRPr lang="en-US" altLang="zh-CN"/>
          </a:p>
          <a:p>
            <a:r>
              <a:rPr lang="en-US" altLang="zh-CN" sz="2400">
                <a:sym typeface="+mn-ea"/>
              </a:rPr>
              <a:t>Boolean arrays</a:t>
            </a:r>
            <a:endParaRPr lang="en-US" altLang="zh-CN" sz="2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400">
                <a:sym typeface="+mn-ea"/>
              </a:rPr>
              <a:t>arr.any(), arr.all()</a:t>
            </a:r>
            <a:endParaRPr lang="en-US" altLang="zh-CN" sz="2400"/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 sz="2400">
                <a:sym typeface="+mn-ea"/>
              </a:rPr>
              <a:t>Set operation</a:t>
            </a:r>
            <a:endParaRPr lang="en-US" altLang="zh-CN" sz="2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400">
                <a:sym typeface="+mn-ea"/>
              </a:rPr>
              <a:t>arr.sort(), np.unique(arr), np.intersect1d(arr1, arr2), np.union1d(arr1, arr2),np.split(arr, separator_arr, axis)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NumPy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1510" y="1024710"/>
            <a:ext cx="10858500" cy="5084543"/>
          </a:xfrm>
        </p:spPr>
        <p:txBody>
          <a:bodyPr>
            <a:normAutofit fontScale="90000"/>
          </a:bodyPr>
          <a:p>
            <a:endParaRPr lang="en-US" altLang="zh-CN"/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 sz="2880">
                <a:sym typeface="+mn-ea"/>
              </a:rPr>
              <a:t>Element-wise array functions</a:t>
            </a:r>
            <a:endParaRPr lang="en-US" altLang="zh-CN" sz="288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400">
                <a:sym typeface="+mn-ea"/>
              </a:rPr>
              <a:t>np.sqrt(arr), np.exp(arr), np.modf(arr), np.fabs(arr), np.sqrt(arr), np.square(arr), np.sign(arr), np.log(arr), np.ceil(arr), np.floor(arr), np.rint(arr), np.isnan(arr), np.sin(arr), np.cos(arr), np.tan(arr)</a:t>
            </a:r>
            <a:endParaRPr lang="en-US" altLang="zh-CN" sz="2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400">
                <a:sym typeface="+mn-ea"/>
              </a:rPr>
              <a:t>np.maximum(arr1, arr2), np.add(arr1, arr2), np.subtract(arr1, arr2), np.multiply(arr1, arr2), np.divide(arr1, arr2), np.power(arr1, arr2), np.minimum(arr1, arr2), np.greater(arr1, arr2), np.less(arr1, arr2)</a:t>
            </a:r>
            <a:endParaRPr lang="en-US" altLang="zh-CN" sz="2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000"/>
              <a:t>np.isin(x, list)</a:t>
            </a:r>
            <a:endParaRPr lang="en-US" altLang="zh-CN" sz="20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np.where(cond, x, y)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Pandas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1400"/>
              <a:t>Data analysis and manipulation library</a:t>
            </a:r>
            <a:endParaRPr lang="en-US" altLang="zh-CN" sz="1400"/>
          </a:p>
          <a:p>
            <a:r>
              <a:rPr lang="en-US" altLang="zh-CN" sz="1400"/>
              <a:t>Data types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pandas.Series (1D)</a:t>
            </a:r>
            <a:endParaRPr lang="en-US" altLang="zh-CN" sz="120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1020"/>
              <a:t>unique(), value_counts(), is_in(list), isnull(), dropna(), fillna(), map(func)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1020"/>
              <a:t>plot()</a:t>
            </a:r>
            <a:endParaRPr lang="en-US" altLang="zh-CN" sz="102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pandas.DataFrame (2D)</a:t>
            </a:r>
            <a:endParaRPr lang="en-US" altLang="zh-CN" sz="12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read_csv('a.csv', index_col=''), read_table('a.csv', sep=''), read_excel(), to_csv('a.csv')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ExcelFile('a.xls') (xlrd/openpyxl), parse('sheetName')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df.sum()/mean()/describe()/head()/drop_duplicates()/apply()/applymap()/astype()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index, columns, loc(), iloc(), ix(), groupby('column').mean(), corr(), cov(), drop('columnName'), dropna(axis=, subset=)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Can  be looked on as dictionary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df.iloc[row_no]</a:t>
            </a:r>
            <a:endParaRPr lang="en-US" altLang="zh-CN" sz="102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pandas.Panel</a:t>
            </a:r>
            <a:endParaRPr lang="en-US" altLang="zh-CN" sz="12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pandas.Panel4D</a:t>
            </a:r>
            <a:endParaRPr lang="en-US" altLang="zh-CN" sz="1200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sz="1400"/>
              <a:t>DB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read_sql('sql_str', con=dbconn)</a:t>
            </a:r>
            <a:endParaRPr lang="en-US" altLang="zh-CN" sz="12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read_sql_table()</a:t>
            </a:r>
            <a:endParaRPr lang="en-US" altLang="zh-CN" sz="12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read_sql_query()</a:t>
            </a:r>
            <a:endParaRPr lang="en-US" altLang="zh-CN" sz="1200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sz="1400"/>
              <a:t>Datetime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to_datetime(df)</a:t>
            </a:r>
            <a:endParaRPr lang="en-US" altLang="zh-CN" sz="1200"/>
          </a:p>
        </p:txBody>
      </p:sp>
      <p:sp>
        <p:nvSpPr>
          <p:cNvPr id="4" name="文本框 3"/>
          <p:cNvSpPr txBox="1"/>
          <p:nvPr/>
        </p:nvSpPr>
        <p:spPr>
          <a:xfrm>
            <a:off x="7687945" y="1630680"/>
            <a:ext cx="3837305" cy="3725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pandas as pd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counts = pd.Series(['a', 'b', 'c'])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counts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counts.index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counts.values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 = pd.DataFrame({'column1': [1, 2, 3], 'column2': [1, 2, 3]})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data.values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data.shape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 = pd.read_csv('a.csv')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SciPy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Scientific library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Sub packages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cluster, fftpack, optimize, spatial, stats</a:t>
            </a:r>
            <a:endParaRPr lang="en-US" altLang="zh-CN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Matplotlib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600">
                <a:sym typeface="+mn-ea"/>
              </a:rPr>
              <a:t>matplotlib.use('Agg')	# when no display</a:t>
            </a:r>
            <a:endParaRPr lang="en-US" altLang="zh-CN" sz="1600"/>
          </a:p>
          <a:p>
            <a:r>
              <a:rPr lang="en-US" altLang="zh-CN" sz="1600"/>
              <a:t>import matplotlib.pyplot as plt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plt.title(text), </a:t>
            </a:r>
            <a:r>
              <a:rPr lang="en-US" altLang="zh-CN" sz="1400">
                <a:sym typeface="+mn-ea"/>
              </a:rPr>
              <a:t>plt.xlabel(), plt.ylabel(), plt.xticks(), plt.yticks(), plt.legend()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plt.imshow(arr, cmap=plt.cm.gray), plt.imshow(img[..., ::-1])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plt.show()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plt.plot(), </a:t>
            </a:r>
            <a:r>
              <a:rPr lang="en-US" altLang="zh-CN" sz="1400">
                <a:sym typeface="+mn-ea"/>
              </a:rPr>
              <a:t>plt.subplot(), fig, ax = plt.subplots(), plt.clf()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plt.hist(), plt.pcolor(),plt.colorbar(), plt.scatter(x, y, color)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plt.axis('off')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plt.savefig('a.png')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plt.get_backend()</a:t>
            </a:r>
            <a:endParaRPr lang="en-US" altLang="zh-CN" sz="1400"/>
          </a:p>
          <a:p>
            <a:r>
              <a:rPr lang="en-US" altLang="zh-CN" sz="1600"/>
              <a:t>Figure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fig = plt.figure(figsize=(w,h))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ax = fig.add_subplot()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ax.matshow(matrix)</a:t>
            </a:r>
            <a:endParaRPr lang="en-US" altLang="zh-CN" sz="140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CN" sz="1600"/>
              <a:t>Unicode support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matplotlib.rcParams['font.family'] = 'SimHei'</a:t>
            </a:r>
            <a:endParaRPr lang="en-US" altLang="zh-CN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Seaborn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Basic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pip install seaborn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import seaborn as sns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It's a kind of enhancement of matplotlib.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heatmap()</a:t>
            </a:r>
            <a:endParaRPr lang="en-US" altLang="zh-CN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xml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Basic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import xml.etree.ElementTree as ET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parser = ET.XMLParser(encoding='utf-8')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tree = ET.parse(fn, parser=parser)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root = tree.getroot()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for elem in root.findall(./level1/level2):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attrib = elem.attrib['attrib_name']</a:t>
            </a:r>
            <a:endParaRPr lang="en-US" altLang="zh-CN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 1/2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942840"/>
          </a:xfrm>
        </p:spPr>
        <p:txBody>
          <a:bodyPr>
            <a:normAutofit fontScale="70000"/>
          </a:bodyPr>
          <a:p>
            <a:r>
              <a:rPr lang="en-US" altLang="zh-CN"/>
              <a:t>dir(object), help(object.method), type(object), isinstance(obj, class)</a:t>
            </a:r>
            <a:endParaRPr lang="zh-CN" altLang="en-US"/>
          </a:p>
          <a:p>
            <a:r>
              <a:rPr lang="en-US" altLang="zh-CN"/>
              <a:t>Debug</a:t>
            </a:r>
            <a:endParaRPr lang="en-US" altLang="zh-CN"/>
          </a:p>
          <a:p>
            <a:pPr lvl="1" algn="just">
              <a:buFont typeface="Wingdings" panose="05000000000000000000" pitchFamily="2" charset="2"/>
              <a:buChar char="l"/>
            </a:pPr>
            <a:r>
              <a:rPr lang="en-US" altLang="zh-CN" sz="2000"/>
              <a:t>python -m pdb a.py</a:t>
            </a:r>
            <a:endParaRPr lang="en-US" altLang="zh-CN" sz="2000"/>
          </a:p>
          <a:p>
            <a:r>
              <a:rPr lang="en-US" altLang="zh-CN"/>
              <a:t>Documentation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pep257 tool</a:t>
            </a:r>
            <a:endParaRPr lang="en-US" altLang="zh-CN" sz="2000"/>
          </a:p>
          <a:p>
            <a:r>
              <a:rPr lang="en-US" altLang="zh-CN"/>
              <a:t>Test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assert</a:t>
            </a:r>
            <a:endParaRPr lang="en-US" altLang="zh-CN" sz="20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Testing framework: py.test</a:t>
            </a:r>
            <a:endParaRPr lang="en-US" altLang="zh-CN" sz="20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coverage</a:t>
            </a:r>
            <a:endParaRPr lang="en-US" altLang="zh-CN" sz="2000"/>
          </a:p>
          <a:p>
            <a:r>
              <a:rPr lang="en-US" altLang="zh-CN"/>
              <a:t>Log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000"/>
              <a:t>import logging</a:t>
            </a:r>
            <a:endParaRPr lang="en-US" altLang="zh-CN" sz="2000"/>
          </a:p>
          <a:p>
            <a:r>
              <a:rPr lang="en-US" altLang="zh-CN"/>
              <a:t>Profile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python -m cProfile -s time a.py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%timeit (in iPython)</a:t>
            </a:r>
            <a:endParaRPr lang="en-US" altLang="zh-CN"/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/>
              <a:t>File encoding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# -*- coding: &lt;encoding name&gt; -*-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701280" y="2055495"/>
            <a:ext cx="3265805" cy="120967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logging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logger = logging.getLogger(__name__)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logger.setLevel(logging.INFO)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logger.info('timeout')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GUI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Tkinter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import tkinter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Tkinter._test()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Tk()	// return root widget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destroy()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Frame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mainloop()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Reference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http://infohost.nmt.edu/tcc/help/pubs/tkinter/web/index.html</a:t>
            </a:r>
            <a:endParaRPr lang="en-US" altLang="zh-CN" smtClean="0"/>
          </a:p>
        </p:txBody>
      </p:sp>
      <p:sp>
        <p:nvSpPr>
          <p:cNvPr id="2" name="文本框 1"/>
          <p:cNvSpPr txBox="1"/>
          <p:nvPr/>
        </p:nvSpPr>
        <p:spPr>
          <a:xfrm>
            <a:off x="7054850" y="1144270"/>
            <a:ext cx="4228465" cy="42462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/>
              <a:t>import tkinter as tk</a:t>
            </a:r>
            <a:endParaRPr lang="en-US" altLang="zh-CN"/>
          </a:p>
          <a:p>
            <a:r>
              <a:rPr lang="en-US" altLang="zh-CN"/>
              <a:t>root = tk.Tk()</a:t>
            </a:r>
            <a:endParaRPr lang="en-US" altLang="zh-CN"/>
          </a:p>
          <a:p>
            <a:r>
              <a:rPr lang="en-US" altLang="zh-CN"/>
              <a:t>app = Application(master=root)</a:t>
            </a:r>
            <a:endParaRPr lang="en-US" altLang="zh-CN"/>
          </a:p>
          <a:p>
            <a:r>
              <a:rPr lang="en-US" altLang="zh-CN"/>
              <a:t>app.master.title('Title')</a:t>
            </a:r>
            <a:endParaRPr lang="en-US" altLang="zh-CN"/>
          </a:p>
          <a:p>
            <a:r>
              <a:rPr lang="en-US" altLang="zh-CN"/>
              <a:t>app.master.geometry('800x600')</a:t>
            </a:r>
            <a:endParaRPr lang="en-US" altLang="zh-CN"/>
          </a:p>
          <a:p>
            <a:r>
              <a:rPr lang="en-US" altLang="zh-CN"/>
              <a:t>app.mainloop()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class Application(tk.Frame):</a:t>
            </a:r>
            <a:endParaRPr lang="en-US" altLang="zh-CN"/>
          </a:p>
          <a:p>
            <a:r>
              <a:rPr lang="en-US" altLang="zh-CN"/>
              <a:t>    def __init__(self):</a:t>
            </a:r>
            <a:endParaRPr lang="en-US" altLang="zh-CN"/>
          </a:p>
          <a:p>
            <a:r>
              <a:rPr lang="en-US" altLang="zh-CN"/>
              <a:t>        super().__init__(self)</a:t>
            </a:r>
            <a:endParaRPr lang="en-US" altLang="zh-CN"/>
          </a:p>
          <a:p>
            <a:r>
              <a:rPr lang="en-US" altLang="zh-CN"/>
              <a:t>        self.pack()</a:t>
            </a:r>
            <a:endParaRPr lang="en-US" altLang="zh-CN"/>
          </a:p>
          <a:p>
            <a:r>
              <a:rPr lang="en-US" altLang="zh-CN"/>
              <a:t>        btn = tk.Button(self, text='', command=cmd)</a:t>
            </a:r>
            <a:endParaRPr lang="en-US" altLang="zh-CN"/>
          </a:p>
          <a:p>
            <a:r>
              <a:rPr lang="en-US" altLang="zh-CN"/>
              <a:t>        btn.grid(row=r, column=c, columnspan=cs)</a:t>
            </a: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n-US"/>
              <a:t>Video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PyAv</a:t>
            </a:r>
            <a:endParaRPr lang="x-none" altLang="en-US"/>
          </a:p>
          <a:p>
            <a:pPr lvl="1"/>
            <a:r>
              <a:rPr lang="x-none" altLang="en-US" sz="2000"/>
              <a:t>Pythonic binding for FFmpeg or Libav</a:t>
            </a:r>
            <a:endParaRPr lang="x-none" altLang="en-US" sz="2000"/>
          </a:p>
          <a:p>
            <a:pPr lvl="0"/>
            <a:r>
              <a:rPr lang="x-none" altLang="en-US"/>
              <a:t>Install</a:t>
            </a:r>
            <a:endParaRPr lang="x-none" altLang="en-US"/>
          </a:p>
          <a:p>
            <a:pPr lvl="1"/>
            <a:r>
              <a:rPr lang="x-none" altLang="en-US"/>
              <a:t>sudo apt install -y python-dev pkg-config libavformat-dev libavcodec-dev libavdevice-dev libavutil-dev libswscale-dev libavresample-dev libavfilter-dev</a:t>
            </a:r>
            <a:endParaRPr lang="x-none" altLang="en-US"/>
          </a:p>
          <a:p>
            <a:pPr lvl="1"/>
            <a:r>
              <a:rPr lang="x-none" altLang="en-US"/>
              <a:t>pip install av</a:t>
            </a:r>
            <a:endParaRPr lang="x-none" altLang="en-US"/>
          </a:p>
          <a:p>
            <a:pPr lvl="0"/>
            <a:r>
              <a:rPr lang="x-none" altLang="en-US"/>
              <a:t>Usage</a:t>
            </a:r>
            <a:endParaRPr lang="x-none" altLang="en-US"/>
          </a:p>
          <a:p>
            <a:pPr lvl="1"/>
            <a:r>
              <a:rPr lang="x-none" altLang="en-US"/>
              <a:t>container = av.open(fn)</a:t>
            </a:r>
            <a:endParaRPr lang="x-none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pip install librosa</a:t>
            </a:r>
            <a:endParaRPr lang="en-US" altLang="zh-CN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import librosa</a:t>
            </a:r>
            <a:endParaRPr lang="en-US" altLang="zh-CN"/>
          </a:p>
          <a:p>
            <a:pPr lvl="1"/>
            <a:r>
              <a:rPr lang="en-US" altLang="zh-CN"/>
              <a:t>data, sample_rate = librosa.load(fn_audio)</a:t>
            </a:r>
            <a:endParaRPr lang="en-US" altLang="zh-CN"/>
          </a:p>
          <a:p>
            <a:pPr lvl="1"/>
            <a:r>
              <a:rPr lang="en-US" altLang="zh-CN"/>
              <a:t>import librosa.display</a:t>
            </a:r>
            <a:endParaRPr lang="en-US" altLang="zh-CN"/>
          </a:p>
          <a:p>
            <a:pPr lvl="1"/>
            <a:r>
              <a:rPr lang="en-US" altLang="zh-CN"/>
              <a:t>plt.figure()</a:t>
            </a:r>
            <a:endParaRPr lang="en-US" altLang="zh-CN"/>
          </a:p>
          <a:p>
            <a:pPr lvl="1"/>
            <a:r>
              <a:rPr lang="en-US" altLang="zh-CN"/>
              <a:t>librosa.dipslay.waveplot(data, sample_rate)</a:t>
            </a:r>
            <a:endParaRPr lang="en-US" altLang="zh-CN"/>
          </a:p>
          <a:p>
            <a:pPr lvl="1"/>
            <a:r>
              <a:rPr lang="en-US" altLang="zh-CN"/>
              <a:t>plt.show()</a:t>
            </a:r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3D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736465"/>
          </a:xfrm>
        </p:spPr>
        <p:txBody>
          <a:bodyPr>
            <a:normAutofit/>
          </a:bodyPr>
          <a:p>
            <a:pPr lvl="0"/>
            <a:r>
              <a:rPr lang="en-US" altLang="x-none"/>
              <a:t>L</a:t>
            </a:r>
            <a:r>
              <a:rPr lang="x-none" altLang="en-US"/>
              <a:t>oad model</a:t>
            </a:r>
            <a:r>
              <a:rPr lang="en-US" altLang="x-none"/>
              <a:t>s</a:t>
            </a:r>
            <a:endParaRPr lang="x-none" altLang="en-US"/>
          </a:p>
          <a:p>
            <a:pPr lvl="1"/>
            <a:r>
              <a:rPr lang="x-none" altLang="en-US"/>
              <a:t>objloader</a:t>
            </a:r>
            <a:r>
              <a:rPr lang="en-US" altLang="x-none"/>
              <a:t>, plyfile, PyAssimp, pyntcloud, PyMesh, pptk</a:t>
            </a:r>
            <a:endParaRPr lang="en-US" altLang="x-none"/>
          </a:p>
          <a:p>
            <a:pPr lvl="0"/>
            <a:r>
              <a:rPr lang="x-none" altLang="en-US"/>
              <a:t>3D math functions</a:t>
            </a:r>
            <a:endParaRPr lang="x-none" altLang="en-US"/>
          </a:p>
          <a:p>
            <a:pPr lvl="1"/>
            <a:r>
              <a:rPr lang="x-none" altLang="en-US"/>
              <a:t>pip install pyrr</a:t>
            </a:r>
            <a:endParaRPr lang="x-none" altLang="en-US"/>
          </a:p>
          <a:p>
            <a:pPr lvl="0"/>
            <a:r>
              <a:rPr lang="en-US" altLang="x-none"/>
              <a:t>Rendering</a:t>
            </a:r>
            <a:endParaRPr lang="en-US" altLang="x-none"/>
          </a:p>
          <a:p>
            <a:pPr lvl="1"/>
            <a:r>
              <a:rPr lang="en-US" altLang="x-none"/>
              <a:t>Open3D (https://github.com/IntelVCL/Open3D)</a:t>
            </a:r>
            <a:endParaRPr lang="en-US" altLang="x-none"/>
          </a:p>
          <a:p>
            <a:pPr lvl="2"/>
            <a:r>
              <a:rPr lang="en-US" altLang="x-none"/>
              <a:t>pip install open3d</a:t>
            </a:r>
            <a:endParaRPr lang="en-US" altLang="x-none"/>
          </a:p>
          <a:p>
            <a:pPr lvl="1"/>
            <a:r>
              <a:rPr lang="en-US" altLang="x-none"/>
              <a:t>PyOpenGL</a:t>
            </a:r>
            <a:endParaRPr lang="en-US" altLang="x-none"/>
          </a:p>
          <a:p>
            <a:pPr lvl="1"/>
            <a:r>
              <a:rPr lang="en-US" altLang="x-none"/>
              <a:t>ModernGL</a:t>
            </a:r>
            <a:endParaRPr lang="en-US" altLang="x-none"/>
          </a:p>
          <a:p>
            <a:pPr lvl="1"/>
            <a:r>
              <a:rPr lang="en-US" altLang="x-none"/>
              <a:t>VTK</a:t>
            </a:r>
            <a:endParaRPr lang="en-US" altLang="x-none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Serial I/O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en-US" altLang="zh-CN"/>
              <a:t>pip install pyserial</a:t>
            </a:r>
            <a:endParaRPr lang="en-US" altLang="zh-CN"/>
          </a:p>
          <a:p>
            <a:r>
              <a:rPr lang="en-US" altLang="zh-CN"/>
              <a:t>class serial.Serial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Properties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port, baudrate, bytesize, parity, stopbits, timeout, write_timeout, is_open, in_waiting, out_waiting, 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Method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open(), close(), read(), readline(), write(), flush(), reset_input_buffer(), reset_output_buffer()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Constants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BAUDRATES, BYTESIZES, PARITIES, STOPBITS, PARITY_NONE, STOPBITS_ONE, SEVENBITS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Exceptions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serial.SerialException, serial.SerialTimeoutException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Tools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serial.tools.list_ports</a:t>
            </a:r>
            <a:endParaRPr lang="en-US" altLang="zh-CN" sz="200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comports()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List ports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python -m serial.tools.list_ports -v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Access ports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python -m serial.tools.miniterm &lt;port_name&gt;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617970" y="336550"/>
            <a:ext cx="4266565" cy="14890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serial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ser = serial.Serial('/dev/ttyUSB0', 19200, timeout=1)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print(ser.name)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ser.write(b'hello')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ser.close()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Graphics and Game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Pygame Zero</a:t>
            </a:r>
            <a:endParaRPr lang="en-US" altLang="zh-CN"/>
          </a:p>
          <a:p>
            <a:pPr lvl="1"/>
            <a:r>
              <a:rPr lang="en-US" altLang="zh-CN"/>
              <a:t>pip install pgzero</a:t>
            </a:r>
            <a:endParaRPr lang="en-US" altLang="zh-CN"/>
          </a:p>
          <a:p>
            <a:pPr lvl="1"/>
            <a:r>
              <a:rPr lang="en-US" altLang="zh-CN"/>
              <a:t>pgzrun game.py</a:t>
            </a:r>
            <a:endParaRPr lang="en-US" altLang="zh-CN"/>
          </a:p>
          <a:p>
            <a:pPr lvl="1"/>
            <a:r>
              <a:rPr lang="en-US" altLang="zh-CN"/>
              <a:t>draw()</a:t>
            </a:r>
            <a:endParaRPr lang="en-US" altLang="zh-CN"/>
          </a:p>
          <a:p>
            <a:pPr lvl="2"/>
            <a:r>
              <a:rPr lang="en-US" altLang="zh-CN" sz="1800"/>
              <a:t>screen</a:t>
            </a:r>
            <a:endParaRPr lang="en-US" altLang="zh-CN" sz="1800"/>
          </a:p>
          <a:p>
            <a:pPr lvl="3"/>
            <a:r>
              <a:rPr lang="en-US" altLang="zh-CN"/>
              <a:t>clear()</a:t>
            </a:r>
            <a:endParaRPr lang="en-US" altLang="zh-CN"/>
          </a:p>
          <a:p>
            <a:pPr lvl="3"/>
            <a:r>
              <a:rPr lang="en-US" altLang="zh-CN"/>
              <a:t>draw.circle()</a:t>
            </a:r>
            <a:endParaRPr lang="en-US" altLang="zh-CN"/>
          </a:p>
          <a:p>
            <a:pPr lvl="1"/>
            <a:r>
              <a:rPr lang="en-US" altLang="zh-CN"/>
              <a:t>update()</a:t>
            </a:r>
            <a:endParaRPr lang="en-US" altLang="zh-CN"/>
          </a:p>
          <a:p>
            <a:pPr lvl="1"/>
            <a:r>
              <a:rPr lang="en-US" altLang="zh-CN"/>
              <a:t>on_key_down(key, mod, unicode)</a:t>
            </a:r>
            <a:endParaRPr lang="en-US" altLang="zh-CN"/>
          </a:p>
          <a:p>
            <a:pPr lvl="1"/>
            <a:r>
              <a:rPr lang="en-US" altLang="zh-CN"/>
              <a:t>on_key_up(key, mod)</a:t>
            </a:r>
            <a:endParaRPr lang="en-US" altLang="zh-CN"/>
          </a:p>
          <a:p>
            <a:pPr lvl="1"/>
            <a:r>
              <a:rPr lang="en-US" altLang="zh-CN"/>
              <a:t>on_mouse_down(pos, button)</a:t>
            </a:r>
            <a:endParaRPr lang="en-US" altLang="zh-CN"/>
          </a:p>
          <a:p>
            <a:pPr lvl="1"/>
            <a:r>
              <a:rPr lang="en-US" altLang="zh-CN"/>
              <a:t>on_mouse_up(pos, button)</a:t>
            </a:r>
            <a:endParaRPr lang="en-US" altLang="zh-CN"/>
          </a:p>
          <a:p>
            <a:pPr lvl="1"/>
            <a:r>
              <a:rPr lang="en-US" altLang="zh-CN"/>
              <a:t>on_mouse_move(pos, rel, buttons)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260465" y="1484630"/>
            <a:ext cx="4379595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pPr lvl="1"/>
            <a:r>
              <a:rPr lang="en-US" altLang="zh-CN">
                <a:sym typeface="+mn-ea"/>
              </a:rPr>
              <a:t>mouse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LEFT/MIDDLE/RIGHT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keys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BACKSPACE/TAB/ESC/...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keymods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LSHIFT/ALT/...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QRCode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Genration</a:t>
            </a:r>
            <a:endParaRPr lang="en-US" altLang="zh-CN"/>
          </a:p>
          <a:p>
            <a:pPr lvl="1"/>
            <a:r>
              <a:rPr lang="en-US" altLang="zh-CN"/>
              <a:t>pip install qrcode</a:t>
            </a:r>
            <a:endParaRPr lang="en-US" altLang="zh-CN"/>
          </a:p>
          <a:p>
            <a:pPr lvl="1"/>
            <a:r>
              <a:rPr lang="en-US" altLang="zh-CN"/>
              <a:t>img = qrcode.make(string1)</a:t>
            </a:r>
            <a:endParaRPr lang="en-US" altLang="zh-CN"/>
          </a:p>
          <a:p>
            <a:pPr lvl="0"/>
            <a:r>
              <a:rPr lang="en-US" altLang="zh-CN"/>
              <a:t>Read</a:t>
            </a:r>
            <a:endParaRPr lang="en-US" altLang="zh-CN"/>
          </a:p>
          <a:p>
            <a:pPr lvl="1"/>
            <a:r>
              <a:rPr lang="en-US" altLang="zh-CN"/>
              <a:t>detector = cv.QRCodeDetector()</a:t>
            </a:r>
            <a:endParaRPr lang="en-US" altLang="zh-CN"/>
          </a:p>
          <a:p>
            <a:pPr lvl="1"/>
            <a:r>
              <a:rPr lang="en-US" altLang="zh-CN"/>
              <a:t>data, bbox, straight_qrcode = detector.detectAndDecode(img)</a:t>
            </a:r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Advanced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Wrap As Exe or Dll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py2exe</a:t>
            </a:r>
            <a:endParaRPr lang="en-US" altLang="zh-CN"/>
          </a:p>
          <a:p>
            <a:pPr lvl="1"/>
            <a:r>
              <a:rPr lang="en-US" altLang="zh-CN"/>
              <a:t>pip install py2exe</a:t>
            </a:r>
            <a:endParaRPr lang="en-US" altLang="zh-CN"/>
          </a:p>
          <a:p>
            <a:pPr lvl="1"/>
            <a:r>
              <a:rPr lang="en-US" altLang="zh-CN"/>
              <a:t>Only support python 3.3 or 3.4</a:t>
            </a:r>
            <a:endParaRPr lang="en-US" altLang="zh-CN"/>
          </a:p>
          <a:p>
            <a:pPr lvl="0"/>
            <a:r>
              <a:rPr lang="en-US" altLang="zh-CN"/>
              <a:t>PyInstaller</a:t>
            </a:r>
            <a:endParaRPr lang="en-US" altLang="zh-CN"/>
          </a:p>
          <a:p>
            <a:pPr lvl="1"/>
            <a:r>
              <a:rPr lang="en-US" altLang="zh-CN"/>
              <a:t>pip install pyinstaller</a:t>
            </a:r>
            <a:endParaRPr lang="en-US" altLang="zh-CN"/>
          </a:p>
          <a:p>
            <a:pPr lvl="1"/>
            <a:r>
              <a:rPr lang="en-US" altLang="zh-CN"/>
              <a:t>pyinstaller yourprogram.py</a:t>
            </a:r>
            <a:endParaRPr lang="en-US" altLang="zh-CN"/>
          </a:p>
          <a:p>
            <a:pPr lvl="2"/>
            <a:r>
              <a:rPr lang="en-US" altLang="zh-CN"/>
              <a:t>Files are generated into “dist” folder</a:t>
            </a:r>
            <a:endParaRPr lang="en-US" altLang="zh-CN"/>
          </a:p>
          <a:p>
            <a:pPr lvl="2"/>
            <a:r>
              <a:rPr lang="en-US" altLang="zh-CN"/>
              <a:t>yourprogram.spec</a:t>
            </a:r>
            <a:endParaRPr lang="en-US" altLang="zh-CN"/>
          </a:p>
          <a:p>
            <a:pPr lvl="3"/>
            <a:r>
              <a:rPr lang="en-US" altLang="zh-CN"/>
              <a:t>pyinstaller yourprogram.spec</a:t>
            </a:r>
            <a:endParaRPr lang="en-US" altLang="zh-CN"/>
          </a:p>
          <a:p>
            <a:pPr lvl="2"/>
            <a:r>
              <a:rPr lang="en-US" altLang="zh-CN"/>
              <a:t>“build” folder</a:t>
            </a:r>
            <a:endParaRPr lang="en-US" altLang="zh-CN"/>
          </a:p>
          <a:p>
            <a:pPr lvl="2"/>
            <a:r>
              <a:rPr lang="en-US" altLang="zh-CN"/>
              <a:t>-F: one-file bundled executable</a:t>
            </a:r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Cython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115560"/>
          </a:xfrm>
        </p:spPr>
        <p:txBody>
          <a:bodyPr>
            <a:normAutofit fontScale="90000" lnSpcReduction="10000"/>
          </a:bodyPr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Cython is an optimising static compiler for both the Python programming language and the extended Cython programming language (based on Pyrex). It makes writing C extensions for Python as easy as Python itself. </a:t>
            </a:r>
            <a:endParaRPr lang="en-US" altLang="zh-CN"/>
          </a:p>
          <a:p>
            <a:pPr lvl="1"/>
            <a:r>
              <a:rPr lang="en-US" altLang="zh-CN"/>
              <a:t>Cython language is a superset of the Python language.</a:t>
            </a:r>
            <a:endParaRPr lang="en-US" altLang="zh-CN"/>
          </a:p>
          <a:p>
            <a:pPr lvl="1"/>
            <a:r>
              <a:rPr lang="en-US" altLang="zh-CN"/>
              <a:t>Cython codes must be compiled first.</a:t>
            </a:r>
            <a:endParaRPr lang="en-US" altLang="zh-CN"/>
          </a:p>
          <a:p>
            <a:pPr lvl="0"/>
            <a:r>
              <a:rPr lang="en-US" altLang="zh-CN"/>
              <a:t>Features</a:t>
            </a:r>
            <a:endParaRPr lang="en-US" altLang="zh-CN"/>
          </a:p>
          <a:p>
            <a:pPr lvl="1"/>
            <a:r>
              <a:rPr lang="en-US" altLang="zh-CN"/>
              <a:t>Support to write Python code that calls back and forth from and to C or C++ code natively at any point</a:t>
            </a:r>
            <a:endParaRPr lang="en-US" altLang="zh-CN"/>
          </a:p>
          <a:p>
            <a:pPr lvl="1"/>
            <a:r>
              <a:rPr lang="en-US" altLang="zh-CN"/>
              <a:t>Easily tune Python code into plain C performance by adding static type declarations</a:t>
            </a:r>
            <a:endParaRPr lang="en-US" altLang="zh-CN"/>
          </a:p>
          <a:p>
            <a:pPr lvl="0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pip install cython</a:t>
            </a:r>
            <a:endParaRPr lang="en-US" altLang="zh-CN"/>
          </a:p>
          <a:p>
            <a:pPr lvl="1"/>
            <a:r>
              <a:rPr lang="en-US" altLang="zh-CN"/>
              <a:t>sudo apt install build-essential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Write hello.pyx</a:t>
            </a:r>
            <a:endParaRPr lang="en-US" altLang="zh-CN"/>
          </a:p>
          <a:p>
            <a:pPr lvl="1"/>
            <a:r>
              <a:rPr lang="en-US" altLang="zh-CN"/>
              <a:t>Write setup.py or pyximport</a:t>
            </a:r>
            <a:endParaRPr lang="en-US" altLang="zh-CN"/>
          </a:p>
          <a:p>
            <a:pPr lvl="1"/>
            <a:r>
              <a:rPr lang="en-US" altLang="zh-CN"/>
              <a:t>python setup.py build_ext --inplace</a:t>
            </a:r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6142355" y="182880"/>
            <a:ext cx="4428490" cy="715645"/>
            <a:chOff x="7185" y="637"/>
            <a:chExt cx="6974" cy="1127"/>
          </a:xfrm>
        </p:grpSpPr>
        <p:sp>
          <p:nvSpPr>
            <p:cNvPr id="4" name="圆角矩形 3"/>
            <p:cNvSpPr/>
            <p:nvPr/>
          </p:nvSpPr>
          <p:spPr>
            <a:xfrm>
              <a:off x="7185" y="638"/>
              <a:ext cx="1808" cy="11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.pyx</a:t>
              </a:r>
              <a:endParaRPr lang="en-US" altLang="zh-CN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9821" y="637"/>
              <a:ext cx="1808" cy="11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.c</a:t>
              </a:r>
              <a:endParaRPr lang="en-US" altLang="zh-CN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2351" y="637"/>
              <a:ext cx="1808" cy="11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.so</a:t>
              </a:r>
              <a:endParaRPr lang="en-US" altLang="zh-CN"/>
            </a:p>
          </p:txBody>
        </p: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 flipV="1">
              <a:off x="8993" y="1201"/>
              <a:ext cx="82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  <a:endCxn id="6" idx="1"/>
            </p:cNvCxnSpPr>
            <p:nvPr/>
          </p:nvCxnSpPr>
          <p:spPr>
            <a:xfrm>
              <a:off x="11629" y="1201"/>
              <a:ext cx="7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6142355" y="4346575"/>
            <a:ext cx="5089525" cy="1753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# setup.pyx</a:t>
            </a:r>
            <a:endParaRPr lang="en-US" altLang="zh-CN"/>
          </a:p>
          <a:p>
            <a:r>
              <a:rPr lang="en-US" altLang="zh-CN"/>
              <a:t>from distutils.core import setup</a:t>
            </a:r>
            <a:endParaRPr lang="en-US" altLang="zh-CN"/>
          </a:p>
          <a:p>
            <a:r>
              <a:rPr lang="en-US" altLang="zh-CN"/>
              <a:t>from Cython.Build import cythonize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setup(name='Hello world app',</a:t>
            </a:r>
            <a:endParaRPr lang="en-US" altLang="zh-CN"/>
          </a:p>
          <a:p>
            <a:r>
              <a:rPr lang="en-US" altLang="zh-CN"/>
              <a:t>      ext_modules=cythonize("hello.pyx"))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1600"/>
              <a:t>Pip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en-US" sz="1400"/>
              <a:t>sudo apt install python-pip</a:t>
            </a:r>
            <a:endParaRPr lang="en-US" altLang="en-US" sz="1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en-US" sz="1400"/>
              <a:t>pip search &lt;package_name&gt;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400"/>
              <a:t>Mirror</a:t>
            </a:r>
            <a:endParaRPr lang="en-US" altLang="zh-CN" sz="1400"/>
          </a:p>
          <a:p>
            <a:pPr lvl="2">
              <a:buFont typeface="Wingdings" panose="05000000000000000000" pitchFamily="2" charset="2"/>
              <a:buChar char=""/>
            </a:pPr>
            <a:r>
              <a:rPr lang="en-US" altLang="zh-CN" sz="1200"/>
              <a:t>Linux: ~/.pip/pip.conf</a:t>
            </a:r>
            <a:endParaRPr lang="en-US" altLang="zh-CN" sz="1200"/>
          </a:p>
          <a:p>
            <a:pPr lvl="2">
              <a:buFont typeface="Wingdings" panose="05000000000000000000" pitchFamily="2" charset="2"/>
              <a:buChar char=""/>
            </a:pPr>
            <a:r>
              <a:rPr lang="en-US" altLang="zh-CN" sz="1200"/>
              <a:t>Windows: C:\ProgramData\pip\pip.ini</a:t>
            </a:r>
            <a:endParaRPr lang="en-US" altLang="zh-CN" sz="140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 sz="1600">
                <a:sym typeface="+mn-ea"/>
              </a:rPr>
              <a:t>ipython</a:t>
            </a:r>
            <a:endParaRPr lang="en-US" altLang="zh-CN" sz="1600">
              <a:sym typeface="+mn-ea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x-none" altLang="en-US" sz="1400">
                <a:sym typeface="+mn-ea"/>
              </a:rPr>
              <a:t>Install ipython in each virtualenv</a:t>
            </a:r>
            <a:endParaRPr lang="x-none" altLang="en-US" sz="1400">
              <a:sym typeface="+mn-ea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600">
                <a:latin typeface="幼圆" panose="02010509060101010101" pitchFamily="49" charset="-122"/>
                <a:ea typeface="黑体" panose="02010609060101010101" pitchFamily="49" charset="-122"/>
                <a:sym typeface="+mn-ea"/>
              </a:rPr>
              <a:t>pip install ipython</a:t>
            </a:r>
            <a:endParaRPr lang="en-US" altLang="zh-CN" sz="160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600">
                <a:latin typeface="幼圆" panose="02010509060101010101" pitchFamily="49" charset="-122"/>
                <a:ea typeface="黑体" panose="02010609060101010101" pitchFamily="49" charset="-122"/>
                <a:sym typeface="+mn-ea"/>
              </a:rPr>
              <a:t>history, %hist, %logstart</a:t>
            </a:r>
            <a:endParaRPr lang="en-US" altLang="zh-CN" sz="1600">
              <a:latin typeface="幼圆" panose="020105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 sz="1600"/>
              <a:t>Jupyter Notebook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400">
                <a:latin typeface="幼圆" panose="02010509060101010101" pitchFamily="49" charset="-122"/>
                <a:ea typeface="黑体" panose="02010609060101010101" pitchFamily="49" charset="-122"/>
              </a:rPr>
              <a:t>web-based environment that enables interactive computing in notebook documents.</a:t>
            </a:r>
            <a:endParaRPr lang="en-US" altLang="zh-CN" sz="140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400">
                <a:latin typeface="幼圆" panose="02010509060101010101" pitchFamily="49" charset="-122"/>
                <a:ea typeface="黑体" panose="02010609060101010101" pitchFamily="49" charset="-122"/>
              </a:rPr>
              <a:t>pip install jupyter, jpyter notebook</a:t>
            </a:r>
            <a:endParaRPr lang="en-US" altLang="zh-CN" sz="1400">
              <a:latin typeface="幼圆" panose="020105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76340" y="1290955"/>
            <a:ext cx="5230495" cy="1753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/>
              <a:t>[global]</a:t>
            </a:r>
            <a:endParaRPr lang="en-US"/>
          </a:p>
          <a:p>
            <a:r>
              <a:rPr lang="en-US"/>
              <a:t>index-url=http://mirrors.aliyun.com/pypi/simple</a:t>
            </a:r>
            <a:endParaRPr lang="en-US"/>
          </a:p>
          <a:p>
            <a:endParaRPr lang="en-US"/>
          </a:p>
          <a:p>
            <a:r>
              <a:rPr lang="en-US"/>
              <a:t>[install]</a:t>
            </a:r>
            <a:endParaRPr lang="en-US"/>
          </a:p>
          <a:p>
            <a:r>
              <a:rPr lang="en-US"/>
              <a:t>trusted-host=mirrors.aliyun.com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Cython (2)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Static typing</a:t>
            </a:r>
            <a:endParaRPr lang="en-US" altLang="zh-CN"/>
          </a:p>
          <a:p>
            <a:pPr lvl="1"/>
            <a:r>
              <a:rPr lang="en-US" altLang="zh-CN"/>
              <a:t>cdef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Virtualenv, VirtualenvWrapper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en-US"/>
              <a:t>Linux Install</a:t>
            </a:r>
            <a:endParaRPr lang="en-US" altLang="en-US"/>
          </a:p>
          <a:p>
            <a:pPr lvl="1"/>
            <a:r>
              <a:rPr lang="en-US" altLang="en-US"/>
              <a:t>sudo apt install virtualenv virtualenvwrapper</a:t>
            </a:r>
            <a:endParaRPr lang="en-US" altLang="en-US"/>
          </a:p>
          <a:p>
            <a:pPr lvl="1"/>
            <a:r>
              <a:rPr lang="en-US" altLang="en-US"/>
              <a:t>pip3 install virtualenvwrapper</a:t>
            </a:r>
            <a:endParaRPr lang="en-US" altLang="en-US"/>
          </a:p>
          <a:p>
            <a:pPr lvl="1"/>
            <a:r>
              <a:rPr lang="en-US" altLang="en-US"/>
              <a:t>Modify ~/.bashrc</a:t>
            </a:r>
            <a:endParaRPr lang="en-US" altLang="en-US"/>
          </a:p>
          <a:p>
            <a:pPr lvl="2"/>
            <a:r>
              <a:rPr lang="en-US" altLang="en-US"/>
              <a:t>export WORKON_HOME=~/.virtualenvs</a:t>
            </a:r>
            <a:endParaRPr lang="en-US" altLang="en-US"/>
          </a:p>
          <a:p>
            <a:pPr lvl="2"/>
            <a:r>
              <a:rPr lang="en-US" altLang="en-US"/>
              <a:t>export PROJECT_HOME=~/workspace</a:t>
            </a:r>
            <a:endParaRPr lang="en-US" altLang="en-US"/>
          </a:p>
          <a:p>
            <a:pPr lvl="2"/>
            <a:r>
              <a:rPr lang="en-US" altLang="en-US"/>
              <a:t>export VIRTUALENVWRAPPER_PYTHON=/usr/bin/python3</a:t>
            </a:r>
            <a:endParaRPr lang="en-US" altLang="en-US"/>
          </a:p>
          <a:p>
            <a:pPr lvl="2"/>
            <a:r>
              <a:rPr lang="en-US" altLang="en-US"/>
              <a:t>source /usr/share/virtualenvwrapper/virtualenvwrapper.sh</a:t>
            </a:r>
            <a:endParaRPr lang="en-US" altLang="en-US"/>
          </a:p>
          <a:p>
            <a:pPr lvl="1"/>
            <a:r>
              <a:rPr lang="en-US" altLang="en-US"/>
              <a:t>source ~/.bashrc</a:t>
            </a:r>
            <a:endParaRPr lang="en-US" altLang="en-US"/>
          </a:p>
          <a:p>
            <a:pPr lvl="0"/>
            <a:r>
              <a:rPr lang="en-US" altLang="en-US"/>
              <a:t>Windows Install</a:t>
            </a:r>
            <a:endParaRPr lang="en-US" altLang="en-US"/>
          </a:p>
          <a:p>
            <a:pPr lvl="1"/>
            <a:r>
              <a:rPr lang="en-US" altLang="en-US" sz="2000"/>
              <a:t>pip install virtualenvwrapper-win</a:t>
            </a:r>
            <a:endParaRPr lang="en-US" altLang="en-US"/>
          </a:p>
          <a:p>
            <a:pPr lvl="0"/>
            <a:r>
              <a:rPr lang="en-US" altLang="en-US"/>
              <a:t>Usage</a:t>
            </a:r>
            <a:endParaRPr lang="en-US" altLang="en-US"/>
          </a:p>
          <a:p>
            <a:pPr lvl="1"/>
            <a:r>
              <a:rPr lang="en-US" altLang="en-US"/>
              <a:t>Use original pip source instead of aliyun source</a:t>
            </a:r>
            <a:endParaRPr lang="en-US" altLang="en-US"/>
          </a:p>
          <a:p>
            <a:pPr lvl="1"/>
            <a:r>
              <a:rPr lang="en-US" altLang="en-US"/>
              <a:t>mkvirtualenv py3 --python=/usr/bin/python3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Anaconda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Install Anaconda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https://mirrors.tuna.tsinghua.edu.cn/anaconda/archive/</a:t>
            </a:r>
            <a:endParaRPr lang="en-US" altLang="zh-CN" sz="2400"/>
          </a:p>
          <a:p>
            <a:r>
              <a:rPr lang="en-US" altLang="zh-CN"/>
              <a:t>Generate $HOME/.condarc</a:t>
            </a:r>
            <a:endParaRPr lang="en-US" altLang="zh-CN"/>
          </a:p>
          <a:p>
            <a:pPr lvl="1"/>
            <a:r>
              <a:rPr lang="zh-CN" altLang="en-US"/>
              <a:t>conda config --set show_channel_urls yes</a:t>
            </a:r>
            <a:endParaRPr lang="zh-CN" altLang="en-US"/>
          </a:p>
          <a:p>
            <a:pPr lvl="0"/>
            <a:r>
              <a:rPr lang="en-US" altLang="zh-CN"/>
              <a:t>Configure Tsinghua mirror</a:t>
            </a:r>
            <a:endParaRPr lang="en-US" altLang="zh-CN"/>
          </a:p>
          <a:p>
            <a:pPr lvl="1"/>
            <a:r>
              <a:rPr lang="en-US" altLang="zh-CN" sz="2000"/>
              <a:t>conda info #check</a:t>
            </a:r>
            <a:endParaRPr lang="en-US" altLang="zh-CN"/>
          </a:p>
          <a:p>
            <a:pPr lvl="0"/>
            <a:r>
              <a:rPr lang="en-US" altLang="zh-CN"/>
              <a:t>Create virtualenv</a:t>
            </a:r>
            <a:endParaRPr lang="en-US" altLang="zh-CN"/>
          </a:p>
          <a:p>
            <a:pPr lvl="1"/>
            <a:r>
              <a:rPr lang="en-US" altLang="zh-CN"/>
              <a:t>conda create -n py3.7</a:t>
            </a:r>
            <a:endParaRPr lang="en-US" altLang="zh-CN"/>
          </a:p>
          <a:p>
            <a:pPr lvl="1"/>
            <a:r>
              <a:rPr lang="en-US" altLang="zh-CN"/>
              <a:t>conda activate py3.7</a:t>
            </a:r>
            <a:endParaRPr lang="en-US" altLang="zh-CN"/>
          </a:p>
          <a:p>
            <a:pPr lvl="1"/>
            <a:r>
              <a:rPr lang="en-US" altLang="zh-CN"/>
              <a:t>conda deactivate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292090" y="3084195"/>
            <a:ext cx="66725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channels:</a:t>
            </a:r>
            <a:endParaRPr lang="zh-CN" altLang="en-US" sz="1200"/>
          </a:p>
          <a:p>
            <a:r>
              <a:rPr lang="zh-CN" altLang="en-US" sz="1200"/>
              <a:t>  - defaults</a:t>
            </a:r>
            <a:endParaRPr lang="zh-CN" altLang="en-US" sz="1200"/>
          </a:p>
          <a:p>
            <a:r>
              <a:rPr lang="zh-CN" altLang="en-US" sz="1200"/>
              <a:t>show_channel_urls: true</a:t>
            </a:r>
            <a:endParaRPr lang="zh-CN" altLang="en-US" sz="1200"/>
          </a:p>
          <a:p>
            <a:r>
              <a:rPr lang="zh-CN" altLang="en-US" sz="1200"/>
              <a:t>default_channels:</a:t>
            </a:r>
            <a:endParaRPr lang="zh-CN" altLang="en-US" sz="1200"/>
          </a:p>
          <a:p>
            <a:r>
              <a:rPr lang="zh-CN" altLang="en-US" sz="1200"/>
              <a:t>  - https://mirrors.tuna.tsinghua.edu.cn/anaconda/pkgs/main</a:t>
            </a:r>
            <a:endParaRPr lang="zh-CN" altLang="en-US" sz="1200"/>
          </a:p>
          <a:p>
            <a:r>
              <a:rPr lang="zh-CN" altLang="en-US" sz="1200"/>
              <a:t>  - https://mirrors.tuna.tsinghua.edu.cn/anaconda/pkgs/free</a:t>
            </a:r>
            <a:endParaRPr lang="zh-CN" altLang="en-US" sz="1200"/>
          </a:p>
          <a:p>
            <a:r>
              <a:rPr lang="zh-CN" altLang="en-US" sz="1200"/>
              <a:t>  - https://mirrors.tuna.tsinghua.edu.cn/anaconda/pkgs/r</a:t>
            </a:r>
            <a:endParaRPr lang="zh-CN" altLang="en-US" sz="1200"/>
          </a:p>
          <a:p>
            <a:r>
              <a:rPr lang="zh-CN" altLang="en-US" sz="1200"/>
              <a:t>custom_channels:</a:t>
            </a:r>
            <a:endParaRPr lang="zh-CN" altLang="en-US" sz="1200"/>
          </a:p>
          <a:p>
            <a:r>
              <a:rPr lang="zh-CN" altLang="en-US" sz="1200"/>
              <a:t>  conda-forge: https://mirrors.tuna.tsinghua.edu.cn/anaconda/cloud</a:t>
            </a:r>
            <a:endParaRPr lang="zh-CN" altLang="en-US" sz="1200"/>
          </a:p>
          <a:p>
            <a:r>
              <a:rPr lang="zh-CN" altLang="en-US" sz="1200"/>
              <a:t>  msys2: https://mirrors.tuna.tsinghua.edu.cn/anaconda/cloud</a:t>
            </a:r>
            <a:endParaRPr lang="zh-CN" altLang="en-US" sz="1200"/>
          </a:p>
          <a:p>
            <a:r>
              <a:rPr lang="zh-CN" altLang="en-US" sz="1200"/>
              <a:t>  bioconda: https://mirrors.tuna.tsinghua.edu.cn/anaconda/cloud</a:t>
            </a:r>
            <a:endParaRPr lang="zh-CN" altLang="en-US" sz="1200"/>
          </a:p>
          <a:p>
            <a:r>
              <a:rPr lang="zh-CN" altLang="en-US" sz="1200"/>
              <a:t>  menpo: https://mirrors.tuna.tsinghua.edu.cn/anaconda/cloud</a:t>
            </a:r>
            <a:endParaRPr lang="zh-CN" altLang="en-US" sz="1200"/>
          </a:p>
          <a:p>
            <a:r>
              <a:rPr lang="zh-CN" altLang="en-US" sz="1200"/>
              <a:t>  pytorch: https://mirrors.tuna.tsinghua.edu.cn/anaconda/cloud</a:t>
            </a:r>
            <a:endParaRPr lang="zh-CN" altLang="en-US" sz="1200"/>
          </a:p>
          <a:p>
            <a:r>
              <a:rPr lang="zh-CN" altLang="en-US" sz="1200"/>
              <a:t>  simpleitk: https://mirrors.tuna.tsinghua.edu.cn/anaconda/cloud</a:t>
            </a:r>
            <a:endParaRPr lang="zh-CN" altLang="en-US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Pylint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Configuration</a:t>
            </a:r>
            <a:endParaRPr lang="en-US" altLang="en-US"/>
          </a:p>
          <a:p>
            <a:pPr lvl="1"/>
            <a:r>
              <a:rPr lang="en-US"/>
              <a:t>pylint --generate-rcfile &gt; .pylintr</a:t>
            </a:r>
            <a:r>
              <a:rPr lang="en-US" altLang="en-US"/>
              <a:t>c</a:t>
            </a:r>
            <a:endParaRPr lang="en-US"/>
          </a:p>
          <a:p>
            <a:pPr lvl="1"/>
            <a:r>
              <a:rPr lang="en-US" altLang="en-US"/>
              <a:t>.pylintrc</a:t>
            </a:r>
            <a:endParaRPr lang="en-US" altLang="en-US"/>
          </a:p>
          <a:p>
            <a:pPr lvl="2"/>
            <a:r>
              <a:rPr lang="en-US"/>
              <a:t>extension-pkg-whitelist=cv2</a:t>
            </a:r>
            <a:endParaRPr lang="en-US"/>
          </a:p>
          <a:p>
            <a:pPr lvl="2"/>
            <a:r>
              <a:rPr lang="en-US" altLang="en-US"/>
              <a:t>disable=print-statement, invalid-name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Obfuscate</a:t>
            </a:r>
            <a:endParaRPr lang="en-US" altLang="zh-CN"/>
          </a:p>
          <a:p>
            <a:pPr lvl="1"/>
            <a:r>
              <a:rPr lang="en-US" altLang="zh-CN"/>
              <a:t>pip install pyarmor</a:t>
            </a:r>
            <a:endParaRPr lang="en-US" altLang="zh-CN"/>
          </a:p>
          <a:p>
            <a:pPr lvl="1"/>
            <a:r>
              <a:rPr lang="en-US" altLang="zh-CN"/>
              <a:t>pyarmor obfuscate foo.py</a:t>
            </a:r>
            <a:endParaRPr lang="en-US" altLang="zh-CN"/>
          </a:p>
          <a:p>
            <a:pPr lvl="1"/>
            <a:r>
              <a:rPr lang="en-US" altLang="zh-CN"/>
              <a:t>Build for other platforms different from current host</a:t>
            </a:r>
            <a:endParaRPr lang="en-US" altLang="zh-CN"/>
          </a:p>
          <a:p>
            <a:pPr lvl="2"/>
            <a:r>
              <a:rPr lang="en-US" altLang="zh-CN"/>
              <a:t>pyarmor download</a:t>
            </a:r>
            <a:endParaRPr lang="en-US" altLang="zh-CN"/>
          </a:p>
          <a:p>
            <a:pPr lvl="2"/>
            <a:r>
              <a:rPr lang="en-US" altLang="zh-CN"/>
              <a:t>pyarmor obfuscate --platform &lt;platform-name&gt; a.py</a:t>
            </a:r>
            <a:endParaRPr lang="en-US" altLang="zh-CN"/>
          </a:p>
          <a:p>
            <a:pPr lvl="1"/>
            <a:r>
              <a:rPr lang="en-US" altLang="zh-CN" sz="2000"/>
              <a:t>--restrict=0</a:t>
            </a:r>
            <a:endParaRPr lang="en-US" altLang="zh-CN"/>
          </a:p>
          <a:p>
            <a:pPr lvl="1"/>
            <a:r>
              <a:rPr lang="en-US" altLang="zh-CN"/>
              <a:t>Obfuscate whole package</a:t>
            </a:r>
            <a:endParaRPr lang="en-US" altLang="zh-CN"/>
          </a:p>
          <a:p>
            <a:pPr lvl="2"/>
            <a:r>
              <a:rPr lang="en-US" altLang="zh-CN"/>
              <a:t>pyarmor obfuscate --recursive --output dist/pkg pkg/__init__.py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Vim Support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065395"/>
          </a:xfrm>
        </p:spPr>
        <p:txBody>
          <a:bodyPr>
            <a:normAutofit fontScale="50000"/>
          </a:bodyPr>
          <a:p>
            <a:r>
              <a:rPr lang="en-US" altLang="en-US"/>
              <a:t>Vundle</a:t>
            </a:r>
            <a:endParaRPr lang="en-US" altLang="en-US"/>
          </a:p>
          <a:p>
            <a:pPr lvl="1"/>
            <a:r>
              <a:rPr lang="en-US" altLang="en-US"/>
              <a:t> git clone https://github.com/VundleVim/Vundle.vim.git ~/.vim/bundle/Vundle.vim</a:t>
            </a:r>
            <a:endParaRPr lang="en-US" altLang="en-US"/>
          </a:p>
          <a:p>
            <a:pPr lvl="1"/>
            <a:r>
              <a:rPr lang="en-US" altLang="en-US"/>
              <a:t>Edit .vimrc (Refer to https://github.com/VundleVim/Vundle.vim)</a:t>
            </a:r>
            <a:endParaRPr lang="en-US" altLang="en-US"/>
          </a:p>
          <a:p>
            <a:pPr lvl="1"/>
            <a:r>
              <a:rPr lang="en-US" altLang="en-US"/>
              <a:t>Launch vim. Run “:PluginInstall”</a:t>
            </a:r>
            <a:endParaRPr lang="en-US" altLang="en-US"/>
          </a:p>
          <a:p>
            <a:pPr lvl="0"/>
            <a:r>
              <a:rPr lang="en-US" altLang="en-US"/>
              <a:t>Plugins</a:t>
            </a:r>
            <a:endParaRPr lang="en-US" altLang="en-US"/>
          </a:p>
          <a:p>
            <a:pPr lvl="1"/>
            <a:r>
              <a:rPr lang="en-US" altLang="en-US"/>
              <a:t>syntastic</a:t>
            </a:r>
            <a:endParaRPr lang="en-US" altLang="en-US"/>
          </a:p>
          <a:p>
            <a:pPr lvl="2"/>
            <a:r>
              <a:rPr lang="en-US" altLang="en-US" sz="1800"/>
              <a:t>Add “Plugin 'vim-syntastic/syntastic'” to .vimrc</a:t>
            </a:r>
            <a:endParaRPr lang="en-US" altLang="en-US" sz="1800"/>
          </a:p>
          <a:p>
            <a:pPr lvl="2"/>
            <a:r>
              <a:rPr lang="en-US" altLang="en-US" sz="1800"/>
              <a:t>Add “Plugin 'nvie/vim-flake8'” to .vimrc</a:t>
            </a:r>
            <a:endParaRPr lang="en-US" altLang="en-US" sz="1800"/>
          </a:p>
          <a:p>
            <a:pPr lvl="2"/>
            <a:r>
              <a:rPr lang="en-US" altLang="en-US" sz="1800"/>
              <a:t>let python_highlight_all=1</a:t>
            </a:r>
            <a:endParaRPr lang="en-US" altLang="en-US" sz="1800"/>
          </a:p>
          <a:p>
            <a:pPr lvl="2"/>
            <a:r>
              <a:rPr lang="en-US" altLang="en-US" sz="1800"/>
              <a:t>syntax on</a:t>
            </a:r>
            <a:endParaRPr lang="en-US" altLang="en-US" sz="1800"/>
          </a:p>
          <a:p>
            <a:pPr lvl="2"/>
            <a:r>
              <a:rPr lang="en-US" altLang="en-US" sz="1800"/>
              <a:t>sudo ap install flake8</a:t>
            </a:r>
            <a:endParaRPr lang="en-US" altLang="en-US" sz="1800"/>
          </a:p>
          <a:p>
            <a:pPr lvl="1"/>
            <a:r>
              <a:rPr lang="en-US" altLang="en-US"/>
              <a:t>NERDTree</a:t>
            </a:r>
            <a:endParaRPr lang="en-US" altLang="en-US"/>
          </a:p>
          <a:p>
            <a:pPr lvl="2"/>
            <a:r>
              <a:rPr lang="en-US" altLang="en-US" sz="1800"/>
              <a:t>Add “Plugin 'scrooloose/nerdtree'” to .vimrc</a:t>
            </a:r>
            <a:endParaRPr lang="en-US" altLang="en-US"/>
          </a:p>
          <a:p>
            <a:pPr lvl="1"/>
            <a:r>
              <a:rPr lang="en-US" altLang="en-US"/>
              <a:t>fugutive</a:t>
            </a:r>
            <a:endParaRPr lang="en-US" altLang="en-US"/>
          </a:p>
          <a:p>
            <a:pPr lvl="2"/>
            <a:r>
              <a:rPr lang="en-US" altLang="en-US" sz="1800"/>
              <a:t>Add “Plugin 'tpope/vim-fugitive'” to .vimrc</a:t>
            </a:r>
            <a:endParaRPr lang="en-US" altLang="en-US" sz="1800"/>
          </a:p>
          <a:p>
            <a:pPr lvl="1"/>
            <a:r>
              <a:rPr lang="en-US" altLang="en-US"/>
              <a:t>YouCompleteMe</a:t>
            </a:r>
            <a:endParaRPr lang="en-US" altLang="en-US"/>
          </a:p>
          <a:p>
            <a:pPr lvl="2"/>
            <a:r>
              <a:rPr lang="en-US" altLang="en-US"/>
              <a:t>git clone https://github.com/Valloric/YouCompleteMe.git ~/.vim/bundle/</a:t>
            </a:r>
            <a:endParaRPr lang="en-US" altLang="en-US"/>
          </a:p>
          <a:p>
            <a:pPr lvl="2"/>
            <a:r>
              <a:rPr lang="en-US" altLang="en-US"/>
              <a:t>cd ~/.vim/bundle/YouCompleteMe/</a:t>
            </a:r>
            <a:endParaRPr lang="en-US" altLang="en-US"/>
          </a:p>
          <a:p>
            <a:pPr lvl="2"/>
            <a:r>
              <a:rPr lang="en-US" altLang="en-US"/>
              <a:t>git submodule update --init --recursive (may fail because of network restriction)</a:t>
            </a:r>
            <a:endParaRPr lang="en-US" altLang="en-US"/>
          </a:p>
          <a:p>
            <a:pPr lvl="2"/>
            <a:r>
              <a:rPr lang="en-US" altLang="en-US"/>
              <a:t>python ./install.py</a:t>
            </a:r>
            <a:endParaRPr lang="en-US" altLang="en-US"/>
          </a:p>
          <a:p>
            <a:pPr lvl="2"/>
            <a:r>
              <a:rPr lang="en-US" altLang="en-US"/>
              <a:t>Add “Bundle 'Valloric/YouCompleteMe'” to .vimrc</a:t>
            </a:r>
            <a:endParaRPr lang="en-US" altLang="en-US"/>
          </a:p>
          <a:p>
            <a:pPr lvl="2"/>
            <a:r>
              <a:rPr lang="en-US" altLang="en-US"/>
              <a:t>virtualenv support: create .ycm_extra_conf.py</a:t>
            </a:r>
            <a:endParaRPr lang="en-US" altLang="en-US"/>
          </a:p>
          <a:p>
            <a:pPr lvl="1"/>
            <a:r>
              <a:rPr lang="en-US" altLang="en-US"/>
              <a:t>taglist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689090" y="1750695"/>
            <a:ext cx="4958715" cy="18148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sz="1400"/>
              <a:t>set statusline+=%#warningmsg#</a:t>
            </a:r>
            <a:endParaRPr lang="en-US" sz="1400"/>
          </a:p>
          <a:p>
            <a:r>
              <a:rPr lang="en-US" sz="1400"/>
              <a:t>set statusline+=%{SyntasticStatuslineFlag()}</a:t>
            </a:r>
            <a:endParaRPr lang="en-US" sz="1400"/>
          </a:p>
          <a:p>
            <a:r>
              <a:rPr lang="en-US" sz="1400"/>
              <a:t>set statusline+=%*</a:t>
            </a:r>
            <a:endParaRPr lang="en-US" sz="1400"/>
          </a:p>
          <a:p>
            <a:endParaRPr lang="en-US" sz="1400"/>
          </a:p>
          <a:p>
            <a:r>
              <a:rPr lang="en-US" sz="1400"/>
              <a:t>let g:syntastic_always_populate_loc_list = 1</a:t>
            </a:r>
            <a:endParaRPr lang="en-US" sz="1400"/>
          </a:p>
          <a:p>
            <a:r>
              <a:rPr lang="en-US" sz="1400"/>
              <a:t>let g:syntastic_auto_loc_list = </a:t>
            </a:r>
            <a:r>
              <a:rPr lang="en-US" altLang="en-US" sz="1400"/>
              <a:t>2</a:t>
            </a:r>
            <a:endParaRPr lang="en-US" sz="1400"/>
          </a:p>
          <a:p>
            <a:r>
              <a:rPr lang="en-US" sz="1400"/>
              <a:t>let g:syntastic_check_on_open = 1</a:t>
            </a:r>
            <a:endParaRPr lang="en-US" sz="1400"/>
          </a:p>
          <a:p>
            <a:r>
              <a:rPr lang="en-US" sz="1400"/>
              <a:t>let g:syntastic_check_on_wq = 0</a:t>
            </a:r>
            <a:endParaRPr lang="en-US" sz="1400"/>
          </a:p>
        </p:txBody>
      </p:sp>
      <p:sp>
        <p:nvSpPr>
          <p:cNvPr id="5" name="Text Box 4"/>
          <p:cNvSpPr txBox="1"/>
          <p:nvPr/>
        </p:nvSpPr>
        <p:spPr>
          <a:xfrm>
            <a:off x="7322185" y="3674110"/>
            <a:ext cx="4325620" cy="1599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sz="1400"/>
              <a:t>" see :h syntastic-loclist-callback</a:t>
            </a:r>
            <a:endParaRPr lang="en-US" sz="1400"/>
          </a:p>
          <a:p>
            <a:r>
              <a:rPr lang="en-US" sz="1400"/>
              <a:t>function! SyntasticCheckHook(errors)</a:t>
            </a:r>
            <a:endParaRPr lang="en-US" sz="1400"/>
          </a:p>
          <a:p>
            <a:r>
              <a:rPr lang="en-US" sz="1400"/>
              <a:t>    if !empty(a:errors)</a:t>
            </a:r>
            <a:endParaRPr lang="en-US" sz="1400"/>
          </a:p>
          <a:p>
            <a:r>
              <a:rPr lang="en-US" sz="1400"/>
              <a:t>        let g:syntastic_loc_list_height = min([len(a:errors), 10])</a:t>
            </a:r>
            <a:endParaRPr lang="en-US" sz="1400"/>
          </a:p>
          <a:p>
            <a:r>
              <a:rPr lang="en-US" sz="1400"/>
              <a:t>    endif</a:t>
            </a:r>
            <a:endParaRPr lang="en-US" sz="1400"/>
          </a:p>
          <a:p>
            <a:r>
              <a:rPr lang="en-US" sz="1400"/>
              <a:t>endfunction</a:t>
            </a:r>
            <a:endParaRPr lang="en-US" sz="1400"/>
          </a:p>
        </p:txBody>
      </p:sp>
      <p:sp>
        <p:nvSpPr>
          <p:cNvPr id="6" name="Text Box 5"/>
          <p:cNvSpPr txBox="1"/>
          <p:nvPr/>
        </p:nvSpPr>
        <p:spPr>
          <a:xfrm>
            <a:off x="7322185" y="5525135"/>
            <a:ext cx="4325620" cy="1168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en-US" sz="1400"/>
              <a:t>def Settings( **kwargs ):</a:t>
            </a:r>
            <a:endParaRPr lang="en-US" altLang="en-US" sz="1400"/>
          </a:p>
          <a:p>
            <a:r>
              <a:rPr lang="en-US" altLang="en-US" sz="1400"/>
              <a:t>  return {</a:t>
            </a:r>
            <a:endParaRPr lang="en-US" altLang="en-US" sz="1400"/>
          </a:p>
          <a:p>
            <a:r>
              <a:rPr lang="en-US" altLang="en-US" sz="1400"/>
              <a:t>    'interpreter_path': '/path/to/virtual/environment/python'</a:t>
            </a:r>
            <a:endParaRPr lang="en-US" altLang="en-US" sz="1400"/>
          </a:p>
          <a:p>
            <a:r>
              <a:rPr lang="en-US" altLang="en-US" sz="1400"/>
              <a:t>  }</a:t>
            </a:r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13062</Words>
  <Application>WPS 演示</Application>
  <PresentationFormat>宽屏</PresentationFormat>
  <Paragraphs>589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Arial</vt:lpstr>
      <vt:lpstr>宋体</vt:lpstr>
      <vt:lpstr>Wingdings</vt:lpstr>
      <vt:lpstr>黑体</vt:lpstr>
      <vt:lpstr>微软雅黑</vt:lpstr>
      <vt:lpstr>幼圆</vt:lpstr>
      <vt:lpstr>Arial Unicode MS</vt:lpstr>
      <vt:lpstr>Calibri</vt:lpstr>
      <vt:lpstr>1_A000120140530A02PPBG</vt:lpstr>
      <vt:lpstr>Python Notes</vt:lpstr>
      <vt:lpstr>Fundamental</vt:lpstr>
      <vt:lpstr>Basic 1/2</vt:lpstr>
      <vt:lpstr>Basic 2/2</vt:lpstr>
      <vt:lpstr>Virtualenv, VirtualenvWrapper</vt:lpstr>
      <vt:lpstr>Anaconda</vt:lpstr>
      <vt:lpstr>Pylint</vt:lpstr>
      <vt:lpstr>Deploy</vt:lpstr>
      <vt:lpstr>Vim Support</vt:lpstr>
      <vt:lpstr>Data Types</vt:lpstr>
      <vt:lpstr>String</vt:lpstr>
      <vt:lpstr>Utils</vt:lpstr>
      <vt:lpstr>Multiprocess 1/3</vt:lpstr>
      <vt:lpstr>Multiprocess 2/3</vt:lpstr>
      <vt:lpstr>Multiprocess 3/3</vt:lpstr>
      <vt:lpstr>Thread</vt:lpstr>
      <vt:lpstr>Modules</vt:lpstr>
      <vt:lpstr>File Operation</vt:lpstr>
      <vt:lpstr>Propcess</vt:lpstr>
      <vt:lpstr>JSON</vt:lpstr>
      <vt:lpstr>Packages</vt:lpstr>
      <vt:lpstr>Web</vt:lpstr>
      <vt:lpstr>NumPy 1/2</vt:lpstr>
      <vt:lpstr>NumPy 2/2</vt:lpstr>
      <vt:lpstr>Pandas</vt:lpstr>
      <vt:lpstr>SciPy</vt:lpstr>
      <vt:lpstr>Matplotlib</vt:lpstr>
      <vt:lpstr>Seaborn</vt:lpstr>
      <vt:lpstr>xml</vt:lpstr>
      <vt:lpstr>GUI</vt:lpstr>
      <vt:lpstr>Video</vt:lpstr>
      <vt:lpstr>Audio</vt:lpstr>
      <vt:lpstr>3D</vt:lpstr>
      <vt:lpstr>Serial I/O</vt:lpstr>
      <vt:lpstr>Graphics and Game</vt:lpstr>
      <vt:lpstr>PowerPoint 演示文稿</vt:lpstr>
      <vt:lpstr>Advanced</vt:lpstr>
      <vt:lpstr>Wrap As Exe or Dll</vt:lpstr>
      <vt:lpstr>Cython</vt:lpstr>
      <vt:lpstr>Cython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577</cp:revision>
  <dcterms:created xsi:type="dcterms:W3CDTF">2019-07-31T06:11:00Z</dcterms:created>
  <dcterms:modified xsi:type="dcterms:W3CDTF">2020-02-11T15:57:55Z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