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3.xml"/><Relationship Id="rId17" Type="http://schemas.openxmlformats.org/officeDocument/2006/relationships/tags" Target="../tags/tag2.xml"/><Relationship Id="rId16" Type="http://schemas.openxmlformats.org/officeDocument/2006/relationships/tags" Target="../tags/tag1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iOS General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524000" y="5434590"/>
            <a:ext cx="9144000" cy="376237"/>
          </a:xfrm>
          <a:prstGeom prst="rect">
            <a:avLst/>
          </a:prstGeom>
        </p:spPr>
        <p:txBody>
          <a:bodyPr/>
          <a:lstStyle/>
          <a:p>
            <a:r>
              <a:t>Sparks Lu</a:t>
            </a:r>
          </a:p>
          <a:p>
            <a:r>
              <a:t>2016-1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grpSp>
        <p:nvGrpSpPr>
          <p:cNvPr id="133" name="Group 133"/>
          <p:cNvGrpSpPr/>
          <p:nvPr/>
        </p:nvGrpSpPr>
        <p:grpSpPr>
          <a:xfrm>
            <a:off x="2196063" y="5379753"/>
            <a:ext cx="7896321" cy="1089457"/>
            <a:chOff x="0" y="0"/>
            <a:chExt cx="11230321" cy="1549449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11230322" cy="154945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8"/>
                    <a:lumOff val="-208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Core OS</a:t>
              </a:r>
              <a:endParaRPr sz="211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26" y="1104726"/>
              <a:ext cx="1834059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Accelerate</a:t>
              </a:r>
              <a:endParaRPr sz="1125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58826" y="1104726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Bluetooth</a:t>
              </a:r>
              <a:endParaRPr sz="1125"/>
            </a:p>
          </p:txBody>
        </p:sp>
        <p:sp>
          <p:nvSpPr>
            <p:cNvPr id="126" name="Shape 126"/>
            <p:cNvSpPr/>
            <p:nvPr/>
          </p:nvSpPr>
          <p:spPr>
            <a:xfrm>
              <a:off x="4042023" y="1104726"/>
              <a:ext cx="2374107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External Accessory</a:t>
              </a:r>
              <a:endParaRPr sz="1125"/>
            </a:p>
          </p:txBody>
        </p:sp>
        <p:sp>
          <p:nvSpPr>
            <p:cNvPr id="127" name="Shape 127"/>
            <p:cNvSpPr/>
            <p:nvPr/>
          </p:nvSpPr>
          <p:spPr>
            <a:xfrm>
              <a:off x="86270" y="634826"/>
              <a:ext cx="3000922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Generic Security Services</a:t>
              </a:r>
              <a:endParaRPr sz="1125"/>
            </a:p>
          </p:txBody>
        </p:sp>
        <p:sp>
          <p:nvSpPr>
            <p:cNvPr id="128" name="Shape 128"/>
            <p:cNvSpPr/>
            <p:nvPr/>
          </p:nvSpPr>
          <p:spPr>
            <a:xfrm>
              <a:off x="3153023" y="634826"/>
              <a:ext cx="2496543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Local Authentication</a:t>
              </a:r>
              <a:endParaRPr sz="1125"/>
            </a:p>
          </p:txBody>
        </p:sp>
        <p:sp>
          <p:nvSpPr>
            <p:cNvPr id="129" name="Shape 129"/>
            <p:cNvSpPr/>
            <p:nvPr/>
          </p:nvSpPr>
          <p:spPr>
            <a:xfrm>
              <a:off x="5715396" y="634826"/>
              <a:ext cx="1834060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Security</a:t>
              </a:r>
              <a:endParaRPr sz="1125"/>
            </a:p>
          </p:txBody>
        </p:sp>
        <p:sp>
          <p:nvSpPr>
            <p:cNvPr id="130" name="Shape 130"/>
            <p:cNvSpPr/>
            <p:nvPr/>
          </p:nvSpPr>
          <p:spPr>
            <a:xfrm>
              <a:off x="6474370" y="1104726"/>
              <a:ext cx="2374107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Network Extension</a:t>
              </a:r>
              <a:endParaRPr sz="1125"/>
            </a:p>
          </p:txBody>
        </p:sp>
        <p:sp>
          <p:nvSpPr>
            <p:cNvPr id="131" name="Shape 131"/>
            <p:cNvSpPr/>
            <p:nvPr/>
          </p:nvSpPr>
          <p:spPr>
            <a:xfrm>
              <a:off x="7615287" y="634826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64bit Support</a:t>
              </a:r>
              <a:endParaRPr sz="1125"/>
            </a:p>
          </p:txBody>
        </p:sp>
        <p:sp>
          <p:nvSpPr>
            <p:cNvPr id="132" name="Shape 132"/>
            <p:cNvSpPr/>
            <p:nvPr/>
          </p:nvSpPr>
          <p:spPr>
            <a:xfrm>
              <a:off x="8913167" y="1104726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System</a:t>
              </a:r>
              <a:endParaRPr sz="1125"/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2182337" y="3676275"/>
            <a:ext cx="7938790" cy="1710769"/>
            <a:chOff x="0" y="0"/>
            <a:chExt cx="11290721" cy="2433091"/>
          </a:xfrm>
        </p:grpSpPr>
        <p:sp>
          <p:nvSpPr>
            <p:cNvPr id="134" name="Shape 134"/>
            <p:cNvSpPr/>
            <p:nvPr/>
          </p:nvSpPr>
          <p:spPr>
            <a:xfrm>
              <a:off x="28897" y="0"/>
              <a:ext cx="11230323" cy="2433092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8"/>
                    <a:lumOff val="-208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Core Services</a:t>
              </a:r>
              <a:endParaRPr sz="211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6495" y="1570533"/>
              <a:ext cx="11142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Account</a:t>
              </a:r>
              <a:endParaRPr sz="1125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27906" y="1570533"/>
              <a:ext cx="195654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Address Book</a:t>
              </a:r>
              <a:endParaRPr sz="1125"/>
            </a:p>
          </p:txBody>
        </p:sp>
        <p:sp>
          <p:nvSpPr>
            <p:cNvPr id="137" name="Shape 137"/>
            <p:cNvSpPr/>
            <p:nvPr/>
          </p:nvSpPr>
          <p:spPr>
            <a:xfrm>
              <a:off x="3154635" y="1571575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 Support</a:t>
              </a:r>
              <a:endParaRPr sz="1125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895775" y="1570533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CFNetwork</a:t>
              </a:r>
              <a:endParaRPr sz="1125"/>
            </a:p>
          </p:txBody>
        </p:sp>
        <p:sp>
          <p:nvSpPr>
            <p:cNvPr id="139" name="Shape 139"/>
            <p:cNvSpPr/>
            <p:nvPr/>
          </p:nvSpPr>
          <p:spPr>
            <a:xfrm>
              <a:off x="5008984" y="647985"/>
              <a:ext cx="11142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CloudKit</a:t>
              </a:r>
              <a:endParaRPr sz="1125"/>
            </a:p>
          </p:txBody>
        </p:sp>
        <p:sp>
          <p:nvSpPr>
            <p:cNvPr id="140" name="Shape 140"/>
            <p:cNvSpPr/>
            <p:nvPr/>
          </p:nvSpPr>
          <p:spPr>
            <a:xfrm>
              <a:off x="26268" y="2016720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Data</a:t>
              </a:r>
              <a:endParaRPr sz="1125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761405" y="2016720"/>
              <a:ext cx="21620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Foundation</a:t>
              </a:r>
              <a:endParaRPr sz="1125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895849" y="2016720"/>
              <a:ext cx="195654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Location</a:t>
              </a:r>
              <a:endParaRPr sz="1125"/>
            </a:p>
          </p:txBody>
        </p:sp>
        <p:sp>
          <p:nvSpPr>
            <p:cNvPr id="143" name="Shape 143"/>
            <p:cNvSpPr/>
            <p:nvPr/>
          </p:nvSpPr>
          <p:spPr>
            <a:xfrm>
              <a:off x="5812532" y="2016720"/>
              <a:ext cx="167883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Media</a:t>
              </a:r>
              <a:endParaRPr sz="1125"/>
            </a:p>
          </p:txBody>
        </p:sp>
        <p:sp>
          <p:nvSpPr>
            <p:cNvPr id="144" name="Shape 144"/>
            <p:cNvSpPr/>
            <p:nvPr/>
          </p:nvSpPr>
          <p:spPr>
            <a:xfrm>
              <a:off x="7515001" y="2016720"/>
              <a:ext cx="178197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Motion</a:t>
              </a:r>
              <a:endParaRPr sz="1125"/>
            </a:p>
          </p:txBody>
        </p:sp>
        <p:sp>
          <p:nvSpPr>
            <p:cNvPr id="145" name="Shape 145"/>
            <p:cNvSpPr/>
            <p:nvPr/>
          </p:nvSpPr>
          <p:spPr>
            <a:xfrm>
              <a:off x="9265766" y="2016720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Telephony</a:t>
              </a:r>
              <a:endParaRPr sz="1125"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658390"/>
              <a:ext cx="114721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EventKit</a:t>
              </a:r>
              <a:endParaRPr sz="1125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155700" y="658390"/>
              <a:ext cx="1326704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Foundation</a:t>
              </a:r>
              <a:endParaRPr sz="1125"/>
            </a:p>
          </p:txBody>
        </p:sp>
        <p:sp>
          <p:nvSpPr>
            <p:cNvPr id="148" name="Shape 148"/>
            <p:cNvSpPr/>
            <p:nvPr/>
          </p:nvSpPr>
          <p:spPr>
            <a:xfrm>
              <a:off x="2489200" y="647985"/>
              <a:ext cx="1300858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HealthKit</a:t>
              </a:r>
              <a:endParaRPr sz="1125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838723" y="658390"/>
              <a:ext cx="116418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HomeKit</a:t>
              </a:r>
              <a:endParaRPr sz="1125"/>
            </a:p>
          </p:txBody>
        </p:sp>
        <p:sp>
          <p:nvSpPr>
            <p:cNvPr id="150" name="Shape 150"/>
            <p:cNvSpPr/>
            <p:nvPr/>
          </p:nvSpPr>
          <p:spPr>
            <a:xfrm>
              <a:off x="6474345" y="1570533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JS Core</a:t>
              </a:r>
              <a:endParaRPr sz="1125"/>
            </a:p>
          </p:txBody>
        </p:sp>
        <p:sp>
          <p:nvSpPr>
            <p:cNvPr id="151" name="Shape 151"/>
            <p:cNvSpPr/>
            <p:nvPr/>
          </p:nvSpPr>
          <p:spPr>
            <a:xfrm>
              <a:off x="9540577" y="1569361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Mobile Core</a:t>
              </a:r>
              <a:endParaRPr sz="1125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4804" y="1114462"/>
              <a:ext cx="2600078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Multi-peer Connectivity</a:t>
              </a:r>
              <a:endParaRPr sz="1125"/>
            </a:p>
          </p:txBody>
        </p:sp>
        <p:sp>
          <p:nvSpPr>
            <p:cNvPr id="153" name="Shape 153"/>
            <p:cNvSpPr/>
            <p:nvPr/>
          </p:nvSpPr>
          <p:spPr>
            <a:xfrm>
              <a:off x="6147916" y="647985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NewsstandKit</a:t>
              </a:r>
              <a:endParaRPr sz="1125"/>
            </a:p>
          </p:txBody>
        </p:sp>
        <p:sp>
          <p:nvSpPr>
            <p:cNvPr id="154" name="Shape 154"/>
            <p:cNvSpPr/>
            <p:nvPr/>
          </p:nvSpPr>
          <p:spPr>
            <a:xfrm>
              <a:off x="7807870" y="647985"/>
              <a:ext cx="11962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PassKit</a:t>
              </a:r>
              <a:endParaRPr sz="1125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694012" y="1114462"/>
              <a:ext cx="151388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Quick Look</a:t>
              </a:r>
              <a:endParaRPr sz="1125"/>
            </a:p>
          </p:txBody>
        </p:sp>
        <p:sp>
          <p:nvSpPr>
            <p:cNvPr id="156" name="Shape 156"/>
            <p:cNvSpPr/>
            <p:nvPr/>
          </p:nvSpPr>
          <p:spPr>
            <a:xfrm>
              <a:off x="4266133" y="1114462"/>
              <a:ext cx="178197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Safari Services</a:t>
              </a:r>
              <a:endParaRPr sz="1125"/>
            </a:p>
          </p:txBody>
        </p:sp>
        <p:sp>
          <p:nvSpPr>
            <p:cNvPr id="157" name="Shape 157"/>
            <p:cNvSpPr/>
            <p:nvPr/>
          </p:nvSpPr>
          <p:spPr>
            <a:xfrm>
              <a:off x="6096347" y="1124346"/>
              <a:ext cx="111120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Social</a:t>
              </a:r>
              <a:endParaRPr sz="1125"/>
            </a:p>
          </p:txBody>
        </p:sp>
        <p:sp>
          <p:nvSpPr>
            <p:cNvPr id="158" name="Shape 158"/>
            <p:cNvSpPr/>
            <p:nvPr/>
          </p:nvSpPr>
          <p:spPr>
            <a:xfrm>
              <a:off x="8971756" y="644562"/>
              <a:ext cx="11962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StoreKit</a:t>
              </a:r>
              <a:endParaRPr sz="1125"/>
            </a:p>
          </p:txBody>
        </p:sp>
        <p:sp>
          <p:nvSpPr>
            <p:cNvPr id="159" name="Shape 159"/>
            <p:cNvSpPr/>
            <p:nvPr/>
          </p:nvSpPr>
          <p:spPr>
            <a:xfrm>
              <a:off x="7256214" y="1139297"/>
              <a:ext cx="249654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System Configuration</a:t>
              </a:r>
              <a:endParaRPr sz="1125"/>
            </a:p>
          </p:txBody>
        </p:sp>
        <p:sp>
          <p:nvSpPr>
            <p:cNvPr id="160" name="Shape 160"/>
            <p:cNvSpPr/>
            <p:nvPr/>
          </p:nvSpPr>
          <p:spPr>
            <a:xfrm>
              <a:off x="7998345" y="1569361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WebKit</a:t>
              </a:r>
              <a:endParaRPr sz="1125"/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2207888" y="2371390"/>
            <a:ext cx="7885856" cy="1308994"/>
            <a:chOff x="0" y="0"/>
            <a:chExt cx="11215439" cy="1861678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11215440" cy="1861679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8"/>
                    <a:lumOff val="-208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Media</a:t>
              </a:r>
              <a:endParaRPr sz="211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772214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Assets Library</a:t>
              </a:r>
              <a:endParaRPr sz="1125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7918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791865" y="54026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AVKit</a:t>
              </a:r>
              <a:endParaRPr sz="1125"/>
            </a:p>
          </p:txBody>
        </p:sp>
        <p:sp>
          <p:nvSpPr>
            <p:cNvPr id="166" name="Shape 166"/>
            <p:cNvSpPr/>
            <p:nvPr/>
          </p:nvSpPr>
          <p:spPr>
            <a:xfrm>
              <a:off x="519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Audio</a:t>
              </a:r>
              <a:endParaRPr sz="1125"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965" y="537139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CoreAudioKit</a:t>
              </a:r>
              <a:endParaRPr sz="1125"/>
            </a:p>
          </p:txBody>
        </p:sp>
        <p:sp>
          <p:nvSpPr>
            <p:cNvPr id="168" name="Shape 168"/>
            <p:cNvSpPr/>
            <p:nvPr/>
          </p:nvSpPr>
          <p:spPr>
            <a:xfrm>
              <a:off x="52970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Graphics</a:t>
              </a:r>
              <a:endParaRPr sz="1125"/>
            </a:p>
          </p:txBody>
        </p:sp>
        <p:sp>
          <p:nvSpPr>
            <p:cNvPr id="169" name="Shape 169"/>
            <p:cNvSpPr/>
            <p:nvPr/>
          </p:nvSpPr>
          <p:spPr>
            <a:xfrm>
              <a:off x="7075065" y="1456177"/>
              <a:ext cx="140315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Image</a:t>
              </a:r>
              <a:endParaRPr sz="1125"/>
            </a:p>
          </p:txBody>
        </p:sp>
        <p:sp>
          <p:nvSpPr>
            <p:cNvPr id="170" name="Shape 170"/>
            <p:cNvSpPr/>
            <p:nvPr/>
          </p:nvSpPr>
          <p:spPr>
            <a:xfrm>
              <a:off x="8530257" y="1456177"/>
              <a:ext cx="125675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Text</a:t>
              </a:r>
              <a:endParaRPr sz="1125"/>
            </a:p>
          </p:txBody>
        </p:sp>
        <p:sp>
          <p:nvSpPr>
            <p:cNvPr id="171" name="Shape 171"/>
            <p:cNvSpPr/>
            <p:nvPr/>
          </p:nvSpPr>
          <p:spPr>
            <a:xfrm>
              <a:off x="9787557" y="1456177"/>
              <a:ext cx="140315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Video</a:t>
              </a:r>
              <a:endParaRPr sz="1125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7918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GameController</a:t>
              </a:r>
              <a:endParaRPr sz="1125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658455" y="528868"/>
              <a:ext cx="15227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GLKit</a:t>
              </a:r>
              <a:endParaRPr sz="1125"/>
            </a:p>
          </p:txBody>
        </p:sp>
        <p:sp>
          <p:nvSpPr>
            <p:cNvPr id="174" name="Shape 174"/>
            <p:cNvSpPr/>
            <p:nvPr/>
          </p:nvSpPr>
          <p:spPr>
            <a:xfrm>
              <a:off x="7015261" y="540267"/>
              <a:ext cx="13036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Image I/O</a:t>
              </a:r>
              <a:endParaRPr sz="1125"/>
            </a:p>
          </p:txBody>
        </p:sp>
        <p:sp>
          <p:nvSpPr>
            <p:cNvPr id="175" name="Shape 175"/>
            <p:cNvSpPr/>
            <p:nvPr/>
          </p:nvSpPr>
          <p:spPr>
            <a:xfrm>
              <a:off x="94753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Media Player</a:t>
              </a:r>
              <a:endParaRPr sz="1125"/>
            </a:p>
          </p:txBody>
        </p:sp>
        <p:sp>
          <p:nvSpPr>
            <p:cNvPr id="176" name="Shape 176"/>
            <p:cNvSpPr/>
            <p:nvPr/>
          </p:nvSpPr>
          <p:spPr>
            <a:xfrm>
              <a:off x="519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OpenAL</a:t>
              </a:r>
              <a:endParaRPr sz="1125"/>
            </a:p>
          </p:txBody>
        </p:sp>
        <p:sp>
          <p:nvSpPr>
            <p:cNvPr id="177" name="Shape 177"/>
            <p:cNvSpPr/>
            <p:nvPr/>
          </p:nvSpPr>
          <p:spPr>
            <a:xfrm>
              <a:off x="3658455" y="998222"/>
              <a:ext cx="15227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Metal</a:t>
              </a:r>
              <a:endParaRPr sz="1125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527883" y="1433379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OpenGL ES</a:t>
              </a:r>
              <a:endParaRPr sz="1125"/>
            </a:p>
          </p:txBody>
        </p:sp>
        <p:sp>
          <p:nvSpPr>
            <p:cNvPr id="179" name="Shape 179"/>
            <p:cNvSpPr/>
            <p:nvPr/>
          </p:nvSpPr>
          <p:spPr>
            <a:xfrm>
              <a:off x="5207545" y="998222"/>
              <a:ext cx="11258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</a:t>
              </a:r>
              <a:endParaRPr sz="1125"/>
            </a:p>
          </p:txBody>
        </p:sp>
        <p:sp>
          <p:nvSpPr>
            <p:cNvPr id="180" name="Shape 180"/>
            <p:cNvSpPr/>
            <p:nvPr/>
          </p:nvSpPr>
          <p:spPr>
            <a:xfrm>
              <a:off x="6375945" y="998222"/>
              <a:ext cx="13036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 UI</a:t>
              </a:r>
              <a:endParaRPr sz="1125"/>
            </a:p>
          </p:txBody>
        </p:sp>
        <p:sp>
          <p:nvSpPr>
            <p:cNvPr id="181" name="Shape 181"/>
            <p:cNvSpPr/>
            <p:nvPr/>
          </p:nvSpPr>
          <p:spPr>
            <a:xfrm>
              <a:off x="5235258" y="528868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SceneKit</a:t>
              </a:r>
              <a:endParaRPr sz="1125"/>
            </a:p>
          </p:txBody>
        </p:sp>
        <p:sp>
          <p:nvSpPr>
            <p:cNvPr id="182" name="Shape 182"/>
            <p:cNvSpPr/>
            <p:nvPr/>
          </p:nvSpPr>
          <p:spPr>
            <a:xfrm>
              <a:off x="8372940" y="528868"/>
              <a:ext cx="11258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SpriteKit</a:t>
              </a:r>
              <a:endParaRPr sz="1125"/>
            </a:p>
          </p:txBody>
        </p:sp>
        <p:sp>
          <p:nvSpPr>
            <p:cNvPr id="183" name="Shape 183"/>
            <p:cNvSpPr/>
            <p:nvPr/>
          </p:nvSpPr>
          <p:spPr>
            <a:xfrm>
              <a:off x="9475365" y="528868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Quartz Core</a:t>
              </a:r>
              <a:endParaRPr sz="1125"/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2198191" y="1270387"/>
            <a:ext cx="7892065" cy="1089458"/>
            <a:chOff x="0" y="0"/>
            <a:chExt cx="11224269" cy="1549449"/>
          </a:xfrm>
        </p:grpSpPr>
        <p:sp>
          <p:nvSpPr>
            <p:cNvPr id="185" name="Shape 185"/>
            <p:cNvSpPr/>
            <p:nvPr/>
          </p:nvSpPr>
          <p:spPr>
            <a:xfrm>
              <a:off x="0" y="0"/>
              <a:ext cx="11224270" cy="154945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8"/>
                    <a:lumOff val="-208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Cocoa Touch</a:t>
              </a:r>
              <a:endParaRPr sz="211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461392" y="1076163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Address Book UI</a:t>
              </a:r>
              <a:endParaRPr sz="1125"/>
            </a:p>
          </p:txBody>
        </p:sp>
        <p:sp>
          <p:nvSpPr>
            <p:cNvPr id="187" name="Shape 187"/>
            <p:cNvSpPr/>
            <p:nvPr/>
          </p:nvSpPr>
          <p:spPr>
            <a:xfrm>
              <a:off x="5459759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EventKit UI</a:t>
              </a:r>
              <a:endParaRPr sz="1125"/>
            </a:p>
          </p:txBody>
        </p:sp>
        <p:sp>
          <p:nvSpPr>
            <p:cNvPr id="188" name="Shape 188"/>
            <p:cNvSpPr/>
            <p:nvPr/>
          </p:nvSpPr>
          <p:spPr>
            <a:xfrm>
              <a:off x="34106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GameKit</a:t>
              </a:r>
              <a:endParaRPr sz="1125"/>
            </a:p>
          </p:txBody>
        </p:sp>
        <p:sp>
          <p:nvSpPr>
            <p:cNvPr id="189" name="Shape 189"/>
            <p:cNvSpPr/>
            <p:nvPr/>
          </p:nvSpPr>
          <p:spPr>
            <a:xfrm>
              <a:off x="56966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MapKit</a:t>
              </a:r>
              <a:endParaRPr sz="1125"/>
            </a:p>
          </p:txBody>
        </p:sp>
        <p:sp>
          <p:nvSpPr>
            <p:cNvPr id="190" name="Shape 190"/>
            <p:cNvSpPr/>
            <p:nvPr/>
          </p:nvSpPr>
          <p:spPr>
            <a:xfrm>
              <a:off x="83244" y="1076163"/>
              <a:ext cx="1361828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iAd</a:t>
              </a:r>
              <a:endParaRPr sz="1125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167711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Message UI</a:t>
              </a:r>
              <a:endParaRPr sz="1125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875662" y="1076163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Notification Center</a:t>
              </a:r>
              <a:endParaRPr sz="1125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500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UIKit</a:t>
              </a:r>
              <a:endParaRPr sz="1125"/>
            </a:p>
          </p:txBody>
        </p:sp>
        <p:sp>
          <p:nvSpPr>
            <p:cNvPr id="194" name="Shape 194"/>
            <p:cNvSpPr/>
            <p:nvPr/>
          </p:nvSpPr>
          <p:spPr>
            <a:xfrm>
              <a:off x="79699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PushKit</a:t>
              </a:r>
              <a:endParaRPr sz="1125"/>
            </a:p>
          </p:txBody>
        </p:sp>
        <p:sp>
          <p:nvSpPr>
            <p:cNvPr id="195" name="Shape 195"/>
            <p:cNvSpPr/>
            <p:nvPr/>
          </p:nvSpPr>
          <p:spPr>
            <a:xfrm>
              <a:off x="3751808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Twitter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Core Services Layer</a:t>
            </a:r>
          </a:p>
        </p:txBody>
      </p:sp>
      <p:grpSp>
        <p:nvGrpSpPr>
          <p:cNvPr id="209" name="Group 209"/>
          <p:cNvGrpSpPr/>
          <p:nvPr/>
        </p:nvGrpSpPr>
        <p:grpSpPr>
          <a:xfrm>
            <a:off x="2299958" y="1710035"/>
            <a:ext cx="7592084" cy="1283852"/>
            <a:chOff x="0" y="0"/>
            <a:chExt cx="10797629" cy="1825922"/>
          </a:xfrm>
        </p:grpSpPr>
        <p:sp>
          <p:nvSpPr>
            <p:cNvPr id="199" name="Shape 199"/>
            <p:cNvSpPr/>
            <p:nvPr/>
          </p:nvSpPr>
          <p:spPr>
            <a:xfrm>
              <a:off x="2629" y="0"/>
              <a:ext cx="10795001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8"/>
                    <a:lumOff val="-208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High-Level Features</a:t>
              </a:r>
              <a:endParaRPr sz="211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34379" y="630435"/>
              <a:ext cx="91881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P2P</a:t>
              </a:r>
              <a:endParaRPr sz="1125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050379" y="630435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iCloud Storage</a:t>
              </a:r>
              <a:endParaRPr sz="1125"/>
            </a:p>
          </p:txBody>
        </p:sp>
        <p:sp>
          <p:nvSpPr>
            <p:cNvPr id="202" name="Shape 202"/>
            <p:cNvSpPr/>
            <p:nvPr/>
          </p:nvSpPr>
          <p:spPr>
            <a:xfrm>
              <a:off x="3172519" y="631477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Block Objects</a:t>
              </a:r>
              <a:endParaRPr sz="1125"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94659" y="631477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Data Protection</a:t>
              </a:r>
              <a:endParaRPr sz="1125"/>
            </a:p>
          </p:txBody>
        </p:sp>
        <p:sp>
          <p:nvSpPr>
            <p:cNvPr id="204" name="Shape 204"/>
            <p:cNvSpPr/>
            <p:nvPr/>
          </p:nvSpPr>
          <p:spPr>
            <a:xfrm>
              <a:off x="7416800" y="630435"/>
              <a:ext cx="2496543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File-Sharing Support</a:t>
              </a:r>
              <a:endParaRPr sz="1125"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1231751"/>
              <a:ext cx="2817962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Grand Central Dispatch</a:t>
              </a:r>
              <a:endParaRPr sz="1125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882900" y="1231751"/>
              <a:ext cx="2188369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In-App Purchase</a:t>
              </a:r>
              <a:endParaRPr sz="1125"/>
            </a:p>
          </p:txBody>
        </p:sp>
        <p:sp>
          <p:nvSpPr>
            <p:cNvPr id="207" name="Shape 207"/>
            <p:cNvSpPr/>
            <p:nvPr/>
          </p:nvSpPr>
          <p:spPr>
            <a:xfrm>
              <a:off x="5136207" y="12317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SQLite</a:t>
              </a:r>
              <a:endParaRPr sz="1125"/>
            </a:p>
          </p:txBody>
        </p:sp>
        <p:sp>
          <p:nvSpPr>
            <p:cNvPr id="208" name="Shape 208"/>
            <p:cNvSpPr/>
            <p:nvPr/>
          </p:nvSpPr>
          <p:spPr>
            <a:xfrm>
              <a:off x="7092801" y="12317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XML Support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Layer</a:t>
            </a:r>
          </a:p>
        </p:txBody>
      </p:sp>
      <p:grpSp>
        <p:nvGrpSpPr>
          <p:cNvPr id="224" name="Group 224"/>
          <p:cNvGrpSpPr/>
          <p:nvPr/>
        </p:nvGrpSpPr>
        <p:grpSpPr>
          <a:xfrm>
            <a:off x="2149078" y="1710035"/>
            <a:ext cx="7590234" cy="1283852"/>
            <a:chOff x="0" y="0"/>
            <a:chExt cx="10795000" cy="1825922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8"/>
                    <a:lumOff val="-208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Graphics Technologies</a:t>
              </a:r>
              <a:endParaRPr sz="211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31105" y="6431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UIKit Graphics</a:t>
              </a:r>
              <a:endParaRPr sz="1125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324350" y="630435"/>
              <a:ext cx="171589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Image I/O</a:t>
              </a:r>
              <a:endParaRPr sz="1125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167090" y="643135"/>
              <a:ext cx="1655962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GLKit</a:t>
              </a:r>
              <a:endParaRPr sz="1125"/>
            </a:p>
          </p:txBody>
        </p:sp>
        <p:sp>
          <p:nvSpPr>
            <p:cNvPr id="216" name="Shape 216"/>
            <p:cNvSpPr/>
            <p:nvPr/>
          </p:nvSpPr>
          <p:spPr>
            <a:xfrm>
              <a:off x="8055644" y="643135"/>
              <a:ext cx="8946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Metal</a:t>
              </a:r>
              <a:endParaRPr sz="1125"/>
            </a:p>
          </p:txBody>
        </p:sp>
        <p:sp>
          <p:nvSpPr>
            <p:cNvPr id="217" name="Shape 217"/>
            <p:cNvSpPr/>
            <p:nvPr/>
          </p:nvSpPr>
          <p:spPr>
            <a:xfrm>
              <a:off x="9182893" y="643135"/>
              <a:ext cx="1602334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TextKit</a:t>
              </a:r>
              <a:endParaRPr sz="1125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0070" y="12444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Graphics</a:t>
              </a:r>
              <a:endParaRPr sz="1125"/>
            </a:p>
          </p:txBody>
        </p:sp>
        <p:sp>
          <p:nvSpPr>
            <p:cNvPr id="219" name="Shape 219"/>
            <p:cNvSpPr/>
            <p:nvPr/>
          </p:nvSpPr>
          <p:spPr>
            <a:xfrm>
              <a:off x="4309814" y="1244451"/>
              <a:ext cx="1744961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Image</a:t>
              </a:r>
              <a:endParaRPr sz="1125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137126" y="1244451"/>
              <a:ext cx="1715890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OpenGL ES</a:t>
              </a:r>
              <a:endParaRPr sz="1125"/>
            </a:p>
          </p:txBody>
        </p:sp>
        <p:sp>
          <p:nvSpPr>
            <p:cNvPr id="221" name="Shape 221"/>
            <p:cNvSpPr/>
            <p:nvPr/>
          </p:nvSpPr>
          <p:spPr>
            <a:xfrm>
              <a:off x="9182893" y="1244451"/>
              <a:ext cx="1602334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Text</a:t>
              </a:r>
              <a:endParaRPr sz="1125"/>
            </a:p>
          </p:txBody>
        </p:sp>
        <p:sp>
          <p:nvSpPr>
            <p:cNvPr id="222" name="Shape 222"/>
            <p:cNvSpPr/>
            <p:nvPr/>
          </p:nvSpPr>
          <p:spPr>
            <a:xfrm>
              <a:off x="2093292" y="1244451"/>
              <a:ext cx="20249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Animation</a:t>
              </a:r>
              <a:endParaRPr sz="1125"/>
            </a:p>
          </p:txBody>
        </p:sp>
        <p:sp>
          <p:nvSpPr>
            <p:cNvPr id="223" name="Shape 223"/>
            <p:cNvSpPr/>
            <p:nvPr/>
          </p:nvSpPr>
          <p:spPr>
            <a:xfrm>
              <a:off x="2127969" y="630435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 Library</a:t>
              </a:r>
              <a:endParaRPr sz="1125"/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2149078" y="3143250"/>
            <a:ext cx="7590234" cy="1283852"/>
            <a:chOff x="0" y="0"/>
            <a:chExt cx="10795000" cy="1825922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8"/>
                    <a:lumOff val="-208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Audio Technologies</a:t>
              </a:r>
              <a:endParaRPr sz="211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3347107" y="6558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227" name="Shape 227"/>
            <p:cNvSpPr/>
            <p:nvPr/>
          </p:nvSpPr>
          <p:spPr>
            <a:xfrm>
              <a:off x="3326072" y="1257151"/>
              <a:ext cx="18916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Audio</a:t>
              </a:r>
              <a:endParaRPr sz="1125"/>
            </a:p>
          </p:txBody>
        </p:sp>
        <p:sp>
          <p:nvSpPr>
            <p:cNvPr id="228" name="Shape 228"/>
            <p:cNvSpPr/>
            <p:nvPr/>
          </p:nvSpPr>
          <p:spPr>
            <a:xfrm>
              <a:off x="5409294" y="1257151"/>
              <a:ext cx="20249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OpenAL</a:t>
              </a:r>
              <a:endParaRPr sz="1125"/>
            </a:p>
          </p:txBody>
        </p:sp>
        <p:sp>
          <p:nvSpPr>
            <p:cNvPr id="229" name="Shape 229"/>
            <p:cNvSpPr/>
            <p:nvPr/>
          </p:nvSpPr>
          <p:spPr>
            <a:xfrm>
              <a:off x="5443971" y="643135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Media Player</a:t>
              </a:r>
              <a:endParaRPr sz="1125"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2149078" y="4576465"/>
            <a:ext cx="7590234" cy="1283852"/>
            <a:chOff x="0" y="0"/>
            <a:chExt cx="10795000" cy="1825922"/>
          </a:xfrm>
        </p:grpSpPr>
        <p:sp>
          <p:nvSpPr>
            <p:cNvPr id="231" name="Shape 231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8"/>
                    <a:lumOff val="-208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Video Technologies</a:t>
              </a:r>
              <a:endParaRPr sz="211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3347107" y="6558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233" name="Shape 233"/>
            <p:cNvSpPr/>
            <p:nvPr/>
          </p:nvSpPr>
          <p:spPr>
            <a:xfrm>
              <a:off x="3326072" y="1257151"/>
              <a:ext cx="18916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Media</a:t>
              </a:r>
              <a:endParaRPr sz="1125"/>
            </a:p>
          </p:txBody>
        </p:sp>
        <p:sp>
          <p:nvSpPr>
            <p:cNvPr id="234" name="Shape 234"/>
            <p:cNvSpPr/>
            <p:nvPr/>
          </p:nvSpPr>
          <p:spPr>
            <a:xfrm>
              <a:off x="5409294" y="1257151"/>
              <a:ext cx="2540249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UIImagePickerController</a:t>
              </a:r>
              <a:endParaRPr sz="1125"/>
            </a:p>
          </p:txBody>
        </p:sp>
        <p:sp>
          <p:nvSpPr>
            <p:cNvPr id="235" name="Shape 235"/>
            <p:cNvSpPr/>
            <p:nvPr/>
          </p:nvSpPr>
          <p:spPr>
            <a:xfrm>
              <a:off x="5666940" y="630435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/>
                  <a:ea typeface="Papyrus"/>
                  <a:cs typeface="Papyrus"/>
                  <a:sym typeface="Papyrus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AVKit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Cocoa Touch Layer</a:t>
            </a:r>
          </a:p>
        </p:txBody>
      </p:sp>
      <p:sp>
        <p:nvSpPr>
          <p:cNvPr id="239" name="Shape 239"/>
          <p:cNvSpPr/>
          <p:nvPr/>
        </p:nvSpPr>
        <p:spPr>
          <a:xfrm>
            <a:off x="2149078" y="1710035"/>
            <a:ext cx="7590234" cy="21473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8"/>
                  <a:lumOff val="-2083"/>
                </a:schemeClr>
              </a:gs>
            </a:gsLst>
            <a:lin ang="5400000"/>
          </a:gra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/>
          <a:lstStyle>
            <a:lvl1pPr>
              <a:defRPr sz="3000">
                <a:solidFill>
                  <a:srgbClr val="3B3B3B"/>
                </a:solidFill>
                <a:effectLst>
                  <a:outerShdw blurRad="12700" dist="12700" dir="5400000" rotWithShape="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r>
              <a:rPr sz="2110"/>
              <a:t>High-Level Features</a:t>
            </a:r>
            <a:endParaRPr sz="2110"/>
          </a:p>
        </p:txBody>
      </p:sp>
      <p:sp>
        <p:nvSpPr>
          <p:cNvPr id="240" name="Shape 240"/>
          <p:cNvSpPr/>
          <p:nvPr/>
        </p:nvSpPr>
        <p:spPr>
          <a:xfrm>
            <a:off x="2170949" y="2162239"/>
            <a:ext cx="1423797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App Extensions</a:t>
            </a:r>
            <a:endParaRPr sz="1125"/>
          </a:p>
        </p:txBody>
      </p:sp>
      <p:sp>
        <p:nvSpPr>
          <p:cNvPr id="241" name="Shape 241"/>
          <p:cNvSpPr/>
          <p:nvPr/>
        </p:nvSpPr>
        <p:spPr>
          <a:xfrm>
            <a:off x="4947471" y="2153310"/>
            <a:ext cx="1513008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Document Picker</a:t>
            </a:r>
            <a:endParaRPr sz="1125"/>
          </a:p>
        </p:txBody>
      </p:sp>
      <p:sp>
        <p:nvSpPr>
          <p:cNvPr id="242" name="Shape 242"/>
          <p:cNvSpPr/>
          <p:nvPr/>
        </p:nvSpPr>
        <p:spPr>
          <a:xfrm>
            <a:off x="6485313" y="2162239"/>
            <a:ext cx="1164348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AirDrop</a:t>
            </a:r>
            <a:endParaRPr sz="1125"/>
          </a:p>
        </p:txBody>
      </p:sp>
      <p:sp>
        <p:nvSpPr>
          <p:cNvPr id="243" name="Shape 243"/>
          <p:cNvSpPr/>
          <p:nvPr/>
        </p:nvSpPr>
        <p:spPr>
          <a:xfrm>
            <a:off x="7674497" y="2162239"/>
            <a:ext cx="629055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TextKit</a:t>
            </a:r>
            <a:endParaRPr sz="1125"/>
          </a:p>
        </p:txBody>
      </p:sp>
      <p:sp>
        <p:nvSpPr>
          <p:cNvPr id="244" name="Shape 244"/>
          <p:cNvSpPr/>
          <p:nvPr/>
        </p:nvSpPr>
        <p:spPr>
          <a:xfrm>
            <a:off x="8308644" y="2162239"/>
            <a:ext cx="1423797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UIKit Dynamics</a:t>
            </a:r>
            <a:endParaRPr sz="1125"/>
          </a:p>
        </p:txBody>
      </p:sp>
      <p:sp>
        <p:nvSpPr>
          <p:cNvPr id="245" name="Shape 245"/>
          <p:cNvSpPr/>
          <p:nvPr/>
        </p:nvSpPr>
        <p:spPr>
          <a:xfrm>
            <a:off x="2156159" y="2585040"/>
            <a:ext cx="1330071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Multitasking</a:t>
            </a:r>
            <a:endParaRPr sz="1125"/>
          </a:p>
        </p:txBody>
      </p:sp>
      <p:sp>
        <p:nvSpPr>
          <p:cNvPr id="246" name="Shape 246"/>
          <p:cNvSpPr/>
          <p:nvPr/>
        </p:nvSpPr>
        <p:spPr>
          <a:xfrm>
            <a:off x="4984916" y="2585040"/>
            <a:ext cx="1226926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Storyboards</a:t>
            </a:r>
            <a:endParaRPr sz="1125"/>
          </a:p>
        </p:txBody>
      </p:sp>
      <p:sp>
        <p:nvSpPr>
          <p:cNvPr id="247" name="Shape 247"/>
          <p:cNvSpPr/>
          <p:nvPr/>
        </p:nvSpPr>
        <p:spPr>
          <a:xfrm>
            <a:off x="6249287" y="2585040"/>
            <a:ext cx="1766126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UI State Preservation</a:t>
            </a:r>
            <a:endParaRPr sz="1125"/>
          </a:p>
        </p:txBody>
      </p:sp>
      <p:sp>
        <p:nvSpPr>
          <p:cNvPr id="248" name="Shape 248"/>
          <p:cNvSpPr/>
          <p:nvPr/>
        </p:nvSpPr>
        <p:spPr>
          <a:xfrm>
            <a:off x="8052857" y="2585040"/>
            <a:ext cx="1679584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Push Notification</a:t>
            </a:r>
            <a:endParaRPr sz="1125"/>
          </a:p>
        </p:txBody>
      </p:sp>
      <p:sp>
        <p:nvSpPr>
          <p:cNvPr id="249" name="Shape 249"/>
          <p:cNvSpPr/>
          <p:nvPr/>
        </p:nvSpPr>
        <p:spPr>
          <a:xfrm>
            <a:off x="3523674" y="2585040"/>
            <a:ext cx="1423797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Auto Layout</a:t>
            </a:r>
            <a:endParaRPr sz="1125"/>
          </a:p>
        </p:txBody>
      </p:sp>
      <p:sp>
        <p:nvSpPr>
          <p:cNvPr id="250" name="Shape 250"/>
          <p:cNvSpPr/>
          <p:nvPr/>
        </p:nvSpPr>
        <p:spPr>
          <a:xfrm>
            <a:off x="3645306" y="2153310"/>
            <a:ext cx="1283364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Handoff</a:t>
            </a:r>
            <a:endParaRPr sz="1125"/>
          </a:p>
        </p:txBody>
      </p:sp>
      <p:sp>
        <p:nvSpPr>
          <p:cNvPr id="251" name="Shape 251"/>
          <p:cNvSpPr/>
          <p:nvPr/>
        </p:nvSpPr>
        <p:spPr>
          <a:xfrm>
            <a:off x="2156159" y="3007839"/>
            <a:ext cx="1599845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Local Notifications</a:t>
            </a:r>
            <a:endParaRPr sz="1125"/>
          </a:p>
        </p:txBody>
      </p:sp>
      <p:sp>
        <p:nvSpPr>
          <p:cNvPr id="252" name="Shape 252"/>
          <p:cNvSpPr/>
          <p:nvPr/>
        </p:nvSpPr>
        <p:spPr>
          <a:xfrm>
            <a:off x="3799221" y="3007839"/>
            <a:ext cx="1766126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Gesture Recognizers</a:t>
            </a:r>
            <a:endParaRPr sz="1125"/>
          </a:p>
        </p:txBody>
      </p:sp>
      <p:sp>
        <p:nvSpPr>
          <p:cNvPr id="253" name="Shape 253"/>
          <p:cNvSpPr/>
          <p:nvPr/>
        </p:nvSpPr>
        <p:spPr>
          <a:xfrm>
            <a:off x="5608564" y="3007839"/>
            <a:ext cx="3238024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Standard System View Controllers</a:t>
            </a:r>
            <a:endParaRPr sz="1125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TEMPLATE_CATEGORY" val="custom"/>
  <p:tag name="KSO_WM_TEMPLATE_INDEX" val="16040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1439</Words>
  <Application>WPS 演示</Application>
  <PresentationFormat/>
  <Paragraphs>247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Helvetica Neue Medium</vt:lpstr>
      <vt:lpstr>Helvetica Neue</vt:lpstr>
      <vt:lpstr>Papyrus</vt:lpstr>
      <vt:lpstr>微软雅黑</vt:lpstr>
      <vt:lpstr>Arial Unicode MS</vt:lpstr>
      <vt:lpstr>Segoe Print</vt:lpstr>
      <vt:lpstr>黑体</vt:lpstr>
      <vt:lpstr>A000120140530A02PPBG</vt:lpstr>
      <vt:lpstr>iOS General</vt:lpstr>
      <vt:lpstr>Architecture</vt:lpstr>
      <vt:lpstr>Core Services Layer</vt:lpstr>
      <vt:lpstr>Media Layer</vt:lpstr>
      <vt:lpstr>Cocoa Touch 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General</dc:title>
  <dc:creator/>
  <cp:lastModifiedBy>路光明</cp:lastModifiedBy>
  <cp:revision>1</cp:revision>
  <dcterms:created xsi:type="dcterms:W3CDTF">2019-12-26T08:23:18Z</dcterms:created>
  <dcterms:modified xsi:type="dcterms:W3CDTF">2019-12-26T08:23:18Z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