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srgbClr val="5C5C5C"/>
        <a:latin typeface="DIN Condensed"/>
        <a:ea typeface="DIN Condensed"/>
        <a:cs typeface="DIN Condense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>
        <a:srgbClr val="5C5C5C"/>
        <a:latin typeface="DIN Condensed"/>
        <a:ea typeface="DIN Condensed"/>
        <a:cs typeface="DIN Condense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solidFill>
                <a:srgbClr val="5C5C5C"/>
              </a:solidFill>
              <a:prstDash val="solid"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>
        <a:srgbClr val="5C5C5C"/>
        <a:latin typeface="DIN Condensed"/>
        <a:ea typeface="DIN Condensed"/>
        <a:cs typeface="DIN Condense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srgbClr val="FFFFFF"/>
        <a:latin typeface="DIN Condensed"/>
        <a:ea typeface="DIN Condensed"/>
        <a:cs typeface="DIN Condense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6B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tags" Target="../tags/tag3.xml"/><Relationship Id="rId38" Type="http://schemas.openxmlformats.org/officeDocument/2006/relationships/tags" Target="../tags/tag2.xml"/><Relationship Id="rId37" Type="http://schemas.openxmlformats.org/officeDocument/2006/relationships/tags" Target="../tags/tag1.xml"/><Relationship Id="rId36" Type="http://schemas.openxmlformats.org/officeDocument/2006/relationships/image" Target="../media/image2.png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37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8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3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8.xml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3.xml"/><Relationship Id="rId1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internal to iOS UI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88340"/>
          </a:xfrm>
        </p:spPr>
        <p:txBody>
          <a:bodyPr>
            <a:normAutofit fontScale="85000"/>
          </a:bodyPr>
          <a:p>
            <a:pPr algn="ctr">
              <a:lnSpc>
                <a:spcPct val="70000"/>
              </a:lnSpc>
              <a:spcBef>
                <a:spcPts val="0"/>
              </a:spcBef>
              <a:defRPr sz="4800" spc="0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2400">
                <a:sym typeface="+mn-ea"/>
              </a:rPr>
              <a:t>Sparks Lu</a:t>
            </a:r>
            <a:endParaRPr sz="2400"/>
          </a:p>
          <a:p>
            <a:pPr algn="ctr">
              <a:lnSpc>
                <a:spcPct val="70000"/>
              </a:lnSpc>
              <a:spcBef>
                <a:spcPts val="0"/>
              </a:spcBef>
              <a:defRPr sz="4800" spc="0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rPr sz="2400">
                <a:sym typeface="+mn-ea"/>
              </a:rPr>
              <a:t>2015-12-12</a:t>
            </a:r>
            <a:endParaRPr lang="zh-CN" altLang="en-US"/>
          </a:p>
        </p:txBody>
      </p:sp>
      <p:sp>
        <p:nvSpPr>
          <p:cNvPr id="130" name="Shape 130"/>
          <p:cNvSpPr/>
          <p:nvPr/>
        </p:nvSpPr>
        <p:spPr>
          <a:xfrm>
            <a:off x="1925836" y="3991570"/>
            <a:ext cx="8340328" cy="1073348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>
            <a:norm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defRPr sz="4800" spc="0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sz="3375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event handling</a:t>
            </a:r>
          </a:p>
        </p:txBody>
      </p:sp>
      <p:sp>
        <p:nvSpPr>
          <p:cNvPr id="163" name="Shape 16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Responder Chain</a:t>
            </a:r>
          </a:p>
          <a:p>
            <a:pPr lvl="1"/>
            <a:r>
              <a:t>iOS passes events along the responder chain until being handled.</a:t>
            </a:r>
          </a:p>
          <a:p>
            <a:r>
              <a:t>UIEventType</a:t>
            </a:r>
          </a:p>
          <a:p>
            <a:pPr lvl="1"/>
            <a:r>
              <a:t>UIEventTypeTouches, UIEventTypeMotion, UIEventTypeRemoteControl, UIEventTypePresses</a:t>
            </a:r>
          </a:p>
          <a:p>
            <a:r>
              <a:t>UIEventSubtype</a:t>
            </a:r>
          </a:p>
          <a:p>
            <a:pPr lvl="1"/>
            <a:r>
              <a:t>UIEventSubtypeNone, UIEventSubtypeMotionShake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touch event handling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446405" indent="-446405" defTabSz="554990">
              <a:spcBef>
                <a:spcPts val="1700"/>
              </a:spcBef>
              <a:defRPr sz="3000"/>
            </a:pPr>
            <a:r>
              <a:t>Basic</a:t>
            </a:r>
          </a:p>
          <a:p>
            <a:pPr marL="892810" lvl="1" indent="-446405" defTabSz="554990">
              <a:spcBef>
                <a:spcPts val="1700"/>
              </a:spcBef>
              <a:defRPr sz="3000"/>
            </a:pPr>
            <a:r>
              <a:t>Touch event is delivered to the view object in which the event occurred.</a:t>
            </a:r>
          </a:p>
          <a:p>
            <a:pPr marL="892810" lvl="1" indent="-446405" defTabSz="554990">
              <a:spcBef>
                <a:spcPts val="1700"/>
              </a:spcBef>
              <a:defRPr sz="3000"/>
            </a:pPr>
            <a:r>
              <a:t>Any touch event not handled by the view are forwarded down the responder chain for processing.</a:t>
            </a:r>
          </a:p>
          <a:p>
            <a:pPr marL="446405" indent="-446405" defTabSz="554990">
              <a:spcBef>
                <a:spcPts val="1700"/>
              </a:spcBef>
              <a:defRPr sz="3000"/>
            </a:pPr>
            <a:r>
              <a:t>Touch Phase</a:t>
            </a:r>
          </a:p>
          <a:p>
            <a:pPr marL="892810" lvl="1" indent="-446405" defTabSz="554990">
              <a:spcBef>
                <a:spcPts val="1700"/>
              </a:spcBef>
              <a:defRPr sz="3000"/>
            </a:pPr>
            <a:r>
              <a:t>UITouchPhaseBegan, UITouchPhaseMoved, UITouchPhaseStationary, UITouchPhaseEnded, UITouchPhaseCancelled</a:t>
            </a:r>
          </a:p>
          <a:p>
            <a:pPr marL="446405" indent="-446405" defTabSz="554990">
              <a:spcBef>
                <a:spcPts val="1700"/>
              </a:spcBef>
              <a:defRPr sz="3000"/>
            </a:pPr>
            <a:r>
              <a:t>Touch Type</a:t>
            </a:r>
          </a:p>
          <a:p>
            <a:pPr marL="892810" lvl="1" indent="-446405" defTabSz="554990">
              <a:spcBef>
                <a:spcPts val="1700"/>
              </a:spcBef>
              <a:defRPr sz="3000"/>
            </a:pPr>
            <a:r>
              <a:t>UITouchTypeDirect, UITouchTypeIndirect, UITouchTypeStylus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gesture Recognizer - Concept</a:t>
            </a:r>
          </a:p>
        </p:txBody>
      </p:sp>
      <p:sp>
        <p:nvSpPr>
          <p:cNvPr id="171" name="Shape 171"/>
          <p:cNvSpPr/>
          <p:nvPr>
            <p:ph type="body" idx="13"/>
          </p:nvPr>
        </p:nvSpPr>
        <p:spPr>
          <a:xfrm>
            <a:off x="1925836" y="1268015"/>
            <a:ext cx="5558522" cy="5080993"/>
          </a:xfrm>
          <a:prstGeom prst="rect">
            <a:avLst/>
          </a:prstGeom>
        </p:spPr>
        <p:txBody>
          <a:bodyPr>
            <a:normAutofit fontScale="60000"/>
          </a:bodyPr>
          <a:lstStyle/>
          <a:p>
            <a:pPr marL="319405" indent="-319405" defTabSz="397510">
              <a:spcBef>
                <a:spcPts val="1200"/>
              </a:spcBef>
              <a:defRPr sz="1970"/>
            </a:pPr>
            <a:r>
              <a:t>Gesture</a:t>
            </a:r>
          </a:p>
          <a:p>
            <a:pPr marL="638810" lvl="1" indent="-319405" defTabSz="397510">
              <a:spcBef>
                <a:spcPts val="1200"/>
              </a:spcBef>
              <a:defRPr sz="1970"/>
            </a:pPr>
            <a:r>
              <a:t>Discrete or continuous</a:t>
            </a:r>
          </a:p>
          <a:p>
            <a:pPr marL="319405" indent="-319405" defTabSz="397510">
              <a:spcBef>
                <a:spcPts val="1200"/>
              </a:spcBef>
              <a:defRPr sz="1970"/>
            </a:pPr>
            <a:r>
              <a:t>Gesture Recognizer</a:t>
            </a:r>
          </a:p>
          <a:p>
            <a:pPr marL="638810" lvl="1" indent="-319405" defTabSz="397510">
              <a:spcBef>
                <a:spcPts val="1200"/>
              </a:spcBef>
              <a:defRPr sz="1970"/>
            </a:pPr>
            <a:r>
              <a:t>Convert low-level event into higher-level actions</a:t>
            </a:r>
          </a:p>
          <a:p>
            <a:pPr marL="638810" lvl="1" indent="-319405" defTabSz="397510">
              <a:spcBef>
                <a:spcPts val="1200"/>
              </a:spcBef>
              <a:defRPr sz="1970"/>
            </a:pPr>
            <a:r>
              <a:t>Interpret touches to determine whether they correspond to a specific gesture such as swipe, pinch, or rotation.</a:t>
            </a:r>
          </a:p>
          <a:p>
            <a:pPr marL="319405" indent="-319405" defTabSz="397510">
              <a:spcBef>
                <a:spcPts val="1200"/>
              </a:spcBef>
              <a:defRPr sz="1970"/>
            </a:pPr>
            <a:r>
              <a:t>Gesture Recognizer State</a:t>
            </a:r>
          </a:p>
          <a:p>
            <a:pPr marL="638810" lvl="1" indent="-319405" defTabSz="397510">
              <a:spcBef>
                <a:spcPts val="1200"/>
              </a:spcBef>
              <a:defRPr sz="1970"/>
            </a:pPr>
            <a:r>
              <a:t>UIGestureRecognizerStatePossible, UIGestureRecognizerStateBegan, UIGestureRecognizerStateChanges, UIGestureRecognizerStateEnded, UIGestureRecognizerStateCancelled, UIGestureRecognizerStateFailed</a:t>
            </a:r>
          </a:p>
          <a:p>
            <a:pPr marL="319405" indent="-319405" defTabSz="397510">
              <a:spcBef>
                <a:spcPts val="1200"/>
              </a:spcBef>
              <a:defRPr sz="1970"/>
            </a:pPr>
            <a:r>
              <a:t>Delivery</a:t>
            </a:r>
          </a:p>
          <a:p>
            <a:pPr marL="638810" lvl="1" indent="-319405" defTabSz="397510">
              <a:spcBef>
                <a:spcPts val="1200"/>
              </a:spcBef>
              <a:defRPr sz="1970"/>
            </a:pPr>
            <a:r>
              <a:t>A window delivers touch events to a gesture recogniser before it delivers them to the hit-tested view attached to the gesture recogniser.</a:t>
            </a:r>
          </a:p>
        </p:txBody>
      </p:sp>
      <p:pic>
        <p:nvPicPr>
          <p:cNvPr id="172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8996" y="3646484"/>
            <a:ext cx="3143196" cy="26870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3" name="gr_state_transitions_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14" y="1409904"/>
            <a:ext cx="3149666" cy="195379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80">
              <a:spcBef>
                <a:spcPts val="700"/>
              </a:spcBef>
              <a:defRPr sz="1280"/>
            </a:pP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35"/>
            </a:lvl1pPr>
          </a:lstStyle>
          <a:p>
            <a:r>
              <a:t>Gesture recognizer - usage</a:t>
            </a:r>
          </a:p>
        </p:txBody>
      </p:sp>
      <p:sp>
        <p:nvSpPr>
          <p:cNvPr id="177" name="Shape 177"/>
          <p:cNvSpPr/>
          <p:nvPr/>
        </p:nvSpPr>
        <p:spPr>
          <a:xfrm>
            <a:off x="2930425" y="2639270"/>
            <a:ext cx="3098673" cy="58409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Attach one or more gesture recognizers to a view</a:t>
            </a:r>
            <a:endParaRPr sz="1970"/>
          </a:p>
        </p:txBody>
      </p:sp>
      <p:sp>
        <p:nvSpPr>
          <p:cNvPr id="178" name="Shape 178"/>
          <p:cNvSpPr/>
          <p:nvPr/>
        </p:nvSpPr>
        <p:spPr>
          <a:xfrm>
            <a:off x="2930426" y="1206401"/>
            <a:ext cx="3098672" cy="58409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Create a gesture recognizer instance</a:t>
            </a:r>
            <a:endParaRPr sz="1970"/>
          </a:p>
        </p:txBody>
      </p:sp>
      <p:sp>
        <p:nvSpPr>
          <p:cNvPr id="179" name="Shape 179"/>
          <p:cNvSpPr/>
          <p:nvPr/>
        </p:nvSpPr>
        <p:spPr>
          <a:xfrm>
            <a:off x="2930426" y="1921819"/>
            <a:ext cx="3098672" cy="58409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Configure the gesture recognizer with a target and an action</a:t>
            </a:r>
            <a:endParaRPr sz="1970"/>
          </a:p>
        </p:txBody>
      </p:sp>
      <p:sp>
        <p:nvSpPr>
          <p:cNvPr id="180" name="Shape 180"/>
          <p:cNvSpPr/>
          <p:nvPr/>
        </p:nvSpPr>
        <p:spPr>
          <a:xfrm>
            <a:off x="4478168" y="1787231"/>
            <a:ext cx="1" cy="13785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txBody>
          <a:bodyPr lIns="32145" tIns="32145" rIns="32145" bIns="32145"/>
          <a:lstStyle/>
          <a:p>
            <a:endParaRPr sz="1970"/>
          </a:p>
        </p:txBody>
      </p:sp>
      <p:sp>
        <p:nvSpPr>
          <p:cNvPr id="181" name="Shape 181"/>
          <p:cNvSpPr/>
          <p:nvPr/>
        </p:nvSpPr>
        <p:spPr>
          <a:xfrm>
            <a:off x="4479761" y="2494352"/>
            <a:ext cx="1" cy="20378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txBody>
          <a:bodyPr lIns="32145" tIns="32145" rIns="32145" bIns="32145"/>
          <a:lstStyle/>
          <a:p>
            <a:endParaRPr sz="1970"/>
          </a:p>
        </p:txBody>
      </p:sp>
      <p:pic>
        <p:nvPicPr>
          <p:cNvPr id="182" name="discrete_vs_continuous_2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824" y="3879146"/>
            <a:ext cx="3660706" cy="289125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Shape 183"/>
          <p:cNvSpPr/>
          <p:nvPr/>
        </p:nvSpPr>
        <p:spPr>
          <a:xfrm>
            <a:off x="2930426" y="3354688"/>
            <a:ext cx="3098672" cy="58409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Implement the action method</a:t>
            </a:r>
            <a:endParaRPr sz="1970"/>
          </a:p>
        </p:txBody>
      </p:sp>
      <p:sp>
        <p:nvSpPr>
          <p:cNvPr id="184" name="Shape 184"/>
          <p:cNvSpPr/>
          <p:nvPr/>
        </p:nvSpPr>
        <p:spPr>
          <a:xfrm>
            <a:off x="4479761" y="3159712"/>
            <a:ext cx="1" cy="20377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txBody>
          <a:bodyPr lIns="32145" tIns="32145" rIns="32145" bIns="32145"/>
          <a:lstStyle/>
          <a:p>
            <a:endParaRPr sz="1970"/>
          </a:p>
        </p:txBody>
      </p:sp>
      <p:pic>
        <p:nvPicPr>
          <p:cNvPr id="185" name="gestureRecognizer_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59" y="4182029"/>
            <a:ext cx="2730320" cy="1999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6" name="Shape 186"/>
          <p:cNvSpPr/>
          <p:nvPr/>
        </p:nvSpPr>
        <p:spPr>
          <a:xfrm>
            <a:off x="6689824" y="1215053"/>
            <a:ext cx="3619908" cy="58409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Create a sub-class of UIGestureRecognizer</a:t>
            </a:r>
            <a:endParaRPr sz="1970"/>
          </a:p>
        </p:txBody>
      </p:sp>
      <p:sp>
        <p:nvSpPr>
          <p:cNvPr id="187" name="Shape 187"/>
          <p:cNvSpPr/>
          <p:nvPr/>
        </p:nvSpPr>
        <p:spPr>
          <a:xfrm>
            <a:off x="6689824" y="1930472"/>
            <a:ext cx="3619908" cy="584093"/>
          </a:xfrm>
          <a:prstGeom prst="rect">
            <a:avLst/>
          </a:prstGeom>
          <a:solidFill>
            <a:schemeClr val="accent2"/>
          </a:solidFill>
          <a:ln w="25400">
            <a:solidFill>
              <a:srgbClr val="7B7D4A"/>
            </a:solidFill>
          </a:ln>
        </p:spPr>
        <p:txBody>
          <a:bodyPr lIns="35718" tIns="35718" rIns="35718" bIns="3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1970"/>
              <a:t>Implement touchesBegan/touchesMoved/touchesEnded/touchesCancelled</a:t>
            </a:r>
            <a:endParaRPr sz="1970"/>
          </a:p>
        </p:txBody>
      </p:sp>
      <p:sp>
        <p:nvSpPr>
          <p:cNvPr id="188" name="Shape 188"/>
          <p:cNvSpPr/>
          <p:nvPr/>
        </p:nvSpPr>
        <p:spPr>
          <a:xfrm>
            <a:off x="8435031" y="1789570"/>
            <a:ext cx="1" cy="20378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txBody>
          <a:bodyPr lIns="32145" tIns="32145" rIns="32145" bIns="32145"/>
          <a:lstStyle/>
          <a:p>
            <a:endParaRPr sz="1970"/>
          </a:p>
        </p:txBody>
      </p:sp>
      <p:sp>
        <p:nvSpPr>
          <p:cNvPr id="189" name="Shape 189"/>
          <p:cNvSpPr/>
          <p:nvPr/>
        </p:nvSpPr>
        <p:spPr>
          <a:xfrm>
            <a:off x="4435078" y="1061859"/>
            <a:ext cx="8340328" cy="894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35718" tIns="35718" rIns="35718" bIns="35718" anchor="ctr">
            <a:normAutofit/>
          </a:bodyPr>
          <a:lstStyle/>
          <a:p>
            <a:pPr marL="187960" indent="-187960" defTabSz="233680">
              <a:spcBef>
                <a:spcPts val="700"/>
              </a:spcBef>
              <a:buSzPct val="75000"/>
              <a:buFont typeface="Zapf Dingbats"/>
              <a:buChar char="➤"/>
              <a:defRPr sz="1280" spc="0"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endParaRPr sz="900"/>
          </a:p>
        </p:txBody>
      </p:sp>
      <p:sp>
        <p:nvSpPr>
          <p:cNvPr id="190" name="Shape 190"/>
          <p:cNvSpPr/>
          <p:nvPr/>
        </p:nvSpPr>
        <p:spPr>
          <a:xfrm>
            <a:off x="7276136" y="2654573"/>
            <a:ext cx="2317790" cy="428626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/>
          <a:lstStyle/>
          <a:p>
            <a:r>
              <a:rPr sz="1970"/>
              <a:t>Custom Gesture Recognizer </a:t>
            </a:r>
            <a:endParaRPr sz="197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Custom Drawing</a:t>
            </a:r>
          </a:p>
        </p:txBody>
      </p:sp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</a:t>
            </a:r>
          </a:p>
        </p:txBody>
      </p:sp>
      <p:pic>
        <p:nvPicPr>
          <p:cNvPr id="195" name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3426" y="1835051"/>
            <a:ext cx="4045148" cy="318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Animation</a:t>
            </a:r>
          </a:p>
        </p:txBody>
      </p:sp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Tween animation</a:t>
            </a:r>
          </a:p>
          <a:p>
            <a:pPr lvl="1"/>
            <a:r>
              <a:t>[UIView animateWithDuration]</a:t>
            </a:r>
          </a:p>
          <a:p>
            <a:pPr lvl="1"/>
            <a:r>
              <a:t>[UIView beginAnimations] [UIView setAnimationXXX] … [UIView commitAnimations]</a:t>
            </a:r>
          </a:p>
          <a:p>
            <a:pPr lvl="1"/>
            <a:r>
              <a:t>Animatable UIView properties: frame, bounds, center, transform, alpha, backgroundColor, contentStretch</a:t>
            </a:r>
          </a:p>
          <a:p>
            <a:r>
              <a:t>Frame-by-frame Animation</a:t>
            </a:r>
          </a:p>
          <a:p>
            <a:pPr lvl="1"/>
            <a:r>
              <a:t>[UIImageView startAnimating]</a:t>
            </a:r>
          </a:p>
        </p:txBody>
      </p:sp>
      <p:pic>
        <p:nvPicPr>
          <p:cNvPr id="200" name="image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152" y="297287"/>
            <a:ext cx="2631812" cy="19439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class diagram</a:t>
            </a:r>
          </a:p>
        </p:txBody>
      </p:sp>
      <p:pic>
        <p:nvPicPr>
          <p:cNvPr id="206" name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229" y="1053889"/>
            <a:ext cx="3653014" cy="52166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data types</a:t>
            </a:r>
          </a:p>
        </p:txBody>
      </p:sp>
      <p:sp>
        <p:nvSpPr>
          <p:cNvPr id="210" name="Shape 2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371475" indent="-371475" defTabSz="461645">
              <a:spcBef>
                <a:spcPts val="1400"/>
              </a:spcBef>
              <a:defRPr sz="2500"/>
            </a:pPr>
            <a:r>
              <a:t>UIControlState</a:t>
            </a:r>
          </a:p>
          <a:p>
            <a:pPr marL="742315" lvl="1" indent="-371475" defTabSz="461645">
              <a:spcBef>
                <a:spcPts val="1400"/>
              </a:spcBef>
              <a:defRPr sz="2500"/>
            </a:pPr>
            <a:r>
              <a:t>UIControlStateNormal, UIControlStateHighlighted, UIControlStateDisabled, UIControlStateSelected, UIControlStateFocused, UIControlStateApplication, UIControlStateReserved</a:t>
            </a:r>
          </a:p>
          <a:p>
            <a:pPr marL="371475" indent="-371475" defTabSz="461645">
              <a:spcBef>
                <a:spcPts val="1400"/>
              </a:spcBef>
              <a:defRPr sz="2500"/>
            </a:pPr>
            <a:r>
              <a:t>UIControlEvents</a:t>
            </a:r>
          </a:p>
          <a:p>
            <a:pPr marL="742315" lvl="1" indent="-371475" defTabSz="461645">
              <a:spcBef>
                <a:spcPts val="1400"/>
              </a:spcBef>
              <a:defRPr sz="2500"/>
            </a:pPr>
            <a:r>
              <a:t>UIControlEventTouchDown, UIControlEventTouchDownRepeat, UIControlEventTouchDragInside, UIControlEventTouchDragOutside, UIControlEventTouchDragEnter, UIControlEventTouchDragExit, UIControlEventTouchUpInside, UIControlEventTouchUpOutside, UIControlEventTouchCancel, UIControlEventValueChanged, UIControlEventPrimaryActionTriggered, UIControlEventEditingDidBegin, UIControlEventEditingChanged, UIControlEventEditingDidEnd, UIControlEventEditingDidEndOnExit, UIControlEventAllTouchEvents, UIControlEventAllEditingEvents, UIControlEventApplicationReserved, UIControlEventSystemReserved, UIControlEventAllEvents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pattern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agenda</a:t>
            </a:r>
          </a:p>
        </p:txBody>
      </p:sp>
      <p:sp>
        <p:nvSpPr>
          <p:cNvPr id="134" name="Shape 1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UI Authoring</a:t>
            </a:r>
          </a:p>
          <a:p>
            <a:r>
              <a:t>Runtime Engine</a:t>
            </a:r>
          </a:p>
          <a:p>
            <a:r>
              <a:t>Controls</a:t>
            </a:r>
          </a:p>
          <a:p>
            <a:r>
              <a:t>Design Pattern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Class clusters</a:t>
            </a:r>
          </a:p>
        </p:txBody>
      </p:sp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Based on Abstract Factory design pattern</a:t>
            </a:r>
          </a:p>
        </p:txBody>
      </p:sp>
      <p:graphicFrame>
        <p:nvGraphicFramePr>
          <p:cNvPr id="217" name="Table 217"/>
          <p:cNvGraphicFramePr/>
          <p:nvPr/>
        </p:nvGraphicFramePr>
        <p:xfrm>
          <a:off x="7550921" y="2249127"/>
          <a:ext cx="2480945" cy="37147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95045"/>
                <a:gridCol w="1485900"/>
              </a:tblGrid>
              <a:tr h="4127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 b="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Class cluster</a:t>
                      </a:r>
                      <a:endParaRPr sz="915" b="1">
                        <a:solidFill>
                          <a:srgbClr val="FFFFFF"/>
                        </a:solidFill>
                        <a:latin typeface="Lucida Grande"/>
                        <a:ea typeface="Lucida Grande"/>
                        <a:cs typeface="Lucida Grande"/>
                        <a:sym typeface="Lucida Grande"/>
                      </a:endParaRPr>
                    </a:p>
                  </a:txBody>
                  <a:tcPr marL="35718" marR="35718" marT="35718" marB="35718" anchor="ctr" anchorCtr="0" horzOverflow="overflow"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  <a:solidFill>
                      <a:srgbClr val="93A5B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 b="1">
                          <a:solidFill>
                            <a:srgbClr val="FFFFFF"/>
                          </a:solid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Public superclasses</a:t>
                      </a:r>
                      <a:endParaRPr sz="915" b="1">
                        <a:solidFill>
                          <a:srgbClr val="FFFFFF"/>
                        </a:solidFill>
                        <a:latin typeface="Lucida Grande"/>
                        <a:ea typeface="Lucida Grande"/>
                        <a:cs typeface="Lucida Grande"/>
                        <a:sym typeface="Lucida Grande"/>
                      </a:endParaRPr>
                    </a:p>
                  </a:txBody>
                  <a:tcPr marL="35718" marR="35718" marT="35718" marB="35718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  <a:solidFill>
                      <a:srgbClr val="93A5BB"/>
                    </a:solidFill>
                  </a:tcPr>
                </a:tc>
              </a:tr>
              <a:tr h="412750">
                <a:tc row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>
                          <a:solidFill>
                            <a:srgbClr val="66666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NSData</a:t>
                      </a:r>
                      <a:endParaRPr sz="915">
                        <a:solidFill>
                          <a:srgbClr val="66666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77241" marR="77241" marT="77241" marB="77241" anchor="ctr" anchorCtr="0" horzOverflow="overflow"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NSData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NSMutableData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row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>
                          <a:solidFill>
                            <a:srgbClr val="66666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NSArray</a:t>
                      </a:r>
                      <a:endParaRPr sz="915">
                        <a:solidFill>
                          <a:srgbClr val="66666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77241" marR="77241" marT="77241" marB="77241" anchor="ctr" anchorCtr="0" horzOverflow="overflow"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NSArray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NSMutableArray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row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>
                          <a:solidFill>
                            <a:srgbClr val="66666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NSDictionary</a:t>
                      </a:r>
                      <a:endParaRPr sz="915">
                        <a:solidFill>
                          <a:srgbClr val="66666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77241" marR="77241" marT="77241" marB="77241" anchor="ctr" anchorCtr="0" horzOverflow="overflow"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NSDictionary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NSMutableDictionary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rowSpan="2"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15">
                          <a:solidFill>
                            <a:srgbClr val="666666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NSString</a:t>
                      </a:r>
                      <a:endParaRPr sz="915">
                        <a:solidFill>
                          <a:srgbClr val="666666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L="77241" marR="77241" marT="77241" marB="77241" anchor="ctr" anchorCtr="0" horzOverflow="overflow"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NSString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  <a:tr h="412750">
                <a:tc vMerge="1">
                  <a:tcPr/>
                </a:tc>
                <a:tc>
                  <a:txBody>
                    <a:bodyPr/>
                    <a:lstStyle/>
                    <a:p>
                      <a:pPr algn="l">
                        <a:defRPr sz="1300">
                          <a:solidFill>
                            <a:srgbClr val="3366CC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915"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</a:rPr>
                        <a:t>NSMutableString</a:t>
                      </a:r>
                      <a:endParaRPr sz="915" u="sng">
                        <a:solidFill>
                          <a:srgbClr val="0000FF"/>
                        </a:solidFill>
                        <a:uFill>
                          <a:solidFill>
                            <a:srgbClr val="0000FF"/>
                          </a:solidFill>
                        </a:uFill>
                      </a:endParaRPr>
                    </a:p>
                  </a:txBody>
                  <a:tcPr marL="77241" marR="77241" marT="77241" marB="77241" anchor="ctr" anchorCtr="0" horzOverflow="overflow">
                    <a:lnL w="12700">
                      <a:solidFill>
                        <a:srgbClr val="9BB3CD"/>
                      </a:solidFill>
                      <a:miter lim="400000"/>
                    </a:lnL>
                    <a:lnR w="12700">
                      <a:solidFill>
                        <a:srgbClr val="9BB3CD"/>
                      </a:solidFill>
                      <a:miter lim="400000"/>
                    </a:lnR>
                    <a:lnT w="12700">
                      <a:solidFill>
                        <a:srgbClr val="9BB3CD"/>
                      </a:solidFill>
                      <a:miter lim="400000"/>
                    </a:lnT>
                    <a:lnB w="12700">
                      <a:solidFill>
                        <a:srgbClr val="9BB3CD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pic>
        <p:nvPicPr>
          <p:cNvPr id="218" name="image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5197" y="2564924"/>
            <a:ext cx="5304235" cy="83939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Delegate</a:t>
            </a:r>
          </a:p>
        </p:txBody>
      </p:sp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Target-action</a:t>
            </a:r>
          </a:p>
        </p:txBody>
      </p:sp>
      <p:sp>
        <p:nvSpPr>
          <p:cNvPr id="226" name="Shape 2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Others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Program sandbox</a:t>
            </a:r>
          </a:p>
        </p:txBody>
      </p:sp>
      <p:sp>
        <p:nvSpPr>
          <p:cNvPr id="232" name="Shape 23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Folders for a program</a:t>
            </a:r>
          </a:p>
          <a:p>
            <a:pPr lvl="1"/>
            <a:r>
              <a:t>Documents</a:t>
            </a:r>
          </a:p>
          <a:p>
            <a:pPr lvl="1"/>
            <a:r>
              <a:t>Library</a:t>
            </a:r>
          </a:p>
          <a:p>
            <a:pPr lvl="1"/>
            <a:r>
              <a:t>Tmp</a:t>
            </a:r>
          </a:p>
          <a:p>
            <a:pPr lvl="1"/>
            <a:r>
              <a:t>NSBundle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File operation</a:t>
            </a:r>
          </a:p>
        </p:txBody>
      </p:sp>
      <p:sp>
        <p:nvSpPr>
          <p:cNvPr id="236" name="Shape 23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UI authoring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concepts</a:t>
            </a:r>
          </a:p>
        </p:txBody>
      </p:sp>
      <p:sp>
        <p:nvSpPr>
          <p:cNvPr id="140" name="Shape 1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374015" indent="-374015" defTabSz="464820">
              <a:spcBef>
                <a:spcPts val="1300"/>
              </a:spcBef>
              <a:defRPr sz="2540"/>
            </a:pPr>
            <a:r>
              <a:t>Interface Builder</a:t>
            </a:r>
          </a:p>
          <a:p>
            <a:pPr marL="747395" lvl="1" indent="-374015" defTabSz="464820">
              <a:spcBef>
                <a:spcPts val="1300"/>
              </a:spcBef>
              <a:defRPr sz="2540"/>
            </a:pPr>
            <a:r>
              <a:t>.nib, .xib</a:t>
            </a:r>
          </a:p>
          <a:p>
            <a:pPr marL="374015" indent="-374015" defTabSz="464820">
              <a:spcBef>
                <a:spcPts val="1300"/>
              </a:spcBef>
              <a:defRPr sz="2540"/>
            </a:pPr>
            <a:r>
              <a:t>Storyboard</a:t>
            </a:r>
          </a:p>
          <a:p>
            <a:pPr marL="747395" lvl="1" indent="-374015" defTabSz="464820">
              <a:spcBef>
                <a:spcPts val="1300"/>
              </a:spcBef>
              <a:defRPr sz="2540"/>
            </a:pPr>
            <a:r>
              <a:t>Storyboards are the recommended way to design app’s user interface.</a:t>
            </a:r>
          </a:p>
          <a:p>
            <a:pPr marL="747395" lvl="1" indent="-374015" defTabSz="464820">
              <a:spcBef>
                <a:spcPts val="1300"/>
              </a:spcBef>
              <a:defRPr sz="2540"/>
            </a:pPr>
            <a:r>
              <a:t>Segue: transition from one view controller to another.</a:t>
            </a:r>
          </a:p>
          <a:p>
            <a:pPr marL="374015" indent="-374015" defTabSz="464820">
              <a:spcBef>
                <a:spcPts val="1300"/>
              </a:spcBef>
              <a:defRPr sz="2540"/>
            </a:pPr>
            <a:r>
              <a:t>Interface with codes</a:t>
            </a:r>
          </a:p>
          <a:p>
            <a:pPr marL="747395" lvl="1" indent="-374015" defTabSz="464820">
              <a:spcBef>
                <a:spcPts val="1300"/>
              </a:spcBef>
              <a:defRPr sz="2540"/>
            </a:pPr>
            <a:r>
              <a:t>Outlet</a:t>
            </a:r>
          </a:p>
          <a:p>
            <a:pPr marL="1121410" lvl="2" indent="-374015" defTabSz="464820">
              <a:spcBef>
                <a:spcPts val="1300"/>
              </a:spcBef>
              <a:defRPr sz="2540"/>
            </a:pPr>
            <a:r>
              <a:t>a property of an object that references another object</a:t>
            </a:r>
          </a:p>
          <a:p>
            <a:pPr marL="1121410" lvl="2" indent="-374015" defTabSz="464820">
              <a:spcBef>
                <a:spcPts val="1300"/>
              </a:spcBef>
              <a:defRPr sz="2540"/>
            </a:pPr>
            <a:r>
              <a:t>The connection between an object and its outlets is archived in a nib file.</a:t>
            </a:r>
          </a:p>
          <a:p>
            <a:pPr marL="1121410" lvl="2" indent="-374015" defTabSz="464820">
              <a:spcBef>
                <a:spcPts val="1300"/>
              </a:spcBef>
              <a:defRPr sz="2540"/>
            </a:pPr>
            <a:r>
              <a:t>type qualifier: IBOutlet</a:t>
            </a:r>
          </a:p>
          <a:p>
            <a:pPr marL="747395" lvl="1" indent="-374015" defTabSz="464820">
              <a:spcBef>
                <a:spcPts val="1300"/>
              </a:spcBef>
              <a:defRPr sz="2540"/>
            </a:pPr>
            <a:r>
              <a:t>Actions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80">
              <a:spcBef>
                <a:spcPts val="700"/>
              </a:spcBef>
              <a:defRPr sz="1280"/>
            </a:pPr>
          </a:p>
        </p:txBody>
      </p:sp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35"/>
            </a:lvl1pPr>
          </a:lstStyle>
          <a:p>
            <a:r>
              <a:t>Auto Layout</a:t>
            </a:r>
          </a:p>
        </p:txBody>
      </p:sp>
      <p:sp>
        <p:nvSpPr>
          <p:cNvPr id="144" name="Shape 1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309880" indent="-309880" defTabSz="385445">
              <a:spcBef>
                <a:spcPts val="1100"/>
              </a:spcBef>
              <a:defRPr sz="2110"/>
            </a:pPr>
            <a:r>
              <a:t>Constraint-Based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Auto layout defines your user interface using a series of constraints.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Constraints typically represent a relationship between two views.</a:t>
            </a:r>
          </a:p>
          <a:p>
            <a:pPr marL="309880" indent="-309880" defTabSz="385445">
              <a:spcBef>
                <a:spcPts val="1100"/>
              </a:spcBef>
              <a:defRPr sz="2110"/>
            </a:pPr>
            <a:r>
              <a:t>Auto Layout Using Stack Views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A single stack view defines a row or column of user interface elements.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axis, orientation, distribution, alignment, spacing</a:t>
            </a:r>
          </a:p>
          <a:p>
            <a:pPr marL="309880" indent="-309880" defTabSz="385445">
              <a:spcBef>
                <a:spcPts val="1100"/>
              </a:spcBef>
              <a:defRPr sz="2110"/>
            </a:pPr>
            <a:r>
              <a:t>Equation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Each constraint represents a single equation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Equation instead of assignment </a:t>
            </a:r>
          </a:p>
          <a:p>
            <a:pPr marL="309880" indent="-309880" defTabSz="385445">
              <a:spcBef>
                <a:spcPts val="1100"/>
              </a:spcBef>
              <a:defRPr sz="2110"/>
            </a:pPr>
            <a:r>
              <a:t>Auto Layout Attributes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leading, trailing, top, bottom, width, height, center x, center y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NSLayoutAttribute enum</a:t>
            </a:r>
          </a:p>
          <a:p>
            <a:pPr marL="309880" indent="-309880" defTabSz="385445">
              <a:spcBef>
                <a:spcPts val="1100"/>
              </a:spcBef>
              <a:defRPr sz="2110"/>
            </a:pPr>
            <a:r>
              <a:t>Working with Constraints in Interface Builder</a:t>
            </a:r>
          </a:p>
          <a:p>
            <a:pPr marL="620395" lvl="1" indent="-309880" defTabSz="385445">
              <a:spcBef>
                <a:spcPts val="1100"/>
              </a:spcBef>
              <a:defRPr sz="2110"/>
            </a:pPr>
            <a:r>
              <a:t>Control-click and drag</a:t>
            </a:r>
          </a:p>
        </p:txBody>
      </p:sp>
      <p:pic>
        <p:nvPicPr>
          <p:cNvPr id="145" name="Auto_Layout_Tools_2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2103" y="5055880"/>
            <a:ext cx="1720086" cy="153869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Multi-lingual</a:t>
            </a:r>
          </a:p>
        </p:txBody>
      </p:sp>
      <p:sp>
        <p:nvSpPr>
          <p:cNvPr id="149" name="Shape 14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runtime engine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Class diagram in UI Kit</a:t>
            </a:r>
          </a:p>
        </p:txBody>
      </p:sp>
      <p:pic>
        <p:nvPicPr>
          <p:cNvPr id="155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103811"/>
            <a:ext cx="9144000" cy="46503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SzTx/>
              <a:buNone/>
              <a:defRPr sz="48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560">
              <a:spcBef>
                <a:spcPts val="2100"/>
              </a:spcBef>
              <a:defRPr sz="4800"/>
            </a:lvl1pPr>
          </a:lstStyle>
          <a:p>
            <a:r>
              <a:t>Application lifecycle</a:t>
            </a:r>
          </a:p>
        </p:txBody>
      </p:sp>
      <p:pic>
        <p:nvPicPr>
          <p:cNvPr id="159" name="image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914" y="1808262"/>
            <a:ext cx="6822281" cy="31075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4146</Words>
  <Application>WPS 演示</Application>
  <PresentationFormat/>
  <Paragraphs>184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DIN Condensed</vt:lpstr>
      <vt:lpstr>DIN Alternate</vt:lpstr>
      <vt:lpstr>Zapf Dingbats</vt:lpstr>
      <vt:lpstr>Iowan Old Style Roman</vt:lpstr>
      <vt:lpstr>Baskerville SemiBold</vt:lpstr>
      <vt:lpstr>Helvetica Neue</vt:lpstr>
      <vt:lpstr>Helvetica</vt:lpstr>
      <vt:lpstr>Segoe Print</vt:lpstr>
      <vt:lpstr>微软雅黑</vt:lpstr>
      <vt:lpstr>Arial Unicode MS</vt:lpstr>
      <vt:lpstr>Wingdings</vt:lpstr>
      <vt:lpstr>Lucida Grande</vt:lpstr>
      <vt:lpstr>Courier</vt:lpstr>
      <vt:lpstr>Courier New</vt:lpstr>
      <vt:lpstr>黑体</vt:lpstr>
      <vt:lpstr>A000120140530A02PPBG</vt:lpstr>
      <vt:lpstr>internal to iOS UI</vt:lpstr>
      <vt:lpstr>agenda</vt:lpstr>
      <vt:lpstr>UI authoring</vt:lpstr>
      <vt:lpstr>concepts</vt:lpstr>
      <vt:lpstr>Auto Layout</vt:lpstr>
      <vt:lpstr>Multi-lingual</vt:lpstr>
      <vt:lpstr>runtime engine</vt:lpstr>
      <vt:lpstr>Class diagram in UI Kit</vt:lpstr>
      <vt:lpstr>Application lifecycle</vt:lpstr>
      <vt:lpstr>event handling</vt:lpstr>
      <vt:lpstr>touch event handling</vt:lpstr>
      <vt:lpstr>gesture Recognizer - Concept</vt:lpstr>
      <vt:lpstr>Gesture recognizer - usage</vt:lpstr>
      <vt:lpstr>Custom Drawing</vt:lpstr>
      <vt:lpstr>Animation</vt:lpstr>
      <vt:lpstr>controls</vt:lpstr>
      <vt:lpstr>class diagram</vt:lpstr>
      <vt:lpstr>data types</vt:lpstr>
      <vt:lpstr>design pattern</vt:lpstr>
      <vt:lpstr>Class clusters</vt:lpstr>
      <vt:lpstr>Delegate</vt:lpstr>
      <vt:lpstr>Target-action</vt:lpstr>
      <vt:lpstr>Others</vt:lpstr>
      <vt:lpstr>Program sandbox</vt:lpstr>
      <vt:lpstr>File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to iOS UI</dc:title>
  <dc:creator/>
  <cp:lastModifiedBy>路光明</cp:lastModifiedBy>
  <cp:revision>1</cp:revision>
  <dcterms:created xsi:type="dcterms:W3CDTF">2019-12-26T08:23:59Z</dcterms:created>
  <dcterms:modified xsi:type="dcterms:W3CDTF">2019-12-26T08:23:59Z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