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Bootstrap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</a:t>
            </a:r>
            <a:r>
              <a:rPr lang="en-US" altLang="en-US"/>
              <a:t>8</a:t>
            </a:r>
            <a:r>
              <a:rPr lang="en-US" altLang="zh-CN"/>
              <a:t>/</a:t>
            </a:r>
            <a:r>
              <a:rPr lang="en-US" altLang="en-US"/>
              <a:t>8</a:t>
            </a:r>
            <a:r>
              <a:rPr lang="en-US" altLang="zh-CN"/>
              <a:t>/2019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Components 3/3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740"/>
            <a:ext cx="9241155" cy="5236845"/>
          </a:xfrm>
        </p:spPr>
        <p:txBody>
          <a:bodyPr>
            <a:normAutofit fontScale="60000"/>
          </a:bodyPr>
          <a:p>
            <a:r>
              <a:rPr lang="en-US" altLang="en-US" sz="2400">
                <a:sym typeface="+mn-ea"/>
              </a:rPr>
              <a:t>Alert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.alert .alert-warning .alert-success .alert-danger ...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Badge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.badge .badge-warning .badge-success, .badge-danger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.badge-pill	// more rounded</a:t>
            </a:r>
            <a:endParaRPr lang="en-US" sz="2400"/>
          </a:p>
          <a:p>
            <a:r>
              <a:rPr lang="en-US" altLang="en-US"/>
              <a:t>Card</a:t>
            </a:r>
            <a:endParaRPr lang="en-US" altLang="en-US"/>
          </a:p>
          <a:p>
            <a:pPr lvl="1"/>
            <a:r>
              <a:rPr lang="en-US" altLang="en-US"/>
              <a:t>composed of an image as top and others as body, including title, subtitle, texts, and links</a:t>
            </a:r>
            <a:endParaRPr lang="en-US" altLang="en-US"/>
          </a:p>
          <a:p>
            <a:pPr lvl="1"/>
            <a:r>
              <a:rPr lang="en-US" altLang="en-US"/>
              <a:t>.card</a:t>
            </a:r>
            <a:endParaRPr lang="en-US" altLang="en-US"/>
          </a:p>
          <a:p>
            <a:pPr lvl="1"/>
            <a:r>
              <a:rPr lang="en-US" altLang="en-US"/>
              <a:t>.card-img-top .card-header .card-body .card-footer .card-title .card-subtitle .card-text .card-link .card-img-overlay</a:t>
            </a:r>
            <a:endParaRPr lang="en-US" altLang="en-US"/>
          </a:p>
          <a:p>
            <a:pPr lvl="1"/>
            <a:r>
              <a:rPr lang="en-US" altLang="en-US"/>
              <a:t>.card-group .card-deck .card-columns</a:t>
            </a:r>
            <a:endParaRPr lang="en-US" altLang="en-US"/>
          </a:p>
          <a:p>
            <a:pPr lvl="0"/>
            <a:r>
              <a:rPr lang="en-US" altLang="en-US"/>
              <a:t>Carousel</a:t>
            </a:r>
            <a:endParaRPr lang="en-US" altLang="en-US"/>
          </a:p>
          <a:p>
            <a:pPr lvl="1"/>
            <a:r>
              <a:rPr lang="en-US" altLang="en-US"/>
              <a:t>.carousel .carousel-item .carousel-contro-prev .carousel-control-next .carousel-indicators .carousel-caption .carousel-fade</a:t>
            </a:r>
            <a:endParaRPr lang="en-US" altLang="en-US"/>
          </a:p>
          <a:p>
            <a:pPr lvl="0"/>
            <a:r>
              <a:rPr lang="en-US" altLang="en-US"/>
              <a:t>Collapse</a:t>
            </a:r>
            <a:endParaRPr lang="en-US" altLang="en-US"/>
          </a:p>
          <a:p>
            <a:pPr lvl="1"/>
            <a:r>
              <a:rPr lang="en-US" altLang="en-US"/>
              <a:t>.collapse .collapse.show .multi-collapse</a:t>
            </a:r>
            <a:endParaRPr lang="en-US" altLang="en-US"/>
          </a:p>
          <a:p>
            <a:pPr lvl="0"/>
            <a:r>
              <a:rPr lang="en-US" altLang="en-US"/>
              <a:t>Accordion</a:t>
            </a:r>
            <a:endParaRPr lang="en-US" altLang="en-US"/>
          </a:p>
          <a:p>
            <a:pPr lvl="1"/>
            <a:r>
              <a:rPr lang="en-US" altLang="en-US"/>
              <a:t>.accordion</a:t>
            </a:r>
            <a:endParaRPr lang="en-US" altLang="en-US"/>
          </a:p>
          <a:p>
            <a:pPr lvl="0"/>
            <a:r>
              <a:rPr lang="en-US" altLang="en-US"/>
              <a:t>Jumbotron</a:t>
            </a:r>
            <a:endParaRPr lang="en-US" altLang="en-US"/>
          </a:p>
          <a:p>
            <a:pPr lvl="1"/>
            <a:r>
              <a:rPr lang="en-US" altLang="en-US"/>
              <a:t>.jumbotron</a:t>
            </a:r>
            <a:endParaRPr lang="en-US" altLang="en-US"/>
          </a:p>
          <a:p>
            <a:pPr lvl="0"/>
            <a:r>
              <a:rPr lang="en-US" altLang="en-US">
                <a:sym typeface="+mn-ea"/>
              </a:rPr>
              <a:t>Scrollspy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7940" y="479425"/>
            <a:ext cx="1612265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435" y="2935605"/>
            <a:ext cx="3013710" cy="98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25" y="1069975"/>
            <a:ext cx="4709795" cy="407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65" y="1679575"/>
            <a:ext cx="57721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bootstrap</a:t>
            </a:r>
            <a:endParaRPr lang="en-US" altLang="zh-CN"/>
          </a:p>
          <a:p>
            <a:pPr lvl="0"/>
            <a:r>
              <a:rPr lang="en-US" altLang="zh-CN"/>
              <a:t>What's in</a:t>
            </a:r>
            <a:endParaRPr lang="en-US" altLang="zh-CN"/>
          </a:p>
          <a:p>
            <a:pPr lvl="1"/>
            <a:r>
              <a:rPr lang="en-US" altLang="zh-CN"/>
              <a:t>CSS</a:t>
            </a:r>
            <a:endParaRPr lang="en-US" altLang="zh-CN"/>
          </a:p>
          <a:p>
            <a:pPr lvl="2"/>
            <a:r>
              <a:rPr lang="en-US" altLang="zh-CN"/>
              <a:t>&lt;link rel="stylesheet" href="https://maxcdn.bootstrapcdn.com/bootstrap/4.0.0/css/bootstrap.min.css" integrity="sha384-Gn5384xqQ1aoWXA+058RXPxPg6fy4IWvTNh0E263XmFcJlSAwiGgFAW/dAiS6JXm" crossorigin="anonymous"&gt;</a:t>
            </a:r>
            <a:endParaRPr lang="en-US" altLang="zh-CN"/>
          </a:p>
          <a:p>
            <a:pPr lvl="1"/>
            <a:r>
              <a:rPr lang="en-US" altLang="zh-CN"/>
              <a:t>JS</a:t>
            </a:r>
            <a:endParaRPr lang="en-US" altLang="zh-CN"/>
          </a:p>
          <a:p>
            <a:pPr lvl="2"/>
            <a:r>
              <a:rPr lang="en-US" altLang="zh-CN"/>
              <a:t>&lt;script src="https://code.jquery.com/jquery-3.2.1.slim.min.js" integrity="sha384-KJ3o2DKtIkvYIK3UENzmM7KCkRr/rE9/Qpg6aAZGJwFDMVNA/GpGFF93hXpG5KkN" crossorigin="anonymous"&gt;&lt;/script&gt;</a:t>
            </a:r>
            <a:endParaRPr lang="en-US" altLang="zh-CN"/>
          </a:p>
          <a:p>
            <a:pPr lvl="2"/>
            <a:r>
              <a:rPr lang="en-US" altLang="zh-CN"/>
              <a:t>&lt;script src="https://cdnjs.cloudflare.com/ajax/libs/popper.js/1.12.9/umd/popper.min.js" integrity="sha384-ApNbgh9B+Y1QKtv3Rn7W3mgPxhU9K/ScQsAP7hUibX39j7fakFPskvXusvfa0b4Q" crossorigin="anonymous"&gt;&lt;/script&gt;</a:t>
            </a:r>
            <a:endParaRPr lang="en-US" altLang="zh-CN"/>
          </a:p>
          <a:p>
            <a:pPr lvl="2"/>
            <a:r>
              <a:rPr lang="en-US" altLang="zh-CN"/>
              <a:t>&lt;script src="https://maxcdn.bootstrapcdn.com/bootstrap/4.0.0/js/bootstrap.min.js" integrity="sha384-JZR6Spejh4U02d8jOt6vLEHfe/JQGiRRSQQxSfFWpi1MquVdAyjUar5+76PVCmYl" crossorigin="anonymous"&gt;&lt;/script&gt;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General</a:t>
            </a:r>
            <a:endParaRPr lang="en-US" altLang="en-US"/>
          </a:p>
          <a:p>
            <a:pPr lvl="1"/>
            <a:r>
              <a:rPr lang="en-US" altLang="en-US"/>
              <a:t>front-end component library</a:t>
            </a:r>
            <a:endParaRPr lang="en-US" altLang="en-US"/>
          </a:p>
          <a:p>
            <a:pPr lvl="0"/>
            <a:r>
              <a:rPr lang="en-US" altLang="en-US" sz="2400"/>
              <a:t>Components</a:t>
            </a:r>
            <a:endParaRPr lang="en-US" altLang="en-US" sz="2400"/>
          </a:p>
          <a:p>
            <a:pPr lvl="1"/>
            <a:r>
              <a:rPr lang="en-US" altLang="en-US" sz="2000"/>
              <a:t>bootstrap.css</a:t>
            </a:r>
            <a:endParaRPr lang="en-US" altLang="en-US" sz="2000"/>
          </a:p>
          <a:p>
            <a:pPr lvl="1"/>
            <a:r>
              <a:rPr lang="en-US" altLang="en-US" sz="2000"/>
              <a:t>jquery.js, popper.js, bootstrap.js</a:t>
            </a:r>
            <a:endParaRPr lang="en-US" altLang="en-US"/>
          </a:p>
          <a:p>
            <a:pPr lvl="0"/>
            <a:r>
              <a:rPr lang="en-US" altLang="en-US"/>
              <a:t>Features</a:t>
            </a:r>
            <a:endParaRPr lang="en-US" altLang="en-US"/>
          </a:p>
          <a:p>
            <a:pPr lvl="1"/>
            <a:r>
              <a:rPr lang="en-US" altLang="en-US"/>
              <a:t>responsive grid system</a:t>
            </a:r>
            <a:endParaRPr lang="en-US" altLang="en-US"/>
          </a:p>
          <a:p>
            <a:pPr lvl="1"/>
            <a:r>
              <a:rPr lang="en-US" altLang="en-US"/>
              <a:t>browser compatibility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039485" y="1085850"/>
            <a:ext cx="5696585" cy="51695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1000"/>
              <a:t>&lt;!doctype html&gt;</a:t>
            </a:r>
            <a:endParaRPr lang="en-US" sz="1000"/>
          </a:p>
          <a:p>
            <a:r>
              <a:rPr lang="en-US" sz="1000"/>
              <a:t>&lt;html lang="en"&gt;</a:t>
            </a:r>
            <a:endParaRPr lang="en-US" sz="1000"/>
          </a:p>
          <a:p>
            <a:r>
              <a:rPr lang="en-US" sz="1000"/>
              <a:t>  &lt;head&gt;</a:t>
            </a:r>
            <a:endParaRPr lang="en-US" sz="1000"/>
          </a:p>
          <a:p>
            <a:r>
              <a:rPr lang="en-US" sz="1000"/>
              <a:t>    &lt;!-- Required meta tags --&gt;</a:t>
            </a:r>
            <a:endParaRPr lang="en-US" sz="1000"/>
          </a:p>
          <a:p>
            <a:r>
              <a:rPr lang="en-US" sz="1000"/>
              <a:t>    &lt;meta charset="utf-8"&gt;</a:t>
            </a:r>
            <a:endParaRPr lang="en-US" sz="1000"/>
          </a:p>
          <a:p>
            <a:r>
              <a:rPr lang="en-US" sz="1000"/>
              <a:t>    &lt;meta name="viewport" content="width=device-width, initial-scale=1, shrink-to-fit=no"&gt;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&lt;!-- Bootstrap CSS --&gt;</a:t>
            </a:r>
            <a:endParaRPr lang="en-US" sz="1000"/>
          </a:p>
          <a:p>
            <a:r>
              <a:rPr lang="en-US" sz="1000"/>
              <a:t>    &lt;link rel="stylesheet" href="https://stackpath.bootstrapcdn.com/bootstrap/4.3.1/css/bootstrap.min.css" integrity="sha384-ggOyR0iXCbMQv3Xipma34MD+dH/1fQ784/j6cY/iJTQUOhcWr7x9JvoRxT2MZw1T" crossorigin="anonymous"&gt;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&lt;title&gt;Hello, world!&lt;/title&gt;</a:t>
            </a:r>
            <a:endParaRPr lang="en-US" sz="1000"/>
          </a:p>
          <a:p>
            <a:r>
              <a:rPr lang="en-US" sz="1000"/>
              <a:t>  &lt;/head&gt;</a:t>
            </a:r>
            <a:endParaRPr lang="en-US" sz="1000"/>
          </a:p>
          <a:p>
            <a:r>
              <a:rPr lang="en-US" sz="1000"/>
              <a:t>  &lt;body&gt;</a:t>
            </a:r>
            <a:endParaRPr lang="en-US" sz="1000"/>
          </a:p>
          <a:p>
            <a:r>
              <a:rPr lang="en-US" sz="1000"/>
              <a:t>    &lt;h1&gt;Hello, world!&lt;/h1&gt;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&lt;!-- Optional JavaScript --&gt;</a:t>
            </a:r>
            <a:endParaRPr lang="en-US" sz="1000"/>
          </a:p>
          <a:p>
            <a:r>
              <a:rPr lang="en-US" sz="1000"/>
              <a:t>    &lt;!-- jQuery first, then Popper.js, then Bootstrap JS --&gt;</a:t>
            </a:r>
            <a:endParaRPr lang="en-US" sz="1000"/>
          </a:p>
          <a:p>
            <a:r>
              <a:rPr lang="en-US" sz="1000"/>
              <a:t>    &lt;script src="https://code.jquery.com/jquery-3.3.1.slim.min.js" integrity="sha384-q8i/X+965DzO0rT7abK41JStQIAqVgRVzpbzo5smXKp4YfRvH+8abtTE1Pi6jizo" crossorigin="anonymous"&gt;&lt;/script&gt;</a:t>
            </a:r>
            <a:endParaRPr lang="en-US" sz="1000"/>
          </a:p>
          <a:p>
            <a:r>
              <a:rPr lang="en-US" sz="1000"/>
              <a:t>    &lt;script src="https://cdnjs.cloudflare.com/ajax/libs/popper.js/1.14.7/umd/popper.min.js" integrity="sha384-UO2eT0CpHqdSJQ6hJty5KVphtPhzWj9WO1clHTMGa3JDZwrnQq4sF86dIHNDz0W1" crossorigin="anonymous"&gt;&lt;/script&gt;</a:t>
            </a:r>
            <a:endParaRPr lang="en-US" sz="1000"/>
          </a:p>
          <a:p>
            <a:r>
              <a:rPr lang="en-US" sz="1000"/>
              <a:t>    &lt;script src="https://stackpath.bootstrapcdn.com/bootstrap/4.3.1/js/bootstrap.min.js" integrity="sha384-JjSmVgyd0p3pXB1rRibZUAYoIIy6OrQ6VrjIEaFf/nJGzIxFDsf4x0xIM+B07jRM" crossorigin="anonymous"&gt;&lt;/script&gt;</a:t>
            </a:r>
            <a:endParaRPr lang="en-US" sz="1000"/>
          </a:p>
          <a:p>
            <a:r>
              <a:rPr lang="en-US" sz="1000"/>
              <a:t>  &lt;/body&gt;</a:t>
            </a:r>
            <a:endParaRPr lang="en-US" sz="1000"/>
          </a:p>
          <a:p>
            <a:r>
              <a:rPr lang="en-US" sz="1000"/>
              <a:t>&lt;/html&gt;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Utilities 1/2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8272145" cy="5317490"/>
          </a:xfrm>
        </p:spPr>
        <p:txBody>
          <a:bodyPr>
            <a:normAutofit fontScale="70000"/>
          </a:bodyPr>
          <a:p>
            <a:pPr lvl="0"/>
            <a:r>
              <a:rPr lang="en-US" altLang="en-US" sz="2400">
                <a:sym typeface="+mn-ea"/>
              </a:rPr>
              <a:t>Colors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.text-primary .text-dark .text-light ...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.bg-primary .bg-dark .bg-light ...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Position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.position-static .position-relative .position-absolute .position-fixed .position-sticky .fixed-top .fixed-bottom</a:t>
            </a:r>
            <a:endParaRPr lang="en-US" altLang="en-US" sz="2400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Sizing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.w-25 .w-50 .w-75 .w-100 .w-auto</a:t>
            </a:r>
            <a:endParaRPr lang="en-US" altLang="en-US" sz="20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.h-25 .h-50 .h-75 .h-100 .h-auto </a:t>
            </a:r>
            <a:endParaRPr lang="en-US" altLang="en-US" sz="2000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Display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.d-none .d-inline .d-inline-block .d-block .d-table .d-table-cell .d-table-row .d-flex .d-inline-flex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.d-print-xxx</a:t>
            </a:r>
            <a:endParaRPr lang="en-US" altLang="en-US" sz="2400"/>
          </a:p>
          <a:p>
            <a:pPr lvl="0"/>
            <a:r>
              <a:rPr lang="en-US" altLang="en-US"/>
              <a:t>Borders</a:t>
            </a:r>
            <a:endParaRPr lang="en-US" altLang="en-US"/>
          </a:p>
          <a:p>
            <a:pPr lvl="1"/>
            <a:r>
              <a:rPr lang="en-US" altLang="en-US"/>
              <a:t>.border .border-left .border-right .border-top .border-bottom .border-0 .border-left-0 ...</a:t>
            </a:r>
            <a:endParaRPr lang="en-US" altLang="en-US"/>
          </a:p>
          <a:p>
            <a:pPr lvl="1"/>
            <a:r>
              <a:rPr lang="en-US" altLang="en-US"/>
              <a:t>.border-primary ...</a:t>
            </a:r>
            <a:endParaRPr lang="en-US" altLang="en-US"/>
          </a:p>
          <a:p>
            <a:pPr lvl="1"/>
            <a:r>
              <a:rPr lang="en-US" altLang="en-US"/>
              <a:t>.rounded .rounded-top .rounded-circle .rounded-pill .rounded-0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0" y="504190"/>
            <a:ext cx="1454785" cy="618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980" y="328295"/>
            <a:ext cx="1379220" cy="5957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Utilities 2/2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85080"/>
          </a:xfrm>
        </p:spPr>
        <p:txBody>
          <a:bodyPr>
            <a:normAutofit fontScale="60000"/>
          </a:bodyPr>
          <a:p>
            <a:pPr lvl="0"/>
            <a:r>
              <a:rPr lang="en-US" altLang="en-US"/>
              <a:t>Float</a:t>
            </a:r>
            <a:endParaRPr lang="en-US" altLang="en-US"/>
          </a:p>
          <a:p>
            <a:pPr lvl="1"/>
            <a:r>
              <a:rPr lang="en-US" altLang="en-US"/>
              <a:t>.float-left .float-right .float-none</a:t>
            </a:r>
            <a:endParaRPr lang="en-US" altLang="en-US"/>
          </a:p>
          <a:p>
            <a:pPr lvl="0"/>
            <a:r>
              <a:rPr lang="en-US" altLang="en-US"/>
              <a:t>Overflow</a:t>
            </a:r>
            <a:endParaRPr lang="en-US" altLang="en-US"/>
          </a:p>
          <a:p>
            <a:pPr lvl="1"/>
            <a:r>
              <a:rPr lang="en-US" altLang="en-US"/>
              <a:t>.overflow-auto .overflow-hidden</a:t>
            </a:r>
            <a:endParaRPr lang="en-US" altLang="en-US"/>
          </a:p>
          <a:p>
            <a:pPr lvl="0"/>
            <a:r>
              <a:rPr lang="en-US" altLang="en-US" sz="2400">
                <a:sym typeface="+mn-ea"/>
              </a:rPr>
              <a:t>Spacing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{property}{sides}-{size}</a:t>
            </a:r>
            <a:endParaRPr lang="en-US" altLang="en-US" sz="20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property: m (margin), p(padding)  sides: t b l r x y  size: 0, 1 (0.25), 2 (0.5), 3 (1.0), 4 (1.5), 5 (3.0), auto </a:t>
            </a:r>
            <a:endParaRPr lang="en-US" altLang="en-US" sz="2000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Text Alignment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.text-left .text-right .text-center</a:t>
            </a:r>
            <a:endParaRPr lang="en-US" altLang="en-US" sz="20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.text-wrap .text-nowrap</a:t>
            </a:r>
            <a:endParaRPr lang="en-US" altLang="en-US" sz="2000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Shadows (off by default)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.shadow .shadow-none</a:t>
            </a:r>
            <a:endParaRPr lang="en-US" altLang="en-US" sz="2000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Clearfix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clear float effects of children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Close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close behavior for button</a:t>
            </a:r>
            <a:endParaRPr lang="en-US" altLang="en-US" sz="2400">
              <a:sym typeface="+mn-ea"/>
            </a:endParaRPr>
          </a:p>
          <a:p>
            <a:pPr lvl="0"/>
            <a:r>
              <a:rPr lang="en-US" altLang="en-US"/>
              <a:t>Stretched link</a:t>
            </a:r>
            <a:endParaRPr lang="en-US" altLang="en-US"/>
          </a:p>
          <a:p>
            <a:pPr lvl="1"/>
            <a:r>
              <a:rPr lang="en-US" altLang="en-US"/>
              <a:t>.stretched-link: make its containing block clickable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Layout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Container</a:t>
            </a:r>
            <a:endParaRPr lang="en-US" altLang="en-US"/>
          </a:p>
          <a:p>
            <a:pPr lvl="1"/>
            <a:r>
              <a:rPr lang="en-US" altLang="en-US"/>
              <a:t>full width: .container-fluid</a:t>
            </a:r>
            <a:endParaRPr lang="en-US" altLang="en-US"/>
          </a:p>
          <a:p>
            <a:pPr lvl="1"/>
            <a:r>
              <a:rPr lang="en-US" altLang="en-US"/>
              <a:t>responsive breakpoints</a:t>
            </a:r>
            <a:endParaRPr lang="en-US" altLang="en-US"/>
          </a:p>
          <a:p>
            <a:pPr lvl="0"/>
            <a:r>
              <a:rPr lang="en-US" altLang="en-US"/>
              <a:t>Grid</a:t>
            </a:r>
            <a:endParaRPr lang="en-US" altLang="en-US"/>
          </a:p>
          <a:p>
            <a:pPr lvl="1"/>
            <a:r>
              <a:rPr lang="en-US" altLang="en-US"/>
              <a:t>built with flexbox, fully responsive</a:t>
            </a:r>
            <a:endParaRPr lang="en-US" altLang="en-US"/>
          </a:p>
          <a:p>
            <a:pPr lvl="1"/>
            <a:r>
              <a:rPr lang="en-US" altLang="en-US"/>
              <a:t>container -&gt; row -&gt; col-xxx</a:t>
            </a:r>
            <a:endParaRPr lang="en-US" altLang="en-US"/>
          </a:p>
          <a:p>
            <a:pPr lvl="2"/>
            <a:r>
              <a:rPr lang="en-US" altLang="en-US"/>
              <a:t>col-xs (extra small), col-sm (small), col-md (medium), col-lg (large), col-xl (extra large)</a:t>
            </a:r>
            <a:endParaRPr lang="en-US" altLang="en-US"/>
          </a:p>
          <a:p>
            <a:pPr lvl="1"/>
            <a:r>
              <a:rPr lang="en-US" altLang="en-US"/>
              <a:t>.w-100: new line</a:t>
            </a:r>
            <a:endParaRPr lang="en-US" altLang="en-US"/>
          </a:p>
          <a:p>
            <a:pPr lvl="1"/>
            <a:r>
              <a:rPr lang="en-US" altLang="en-US"/>
              <a:t>gutters: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Image</a:t>
            </a:r>
            <a:endParaRPr lang="en-US" altLang="en-US"/>
          </a:p>
          <a:p>
            <a:pPr lvl="1"/>
            <a:r>
              <a:rPr lang="en-US" altLang="en-US"/>
              <a:t>.img-fluid.max-width: 100%</a:t>
            </a:r>
            <a:endParaRPr lang="en-US" altLang="en-US"/>
          </a:p>
          <a:p>
            <a:pPr lvl="1"/>
            <a:r>
              <a:rPr lang="en-US" altLang="en-US"/>
              <a:t>height: auto</a:t>
            </a:r>
            <a:endParaRPr lang="en-US" altLang="en-US"/>
          </a:p>
          <a:p>
            <a:pPr lvl="1"/>
            <a:r>
              <a:rPr lang="en-US" altLang="en-US"/>
              <a:t>.img-thumbnail</a:t>
            </a:r>
            <a:endParaRPr lang="en-US" altLang="en-US"/>
          </a:p>
          <a:p>
            <a:pPr lvl="1"/>
            <a:r>
              <a:rPr lang="en-US" altLang="en-US"/>
              <a:t>.rounded</a:t>
            </a:r>
            <a:endParaRPr lang="en-US" altLang="en-US"/>
          </a:p>
          <a:p>
            <a:pPr lvl="1"/>
            <a:r>
              <a:rPr lang="en-US" altLang="en-US"/>
              <a:t>.float-left, .float-right, .mx-auto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Components 1/3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8290"/>
          </a:xfrm>
        </p:spPr>
        <p:txBody>
          <a:bodyPr>
            <a:normAutofit fontScale="70000"/>
          </a:bodyPr>
          <a:p>
            <a:pPr lvl="0"/>
            <a:r>
              <a:rPr lang="en-US" altLang="en-US"/>
              <a:t>Button</a:t>
            </a:r>
            <a:endParaRPr lang="en-US" altLang="en-US"/>
          </a:p>
          <a:p>
            <a:pPr lvl="1"/>
            <a:r>
              <a:rPr lang="en-US" altLang="en-US"/>
              <a:t>.btn .btn-primary .btn-info ...</a:t>
            </a:r>
            <a:endParaRPr lang="en-US" altLang="en-US"/>
          </a:p>
          <a:p>
            <a:pPr lvl="1"/>
            <a:r>
              <a:rPr lang="en-US" altLang="en-US"/>
              <a:t>.btn-outline-*</a:t>
            </a:r>
            <a:endParaRPr lang="en-US" altLang="en-US"/>
          </a:p>
          <a:p>
            <a:pPr lvl="1"/>
            <a:r>
              <a:rPr lang="en-US" altLang="en-US"/>
              <a:t>.btn-lg .btn-sm .btn-block</a:t>
            </a:r>
            <a:endParaRPr lang="en-US" altLang="en-US"/>
          </a:p>
          <a:p>
            <a:pPr lvl="0"/>
            <a:r>
              <a:rPr lang="en-US" altLang="en-US"/>
              <a:t>Button group</a:t>
            </a:r>
            <a:endParaRPr lang="en-US" altLang="en-US"/>
          </a:p>
          <a:p>
            <a:pPr lvl="1"/>
            <a:r>
              <a:rPr lang="en-US" altLang="en-US"/>
              <a:t>.btn-group</a:t>
            </a:r>
            <a:endParaRPr lang="en-US" altLang="en-US"/>
          </a:p>
          <a:p>
            <a:pPr lvl="1"/>
            <a:r>
              <a:rPr lang="en-US" altLang="en-US"/>
              <a:t>.btn-toolbar</a:t>
            </a:r>
            <a:endParaRPr lang="en-US" altLang="en-US"/>
          </a:p>
          <a:p>
            <a:pPr lvl="0"/>
            <a:r>
              <a:rPr lang="en-US" altLang="en-US" sz="2400">
                <a:sym typeface="+mn-ea"/>
              </a:rPr>
              <a:t>Dropdowns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.dropdown .dropdown-toggle .dropdown-menu .dropdown-item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.dropup .dropright .dropleft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.active .disabled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Forms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.form-group .form-control .form-text .form-check-label .form-check .form-check-input .form-check-label .form-check-inline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placeholder readonly</a:t>
            </a:r>
            <a:endParaRPr lang="en-US" altLang="en-US" sz="2400">
              <a:sym typeface="+mn-ea"/>
            </a:endParaRPr>
          </a:p>
          <a:p>
            <a:pPr lvl="0"/>
            <a:r>
              <a:rPr lang="en-US" altLang="en-US"/>
              <a:t>Input group</a:t>
            </a:r>
            <a:endParaRPr lang="en-US" altLang="en-US"/>
          </a:p>
          <a:p>
            <a:pPr lvl="1"/>
            <a:r>
              <a:rPr lang="en-US" altLang="en-US"/>
              <a:t>.input-group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1211580"/>
            <a:ext cx="6245860" cy="501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Components 2/3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07330"/>
          </a:xfrm>
        </p:spPr>
        <p:txBody>
          <a:bodyPr>
            <a:normAutofit fontScale="60000"/>
          </a:bodyPr>
          <a:p>
            <a:r>
              <a:rPr lang="en-US" altLang="en-US"/>
              <a:t>List group</a:t>
            </a:r>
            <a:endParaRPr lang="en-US" altLang="en-US"/>
          </a:p>
          <a:p>
            <a:pPr lvl="1"/>
            <a:r>
              <a:rPr lang="en-US" altLang="en-US"/>
              <a:t>.list-group .list-group-item .list-group-item-action</a:t>
            </a:r>
            <a:endParaRPr lang="en-US" altLang="en-US"/>
          </a:p>
          <a:p>
            <a:pPr lvl="1"/>
            <a:r>
              <a:rPr lang="en-US" altLang="en-US"/>
              <a:t>.active .disabled .list-group-horizontal</a:t>
            </a:r>
            <a:endParaRPr lang="en-US" altLang="en-US"/>
          </a:p>
          <a:p>
            <a:pPr lvl="0"/>
            <a:r>
              <a:rPr lang="en-US" altLang="en-US"/>
              <a:t>Modal</a:t>
            </a:r>
            <a:endParaRPr lang="en-US" altLang="en-US"/>
          </a:p>
          <a:p>
            <a:pPr lvl="1"/>
            <a:r>
              <a:rPr lang="en-US" altLang="en-US"/>
              <a:t>.modal</a:t>
            </a:r>
            <a:endParaRPr lang="en-US" altLang="en-US"/>
          </a:p>
          <a:p>
            <a:pPr lvl="0"/>
            <a:r>
              <a:rPr lang="en-US" altLang="en-US"/>
              <a:t>Nav</a:t>
            </a:r>
            <a:endParaRPr lang="en-US" altLang="en-US"/>
          </a:p>
          <a:p>
            <a:pPr lvl="1"/>
            <a:r>
              <a:rPr lang="en-US" altLang="en-US"/>
              <a:t>.nav .nav-item .nav-link .nav-tabs .nav-pills .navbar</a:t>
            </a:r>
            <a:endParaRPr lang="en-US" altLang="en-US"/>
          </a:p>
          <a:p>
            <a:pPr lvl="1"/>
            <a:r>
              <a:rPr lang="en-US" altLang="en-US"/>
              <a:t>.active .disabled</a:t>
            </a:r>
            <a:endParaRPr lang="en-US" altLang="en-US"/>
          </a:p>
          <a:p>
            <a:pPr lvl="0"/>
            <a:r>
              <a:rPr lang="en-US" altLang="en-US"/>
              <a:t>Pagination</a:t>
            </a:r>
            <a:endParaRPr lang="en-US" altLang="en-US"/>
          </a:p>
          <a:p>
            <a:pPr lvl="1"/>
            <a:r>
              <a:rPr lang="en-US" altLang="en-US"/>
              <a:t>.pagination .page-item .page-link</a:t>
            </a:r>
            <a:endParaRPr lang="en-US" altLang="en-US"/>
          </a:p>
          <a:p>
            <a:pPr lvl="0"/>
            <a:r>
              <a:rPr lang="en-US" altLang="en-US"/>
              <a:t>Popover</a:t>
            </a:r>
            <a:endParaRPr lang="en-US" altLang="en-US"/>
          </a:p>
          <a:p>
            <a:pPr lvl="0"/>
            <a:r>
              <a:rPr lang="en-US" altLang="en-US"/>
              <a:t>Progress</a:t>
            </a:r>
            <a:endParaRPr lang="en-US" altLang="en-US"/>
          </a:p>
          <a:p>
            <a:pPr lvl="1"/>
            <a:r>
              <a:rPr lang="en-US" altLang="en-US"/>
              <a:t>.progress .progress-bar .progress-bar-striped .progress-bar-animated</a:t>
            </a:r>
            <a:endParaRPr lang="en-US" altLang="en-US"/>
          </a:p>
          <a:p>
            <a:pPr lvl="0"/>
            <a:r>
              <a:rPr lang="en-US" altLang="en-US"/>
              <a:t>Spinner</a:t>
            </a:r>
            <a:endParaRPr lang="en-US" altLang="en-US"/>
          </a:p>
          <a:p>
            <a:pPr lvl="1"/>
            <a:r>
              <a:rPr lang="en-US" altLang="en-US"/>
              <a:t>.spinner-border .spinner-grow</a:t>
            </a:r>
            <a:endParaRPr lang="en-US" altLang="en-US"/>
          </a:p>
          <a:p>
            <a:pPr lvl="0"/>
            <a:r>
              <a:rPr lang="en-US" altLang="en-US"/>
              <a:t>Toast</a:t>
            </a:r>
            <a:endParaRPr lang="en-US" altLang="en-US"/>
          </a:p>
          <a:p>
            <a:pPr lvl="1"/>
            <a:r>
              <a:rPr lang="en-US" altLang="en-US"/>
              <a:t>.toast .toast-header .toast-body</a:t>
            </a:r>
            <a:endParaRPr lang="en-US" altLang="en-US"/>
          </a:p>
          <a:p>
            <a:pPr lvl="0"/>
            <a:r>
              <a:rPr lang="en-US" altLang="en-US"/>
              <a:t>Tooltip</a:t>
            </a:r>
            <a:endParaRPr lang="en-US" altLang="en-US"/>
          </a:p>
          <a:p>
            <a:pPr lvl="1"/>
            <a:r>
              <a:rPr lang="en-US" altLang="en-US"/>
              <a:t>data-toggle=”tooltip”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MODEL_TYPE" val="cover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5140</Words>
  <Application>WPS 演示</Application>
  <PresentationFormat>宽屏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Bootstrap Notes</vt:lpstr>
      <vt:lpstr>Basic</vt:lpstr>
      <vt:lpstr>Introduction</vt:lpstr>
      <vt:lpstr>Utilities 1/2</vt:lpstr>
      <vt:lpstr>Utilities 2/2</vt:lpstr>
      <vt:lpstr>Layout</vt:lpstr>
      <vt:lpstr>Content</vt:lpstr>
      <vt:lpstr>Components 1/3</vt:lpstr>
      <vt:lpstr>Components 2/3</vt:lpstr>
      <vt:lpstr>Components 3/3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9</cp:revision>
  <dcterms:created xsi:type="dcterms:W3CDTF">2019-08-08T10:17:00Z</dcterms:created>
  <dcterms:modified xsi:type="dcterms:W3CDTF">2019-12-26T08:15:42Z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