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256" r:id="rId3"/>
    <p:sldId id="296" r:id="rId5"/>
    <p:sldId id="352" r:id="rId6"/>
    <p:sldId id="295" r:id="rId7"/>
    <p:sldId id="259" r:id="rId8"/>
    <p:sldId id="262" r:id="rId9"/>
    <p:sldId id="268" r:id="rId10"/>
    <p:sldId id="275" r:id="rId11"/>
    <p:sldId id="269" r:id="rId12"/>
    <p:sldId id="260" r:id="rId13"/>
    <p:sldId id="261" r:id="rId14"/>
    <p:sldId id="263" r:id="rId15"/>
    <p:sldId id="258" r:id="rId16"/>
    <p:sldId id="284" r:id="rId17"/>
    <p:sldId id="285" r:id="rId18"/>
    <p:sldId id="392" r:id="rId19"/>
    <p:sldId id="276" r:id="rId20"/>
    <p:sldId id="267" r:id="rId21"/>
    <p:sldId id="283" r:id="rId22"/>
    <p:sldId id="332" r:id="rId23"/>
    <p:sldId id="411" r:id="rId24"/>
    <p:sldId id="297" r:id="rId25"/>
    <p:sldId id="299" r:id="rId26"/>
    <p:sldId id="380" r:id="rId27"/>
    <p:sldId id="343" r:id="rId28"/>
    <p:sldId id="298" r:id="rId29"/>
    <p:sldId id="320" r:id="rId30"/>
    <p:sldId id="326" r:id="rId31"/>
    <p:sldId id="391" r:id="rId32"/>
    <p:sldId id="390" r:id="rId33"/>
    <p:sldId id="290" r:id="rId34"/>
    <p:sldId id="291" r:id="rId35"/>
    <p:sldId id="289" r:id="rId36"/>
    <p:sldId id="426" r:id="rId37"/>
    <p:sldId id="292" r:id="rId38"/>
    <p:sldId id="2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6.png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JavaScript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16810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Sparks Lu</a:t>
            </a:r>
            <a:endParaRPr lang="en-US" altLang="zh-CN" sz="18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800" smtClean="0"/>
              <a:t>Last updated: 2/9/2020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Events</a:t>
            </a:r>
            <a:endParaRPr lang="en-US" altLang="zh-CN"/>
          </a:p>
          <a:p>
            <a:pPr lvl="1"/>
            <a:r>
              <a:rPr lang="en-US" altLang="zh-CN"/>
              <a:t>onchange, onclick, onmouseover, onmouseout, onkeydown, onload</a:t>
            </a:r>
            <a:endParaRPr lang="en-US" altLang="zh-CN"/>
          </a:p>
          <a:p>
            <a:pPr lvl="1"/>
            <a:r>
              <a:rPr lang="en-US" altLang="en-US"/>
              <a:t>onmouseover, onmouseout, onmousedown, onmouseup</a:t>
            </a:r>
            <a:endParaRPr lang="en-US" altLang="en-US"/>
          </a:p>
          <a:p>
            <a:pPr lvl="1"/>
            <a:r>
              <a:rPr lang="en-US" altLang="en-US"/>
              <a:t>onfocus</a:t>
            </a:r>
            <a:endParaRPr lang="en-US" altLang="en-US"/>
          </a:p>
          <a:p>
            <a:pPr lvl="0"/>
            <a:r>
              <a:rPr lang="en-US" altLang="en-US"/>
              <a:t>Functino</a:t>
            </a:r>
            <a:endParaRPr lang="en-US" altLang="en-US"/>
          </a:p>
          <a:p>
            <a:pPr lvl="1"/>
            <a:r>
              <a:rPr lang="en-US" altLang="en-US"/>
              <a:t>addEventListener('event', func, useCapture)</a:t>
            </a:r>
            <a:endParaRPr lang="en-US" altLang="en-US"/>
          </a:p>
          <a:p>
            <a:pPr lvl="2"/>
            <a:r>
              <a:rPr lang="en-US" altLang="en-US" sz="1800"/>
              <a:t>useCapture: default false, bubble-way propagation; true: capture-way propagation</a:t>
            </a:r>
            <a:endParaRPr lang="en-US" altLang="en-US"/>
          </a:p>
          <a:p>
            <a:pPr lvl="1"/>
            <a:r>
              <a:rPr lang="en-US" altLang="en-US"/>
              <a:t>removeEventListener(event, func)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Date</a:t>
            </a:r>
            <a:endParaRPr lang="en-US" altLang="zh-CN"/>
          </a:p>
          <a:p>
            <a:pPr lvl="1"/>
            <a:r>
              <a:rPr lang="en-US" altLang="zh-CN"/>
              <a:t>var d = new Date()</a:t>
            </a:r>
            <a:endParaRPr lang="en-US" altLang="zh-CN"/>
          </a:p>
          <a:p>
            <a:pPr lvl="1"/>
            <a:r>
              <a:rPr lang="en-US" altLang="zh-CN"/>
              <a:t>d.getTime(),</a:t>
            </a:r>
            <a:r>
              <a:rPr lang="en-US" altLang="zh-CN">
                <a:sym typeface="+mn-ea"/>
              </a:rPr>
              <a:t> getFullYear(), getMonth(),</a:t>
            </a:r>
            <a:r>
              <a:rPr lang="en-US" altLang="zh-CN"/>
              <a:t> getDate(), </a:t>
            </a:r>
            <a:r>
              <a:rPr lang="en-US" altLang="zh-CN">
                <a:sym typeface="+mn-ea"/>
              </a:rPr>
              <a:t>getDay(), </a:t>
            </a:r>
            <a:r>
              <a:rPr lang="en-US" altLang="zh-CN"/>
              <a:t>getHours()</a:t>
            </a:r>
            <a:r>
              <a:rPr lang="en-US" altLang="zh-CN">
                <a:sym typeface="+mn-ea"/>
              </a:rPr>
              <a:t>, getMinutes()</a:t>
            </a:r>
            <a:r>
              <a:rPr lang="en-US" altLang="zh-CN"/>
              <a:t>, getSeconds(), getMilliseconds()</a:t>
            </a:r>
            <a:endParaRPr lang="en-US" altLang="zh-CN"/>
          </a:p>
          <a:p>
            <a:pPr lvl="1"/>
            <a:r>
              <a:rPr lang="en-US" altLang="zh-CN"/>
              <a:t>d.getUTCxxx()</a:t>
            </a:r>
            <a:endParaRPr lang="en-US" altLang="zh-CN"/>
          </a:p>
          <a:p>
            <a:pPr lvl="1"/>
            <a:r>
              <a:rPr lang="en-US" altLang="zh-CN"/>
              <a:t>d.setXXX()</a:t>
            </a:r>
            <a:endParaRPr lang="en-US" altLang="zh-CN"/>
          </a:p>
          <a:p>
            <a:pPr lvl="0"/>
            <a:r>
              <a:rPr lang="en-US" altLang="zh-CN"/>
              <a:t>Math</a:t>
            </a:r>
            <a:endParaRPr lang="en-US" altLang="zh-CN"/>
          </a:p>
          <a:p>
            <a:pPr lvl="1"/>
            <a:r>
              <a:rPr lang="en-US" altLang="zh-CN"/>
              <a:t>Math.PI, Math.round(), Math.pow(), Math.sqrt(), Math.abs(), Math.ceil(), Math.floor(), Math.sin(), Math.cos(), Math.min(), Math.max(), Math.random()</a:t>
            </a:r>
            <a:endParaRPr lang="en-US" altLang="zh-CN"/>
          </a:p>
          <a:p>
            <a:pPr lvl="0"/>
            <a:r>
              <a:rPr lang="en-US" altLang="zh-CN"/>
              <a:t>JSON</a:t>
            </a:r>
            <a:endParaRPr lang="en-US" altLang="zh-CN"/>
          </a:p>
          <a:p>
            <a:pPr lvl="1"/>
            <a:r>
              <a:rPr lang="en-US" altLang="en-US"/>
              <a:t>var obj = </a:t>
            </a:r>
            <a:r>
              <a:rPr lang="en-US" altLang="zh-CN"/>
              <a:t>JSON.parse(str)</a:t>
            </a:r>
            <a:endParaRPr lang="en-US" altLang="zh-CN"/>
          </a:p>
          <a:p>
            <a:pPr lvl="1"/>
            <a:r>
              <a:rPr lang="en-US" altLang="en-US"/>
              <a:t>var str = JSON.stringify(obj)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Object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obj.property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 Operation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Methods</a:t>
            </a:r>
            <a:endParaRPr lang="en-US" altLang="zh-CN"/>
          </a:p>
          <a:p>
            <a:pPr lvl="1"/>
            <a:r>
              <a:rPr lang="en-US" altLang="zh-CN"/>
              <a:t>var len = str.length</a:t>
            </a:r>
            <a:endParaRPr lang="en-US" altLang="zh-CN"/>
          </a:p>
          <a:p>
            <a:pPr lvl="1"/>
            <a:r>
              <a:rPr lang="en-US" altLang="zh-CN"/>
              <a:t>var pos = str.indexOf(“locate”)</a:t>
            </a:r>
            <a:endParaRPr lang="en-US" altLang="zh-CN"/>
          </a:p>
          <a:p>
            <a:pPr lvl="1"/>
            <a:r>
              <a:rPr lang="en-US" altLang="zh-CN"/>
              <a:t>var pos = str.lastIndexOf(“locate”)</a:t>
            </a:r>
            <a:endParaRPr lang="en-US" altLang="zh-CN"/>
          </a:p>
          <a:p>
            <a:pPr lvl="1"/>
            <a:r>
              <a:rPr lang="en-US" altLang="zh-CN"/>
              <a:t>var substr = str.slice(start, end)</a:t>
            </a:r>
            <a:endParaRPr lang="en-US" altLang="zh-CN"/>
          </a:p>
          <a:p>
            <a:pPr lvl="1"/>
            <a:r>
              <a:rPr lang="en-US" altLang="zh-CN"/>
              <a:t>var substr = str.substr(start, len)</a:t>
            </a:r>
            <a:endParaRPr lang="en-US" altLang="zh-CN"/>
          </a:p>
          <a:p>
            <a:pPr lvl="1"/>
            <a:r>
              <a:rPr lang="en-US" altLang="zh-CN"/>
              <a:t>var str = str.replace(src, dest)</a:t>
            </a:r>
            <a:endParaRPr lang="en-US" altLang="zh-CN"/>
          </a:p>
          <a:p>
            <a:pPr lvl="1"/>
            <a:r>
              <a:rPr lang="en-US" altLang="zh-CN"/>
              <a:t>var up = str.toUpperCase()</a:t>
            </a:r>
            <a:endParaRPr lang="en-US" altLang="zh-CN"/>
          </a:p>
          <a:p>
            <a:pPr lvl="1"/>
            <a:r>
              <a:rPr lang="en-US" altLang="zh-CN"/>
              <a:t>var l = str.toLowerCase()</a:t>
            </a:r>
            <a:endParaRPr lang="en-US" altLang="zh-CN"/>
          </a:p>
          <a:p>
            <a:pPr lvl="1"/>
            <a:r>
              <a:rPr lang="en-US" altLang="zh-CN"/>
              <a:t>var concat = str.concat(“,”, str2)</a:t>
            </a:r>
            <a:endParaRPr lang="en-US" altLang="zh-CN"/>
          </a:p>
          <a:p>
            <a:pPr lvl="1"/>
            <a:r>
              <a:rPr lang="en-US" altLang="zh-CN"/>
              <a:t>var t = str.trim()</a:t>
            </a:r>
            <a:endParaRPr lang="en-US" altLang="zh-CN"/>
          </a:p>
          <a:p>
            <a:pPr lvl="1"/>
            <a:r>
              <a:rPr lang="en-US" altLang="zh-CN"/>
              <a:t>var ch = str.charAt(pos)</a:t>
            </a:r>
            <a:endParaRPr lang="en-US" altLang="zh-CN"/>
          </a:p>
          <a:p>
            <a:pPr lvl="1"/>
            <a:r>
              <a:rPr lang="en-US" altLang="zh-CN"/>
              <a:t>var code = str.charCodeAt(pos)</a:t>
            </a:r>
            <a:endParaRPr lang="en-US" altLang="zh-CN"/>
          </a:p>
          <a:p>
            <a:pPr lvl="1"/>
            <a:r>
              <a:rPr lang="en-US" altLang="zh-CN"/>
              <a:t>str[pos]</a:t>
            </a:r>
            <a:endParaRPr lang="en-US" altLang="zh-CN"/>
          </a:p>
          <a:p>
            <a:pPr lvl="1"/>
            <a:r>
              <a:rPr lang="en-US" altLang="zh-CN"/>
              <a:t>var arr = str.split(“,”)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DateTime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Email validation</a:t>
            </a:r>
            <a:endParaRPr lang="en-US" altLang="zh-CN"/>
          </a:p>
          <a:p>
            <a:pPr lvl="1"/>
            <a:r>
              <a:rPr lang="en-US" altLang="zh-CN"/>
              <a:t>/^\w+([\.-]?\w+)*@\w+([\.-]?\w+)*(\.\w{2,3})+$/</a:t>
            </a:r>
            <a:endParaRPr lang="en-US" altLang="zh-CN"/>
          </a:p>
          <a:p>
            <a:pPr lvl="0"/>
            <a:r>
              <a:rPr lang="en-US" altLang="zh-CN"/>
              <a:t>Phone validation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Bundle Javascript Library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Webpack</a:t>
            </a:r>
            <a:endParaRPr lang="en-US" altLang="zh-CN"/>
          </a:p>
          <a:p>
            <a:pPr lvl="1"/>
            <a:r>
              <a:rPr lang="en-US" altLang="zh-CN"/>
              <a:t>https://webpack.js.org/guides/author-libraries/</a:t>
            </a:r>
            <a:endParaRPr lang="en-US" altLang="zh-CN"/>
          </a:p>
          <a:p>
            <a:pPr lvl="1"/>
            <a:r>
              <a:rPr lang="en-US" altLang="zh-CN"/>
              <a:t>webpack.config.js</a:t>
            </a:r>
            <a:endParaRPr lang="en-US" altLang="zh-CN"/>
          </a:p>
          <a:p>
            <a:pPr lvl="1"/>
            <a:r>
              <a:rPr lang="en-US" altLang="zh-CN"/>
              <a:t>package.json</a:t>
            </a:r>
            <a:endParaRPr lang="en-US" altLang="zh-CN"/>
          </a:p>
          <a:p>
            <a:pPr lvl="1"/>
            <a:r>
              <a:rPr lang="en-US" altLang="zh-CN"/>
              <a:t>Run 'npm i'</a:t>
            </a:r>
            <a:endParaRPr lang="en-US" altLang="zh-CN"/>
          </a:p>
          <a:p>
            <a:pPr lvl="1"/>
            <a:r>
              <a:rPr lang="en-US" altLang="zh-CN"/>
              <a:t>Run 'webpack'</a:t>
            </a:r>
            <a:endParaRPr lang="en-US" altLang="zh-CN"/>
          </a:p>
          <a:p>
            <a:pPr lvl="0"/>
            <a:r>
              <a:rPr lang="en-US" altLang="zh-CN"/>
              <a:t>npm Packaging</a:t>
            </a:r>
            <a:endParaRPr lang="en-US" altLang="zh-CN"/>
          </a:p>
          <a:p>
            <a:pPr lvl="1"/>
            <a:r>
              <a:rPr lang="en-US" altLang="zh-CN"/>
              <a:t>https://docs.npmjs.com/packages-and-modules/contributing-packages-to-the-registry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jQuery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Find element</a:t>
            </a:r>
            <a:endParaRPr lang="en-US" altLang="en-US"/>
          </a:p>
          <a:p>
            <a:pPr lvl="1"/>
            <a:r>
              <a:rPr lang="en-US" altLang="en-US"/>
              <a:t>$('#id01'), $('.class1')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en-US"/>
              <a:t>C</a:t>
            </a:r>
            <a:r>
              <a:rPr lang="en-US" altLang="zh-CN"/>
              <a:t>harts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en-US" altLang="zh-CN"/>
              <a:t>A declarative framework for rapid construction of web-based visualization</a:t>
            </a:r>
            <a:endParaRPr lang="en-US" altLang="zh-CN"/>
          </a:p>
          <a:p>
            <a:pPr lvl="1"/>
            <a:r>
              <a:rPr lang="en-US" altLang="en-US"/>
              <a:t>https://echarts.baidu.com</a:t>
            </a:r>
            <a:endParaRPr lang="en-US" altLang="en-US"/>
          </a:p>
          <a:p>
            <a:pPr lvl="0"/>
            <a:r>
              <a:rPr lang="en-US" altLang="en-US"/>
              <a:t>Usage</a:t>
            </a:r>
            <a:endParaRPr lang="en-US" altLang="en-US"/>
          </a:p>
          <a:p>
            <a:pPr lvl="1"/>
            <a:r>
              <a:rPr lang="en-US" altLang="en-US"/>
              <a:t>&lt;script src='echarts.min.js'&gt;&lt;/script&gt;</a:t>
            </a:r>
            <a:endParaRPr lang="en-US" altLang="en-US"/>
          </a:p>
          <a:p>
            <a:pPr lvl="1"/>
            <a:r>
              <a:rPr lang="en-US" altLang="en-US"/>
              <a:t>var myChart = echarts.init(document.getElementById('main'));</a:t>
            </a:r>
            <a:endParaRPr lang="en-US" altLang="en-US"/>
          </a:p>
          <a:p>
            <a:pPr lvl="1"/>
            <a:r>
              <a:rPr lang="en-US" altLang="en-US"/>
              <a:t>var option = {...};</a:t>
            </a:r>
            <a:endParaRPr lang="en-US" altLang="en-US"/>
          </a:p>
          <a:p>
            <a:pPr lvl="1"/>
            <a:r>
              <a:rPr lang="en-US" altLang="en-US"/>
              <a:t>myChart.setOption(option)</a:t>
            </a:r>
            <a:endParaRPr lang="en-US" altLang="en-US"/>
          </a:p>
          <a:p>
            <a:pPr lvl="0"/>
            <a:r>
              <a:rPr lang="en-US" altLang="en-US"/>
              <a:t>Options</a:t>
            </a:r>
            <a:endParaRPr lang="en-US" altLang="en-US"/>
          </a:p>
          <a:p>
            <a:pPr lvl="1"/>
            <a:r>
              <a:rPr lang="en-US" altLang="en-US"/>
              <a:t>theme: 'light', 'dark'</a:t>
            </a:r>
            <a:endParaRPr lang="en-US" altLang="en-US"/>
          </a:p>
          <a:p>
            <a:pPr lvl="1"/>
            <a:r>
              <a:rPr lang="en-US" altLang="en-US"/>
              <a:t>itemStyle, lineStyle, areaStyle, label</a:t>
            </a:r>
            <a:endParaRPr lang="en-US" altLang="en-US"/>
          </a:p>
          <a:p>
            <a:pPr lvl="1"/>
            <a:r>
              <a:rPr lang="en-US" altLang="en-US"/>
              <a:t>emphasis</a:t>
            </a:r>
            <a:endParaRPr lang="en-US" altLang="en-US"/>
          </a:p>
          <a:p>
            <a:pPr lvl="1"/>
            <a:r>
              <a:rPr lang="en-US" altLang="en-US"/>
              <a:t>dataset, seriesLayoutBy, encode</a:t>
            </a:r>
            <a:endParaRPr lang="en-US" altLang="en-US"/>
          </a:p>
          <a:p>
            <a:pPr lvl="1"/>
            <a:r>
              <a:rPr lang="en-US" altLang="en-US"/>
              <a:t>legend, title, visualMap, dataZoom, timeline</a:t>
            </a:r>
            <a:endParaRPr lang="en-US" altLang="en-US"/>
          </a:p>
          <a:p>
            <a:pPr lvl="0"/>
            <a:r>
              <a:rPr lang="en-US" altLang="en-US"/>
              <a:t>Others</a:t>
            </a:r>
            <a:endParaRPr lang="en-US" altLang="en-US"/>
          </a:p>
          <a:p>
            <a:pPr lvl="1"/>
            <a:r>
              <a:rPr lang="en-US" altLang="en-US"/>
              <a:t>showLoading()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7865" cy="4549140"/>
          </a:xfrm>
        </p:spPr>
        <p:txBody>
          <a:bodyPr/>
          <a:p>
            <a:r>
              <a:rPr lang="en-US" altLang="zh-CN" sz="2800"/>
              <a:t>recorder.js</a:t>
            </a:r>
            <a:endParaRPr lang="en-US" altLang="zh-CN" sz="2800"/>
          </a:p>
          <a:p>
            <a:pPr lvl="1"/>
            <a:r>
              <a:rPr lang="en-US" altLang="zh-CN" sz="2400"/>
              <a:t>supports only wav recording</a:t>
            </a:r>
            <a:endParaRPr lang="en-US" altLang="zh-CN" sz="2400"/>
          </a:p>
          <a:p>
            <a:pPr lvl="1"/>
            <a:r>
              <a:rPr lang="en-US" altLang="zh-CN" sz="2400"/>
              <a:t>records 16bit mono/2 channel audio at 44.1kHz or 48kHz</a:t>
            </a:r>
            <a:endParaRPr lang="en-US" altLang="zh-CN" sz="2400"/>
          </a:p>
          <a:p>
            <a:pPr lvl="1"/>
            <a:r>
              <a:rPr lang="en-US" altLang="zh-CN" sz="2400"/>
              <a:t>demo:https://github.com/addpipe/simple-recorderjs-demo</a:t>
            </a:r>
            <a:endParaRPr lang="en-US" altLang="zh-CN" sz="2400"/>
          </a:p>
          <a:p>
            <a:pPr lvl="0"/>
            <a:r>
              <a:rPr lang="en-US" altLang="zh-CN" sz="2880"/>
              <a:t>Auto play</a:t>
            </a:r>
            <a:endParaRPr lang="en-US" altLang="zh-CN" sz="2880"/>
          </a:p>
          <a:p>
            <a:pPr lvl="1"/>
            <a:r>
              <a:rPr lang="en-US" altLang="zh-CN" sz="2400"/>
              <a:t>https://blog.csdn.net/a545132569/article/details/82996445</a:t>
            </a:r>
            <a:endParaRPr lang="en-US" altLang="zh-CN" sz="2400"/>
          </a:p>
          <a:p>
            <a:pPr lvl="1"/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8135620" y="1211580"/>
            <a:ext cx="3872230" cy="39693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function toggleSound() {</a:t>
            </a:r>
            <a:endParaRPr lang="zh-CN" altLang="en-US"/>
          </a:p>
          <a:p>
            <a:r>
              <a:rPr lang="zh-CN" altLang="en-US"/>
              <a:t>            var music = document.getElementById("vd");  </a:t>
            </a:r>
            <a:endParaRPr lang="zh-CN" altLang="en-US"/>
          </a:p>
          <a:p>
            <a:r>
              <a:rPr lang="zh-CN" altLang="en-US"/>
              <a:t>                console.log(music);</a:t>
            </a:r>
            <a:endParaRPr lang="zh-CN" altLang="en-US"/>
          </a:p>
          <a:p>
            <a:r>
              <a:rPr lang="zh-CN" altLang="en-US"/>
              <a:t>                console.log(music.paused);</a:t>
            </a:r>
            <a:endParaRPr lang="zh-CN" altLang="en-US"/>
          </a:p>
          <a:p>
            <a:r>
              <a:rPr lang="zh-CN" altLang="en-US"/>
              <a:t>            if (music.paused) {</a:t>
            </a:r>
            <a:endParaRPr lang="zh-CN" altLang="en-US"/>
          </a:p>
          <a:p>
            <a:r>
              <a:rPr lang="zh-CN" altLang="en-US"/>
              <a:t>                music.paused=false;</a:t>
            </a:r>
            <a:endParaRPr lang="zh-CN" altLang="en-US"/>
          </a:p>
          <a:p>
            <a:r>
              <a:rPr lang="zh-CN" altLang="en-US"/>
              <a:t>                music.play();</a:t>
            </a:r>
            <a:endParaRPr lang="zh-CN" altLang="en-US"/>
          </a:p>
          <a:p>
            <a:r>
              <a:rPr lang="zh-CN" altLang="en-US"/>
              <a:t>            }  </a:t>
            </a:r>
            <a:endParaRPr lang="zh-CN" altLang="en-US"/>
          </a:p>
          <a:p>
            <a:r>
              <a:rPr lang="zh-CN" altLang="en-US"/>
              <a:t>            </a:t>
            </a:r>
            <a:endParaRPr lang="zh-CN" altLang="en-US"/>
          </a:p>
          <a:p>
            <a:r>
              <a:rPr lang="zh-CN" altLang="en-US"/>
              <a:t>        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setInterval("toggleSound()",1);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General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Responsive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https://www.cssscript.com/top-10-javascript-css-responsive-menus/</a:t>
            </a:r>
            <a:endParaRPr lang="zh-CN" altLang="en-US"/>
          </a:p>
          <a:p>
            <a:r>
              <a:rPr lang="en-US" altLang="zh-CN"/>
              <a:t>Adaptative image to fit any aspect-ratio image</a:t>
            </a:r>
            <a:endParaRPr lang="en-US" altLang="zh-CN"/>
          </a:p>
          <a:p>
            <a:pPr lvl="1"/>
            <a:r>
              <a:rPr lang="en-US" altLang="zh-CN"/>
              <a:t>https://stackoverflow.com/questions/12991351/css-force-image-resize-and-keep-aspect-ratio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2941955"/>
            <a:ext cx="4714875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50" y="2770505"/>
            <a:ext cx="2581275" cy="1952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43725" cy="4549140"/>
          </a:xfrm>
        </p:spPr>
        <p:txBody>
          <a:bodyPr/>
          <a:p>
            <a:r>
              <a:rPr lang="en-US" altLang="zh-CN"/>
              <a:t>Baidu</a:t>
            </a:r>
            <a:endParaRPr lang="en-US" altLang="zh-CN"/>
          </a:p>
          <a:p>
            <a:pPr lvl="1"/>
            <a:r>
              <a:rPr lang="en-US" altLang="zh-CN"/>
              <a:t>https://ai.baidu.com/tech/speech/tts</a:t>
            </a:r>
            <a:endParaRPr lang="en-US" altLang="zh-CN"/>
          </a:p>
          <a:p>
            <a:pPr lvl="1"/>
            <a:r>
              <a:rPr lang="zh-CN" altLang="en-US"/>
              <a:t>收费</a:t>
            </a:r>
            <a:endParaRPr lang="zh-CN" altLang="en-US"/>
          </a:p>
          <a:p>
            <a:pPr lvl="2"/>
            <a:r>
              <a:rPr lang="zh-CN" altLang="en-US"/>
              <a:t>精品音库免费QPS默认为2，如果您通过百度云的企业认证，精品音库在线API接口的免费QPS将扩充至5；</a:t>
            </a:r>
            <a:endParaRPr lang="zh-CN" altLang="en-US"/>
          </a:p>
          <a:p>
            <a:pPr lvl="2"/>
            <a:r>
              <a:rPr lang="zh-CN" altLang="en-US"/>
              <a:t>基础音库免费QPS默认为5，企业认证后基础音库在线API接口的免费QPS将扩充至100。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45755" y="1211580"/>
            <a:ext cx="3705225" cy="2981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https://webkid.io/blog/image-processing-in-javascript/</a:t>
            </a:r>
            <a:endParaRPr lang="en-US" altLang="zh-CN"/>
          </a:p>
          <a:p>
            <a:pPr lvl="1"/>
            <a:r>
              <a:rPr lang="en-US" altLang="zh-CN"/>
              <a:t>https://github.com/image-js/image-js</a:t>
            </a:r>
            <a:endParaRPr lang="en-US" altLang="zh-CN"/>
          </a:p>
          <a:p>
            <a:pPr lvl="1"/>
            <a:r>
              <a:rPr lang="en-US" altLang="zh-CN"/>
              <a:t>https://github.com/meltingice/CamanJS/</a:t>
            </a:r>
            <a:endParaRPr lang="en-US" altLang="zh-CN"/>
          </a:p>
          <a:p>
            <a:pPr lvl="1"/>
            <a:r>
              <a:rPr lang="en-US" altLang="zh-CN"/>
              <a:t>https://bashooka.com/coding/best-of-20-javascript-image-processing-plugins/</a:t>
            </a:r>
            <a:endParaRPr lang="en-US" altLang="zh-CN"/>
          </a:p>
          <a:p>
            <a:pPr lvl="1"/>
            <a:r>
              <a:rPr lang="en-US" altLang="zh-CN"/>
              <a:t>https://codegeekz.com/best-javascript-image-manipulation-libraries/</a:t>
            </a:r>
            <a:endParaRPr lang="en-US" altLang="zh-CN"/>
          </a:p>
          <a:p>
            <a:pPr lvl="1"/>
            <a:r>
              <a:rPr lang="en-US" altLang="zh-CN"/>
              <a:t>https://github.com/oliver-moran/jimp</a:t>
            </a:r>
            <a:endParaRPr lang="en-US" altLang="zh-CN"/>
          </a:p>
          <a:p>
            <a:pPr lvl="1"/>
            <a:r>
              <a:rPr lang="en-US" altLang="zh-CN"/>
              <a:t>https://sharp.pixelplumbing.com/</a:t>
            </a:r>
            <a:endParaRPr lang="en-US" altLang="zh-CN"/>
          </a:p>
          <a:p>
            <a:pPr lvl="1"/>
            <a:r>
              <a:rPr lang="en-US" altLang="zh-CN"/>
              <a:t>https://github.com/vanruesc/postprocessing</a:t>
            </a:r>
            <a:endParaRPr lang="en-US" altLang="zh-CN"/>
          </a:p>
          <a:p>
            <a:pPr lvl="1"/>
            <a:r>
              <a:rPr lang="en-US" altLang="zh-CN"/>
              <a:t>https://github.com/foo123/FILTER.js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https://ourcodeworld.com/articles/read/54/top-10-gallery-and-photo-viewer-plugins-for-javascript-and-jquery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Sharp</a:t>
            </a:r>
            <a:endParaRPr lang="en-US" altLang="zh-CN"/>
          </a:p>
          <a:p>
            <a:pPr lvl="1"/>
            <a:r>
              <a:rPr lang="en-US" altLang="zh-CN"/>
              <a:t>https://github.com/lovell/sharp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Process Libraries</a:t>
            </a:r>
            <a:endParaRPr lang="en-US" altLang="zh-CN"/>
          </a:p>
        </p:txBody>
      </p:sp>
      <p:pic>
        <p:nvPicPr>
          <p:cNvPr id="6" name="图片 5" descr="tabl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41425"/>
            <a:ext cx="3756660" cy="5283200"/>
          </a:xfrm>
          <a:prstGeom prst="rect">
            <a:avLst/>
          </a:prstGeom>
        </p:spPr>
      </p:pic>
      <p:pic>
        <p:nvPicPr>
          <p:cNvPr id="7" name="图片 6" descr="fun_effec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602105"/>
            <a:ext cx="6350000" cy="4775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SVG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https://github.com/svgdotjs</a:t>
            </a:r>
            <a:endParaRPr lang="en-US" altLang="zh-CN"/>
          </a:p>
          <a:p>
            <a:pPr lvl="1"/>
            <a:r>
              <a:rPr lang="en-US" altLang="zh-CN"/>
              <a:t>https://svgjs.com/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970655" cy="4549140"/>
          </a:xfrm>
          <a:ln>
            <a:solidFill>
              <a:srgbClr val="FFC000"/>
            </a:solidFill>
          </a:ln>
        </p:spPr>
        <p:txBody>
          <a:bodyPr/>
          <a:p>
            <a:pPr marL="0" indent="0">
              <a:buNone/>
            </a:pPr>
            <a:r>
              <a:rPr lang="en-US" altLang="zh-CN" sz="1800"/>
              <a:t>HTMLCanvasElement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&lt;canvas&gt;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Properties: 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width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	height</a:t>
            </a:r>
            <a:endParaRPr lang="en-US" altLang="zh-CN" sz="1800"/>
          </a:p>
          <a:p>
            <a:pPr marL="0" lvl="0" indent="0">
              <a:buNone/>
            </a:pPr>
            <a:r>
              <a:rPr lang="en-US" altLang="zh-CN" sz="1800"/>
              <a:t>Methods: 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getContext()</a:t>
            </a:r>
            <a:endParaRPr lang="en-US" altLang="zh-CN" sz="18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800"/>
              <a:t>toDataURL()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Draw2D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7283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https://github.com/freegroup/draw2d</a:t>
            </a:r>
            <a:endParaRPr lang="en-US" altLang="zh-CN"/>
          </a:p>
          <a:p>
            <a:pPr lvl="1"/>
            <a:r>
              <a:rPr lang="en-US" altLang="zh-CN"/>
              <a:t>http://www.draw2d.org/draw2d/</a:t>
            </a:r>
            <a:endParaRPr lang="en-US" altLang="zh-CN"/>
          </a:p>
          <a:p>
            <a:pPr lvl="1"/>
            <a:r>
              <a:rPr lang="en-US" altLang="zh-CN"/>
              <a:t>https://github.com/freegroup/draw2d.git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680325" y="48215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141720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8032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Hybrid</a:t>
            </a:r>
            <a:r>
              <a:rPr lang="en-US" altLang="zh-CN"/>
              <a:t>Port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80195" y="5685155"/>
            <a:ext cx="13042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Output</a:t>
            </a:r>
            <a:r>
              <a:rPr lang="en-US" altLang="zh-CN"/>
              <a:t>Port</a:t>
            </a:r>
            <a:endParaRPr lang="en-US" altLang="zh-CN"/>
          </a:p>
        </p:txBody>
      </p:sp>
      <p:cxnSp>
        <p:nvCxnSpPr>
          <p:cNvPr id="8" name="直接连接符 7"/>
          <p:cNvCxnSpPr>
            <a:endCxn id="5" idx="0"/>
          </p:cNvCxnSpPr>
          <p:nvPr/>
        </p:nvCxnSpPr>
        <p:spPr>
          <a:xfrm flipH="1">
            <a:off x="6793865" y="5229225"/>
            <a:ext cx="1433830" cy="45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2"/>
            <a:endCxn id="6" idx="0"/>
          </p:cNvCxnSpPr>
          <p:nvPr/>
        </p:nvCxnSpPr>
        <p:spPr>
          <a:xfrm>
            <a:off x="8332470" y="5483860"/>
            <a:ext cx="0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7" idx="0"/>
          </p:cNvCxnSpPr>
          <p:nvPr/>
        </p:nvCxnSpPr>
        <p:spPr>
          <a:xfrm>
            <a:off x="8175625" y="5255260"/>
            <a:ext cx="1656715" cy="42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032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512945" y="38931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87655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ConnectionRouter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5331460" y="4716780"/>
            <a:ext cx="216789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ConnectionAnchor</a:t>
            </a:r>
            <a:endParaRPr lang="en-US" altLang="zh-CN"/>
          </a:p>
        </p:txBody>
      </p:sp>
      <p:cxnSp>
        <p:nvCxnSpPr>
          <p:cNvPr id="15" name="直接连接符 14"/>
          <p:cNvCxnSpPr>
            <a:stCxn id="12" idx="2"/>
            <a:endCxn id="13" idx="0"/>
          </p:cNvCxnSpPr>
          <p:nvPr/>
        </p:nvCxnSpPr>
        <p:spPr>
          <a:xfrm flipH="1">
            <a:off x="3960495" y="4555490"/>
            <a:ext cx="124079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4" idx="0"/>
            <a:endCxn id="12" idx="2"/>
          </p:cNvCxnSpPr>
          <p:nvPr/>
        </p:nvCxnSpPr>
        <p:spPr>
          <a:xfrm flipH="1" flipV="1">
            <a:off x="5201285" y="4555490"/>
            <a:ext cx="1214120" cy="161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141720" y="295338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Figure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2"/>
            <a:endCxn id="11" idx="0"/>
          </p:cNvCxnSpPr>
          <p:nvPr/>
        </p:nvCxnSpPr>
        <p:spPr>
          <a:xfrm>
            <a:off x="6830060" y="3615690"/>
            <a:ext cx="153860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81795" y="4821555"/>
            <a:ext cx="1376680" cy="66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cxnSp>
        <p:nvCxnSpPr>
          <p:cNvPr id="20" name="直接连接符 19"/>
          <p:cNvCxnSpPr>
            <a:stCxn id="19" idx="0"/>
            <a:endCxn id="11" idx="2"/>
          </p:cNvCxnSpPr>
          <p:nvPr/>
        </p:nvCxnSpPr>
        <p:spPr>
          <a:xfrm flipH="1" flipV="1">
            <a:off x="8368665" y="4555490"/>
            <a:ext cx="1601470" cy="26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4" idx="0"/>
          </p:cNvCxnSpPr>
          <p:nvPr/>
        </p:nvCxnSpPr>
        <p:spPr>
          <a:xfrm flipV="1">
            <a:off x="8332470" y="4537075"/>
            <a:ext cx="95885" cy="28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0"/>
            <a:endCxn id="17" idx="2"/>
          </p:cNvCxnSpPr>
          <p:nvPr/>
        </p:nvCxnSpPr>
        <p:spPr>
          <a:xfrm flipV="1">
            <a:off x="5201285" y="3615690"/>
            <a:ext cx="1628775" cy="277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https://caniuse.com/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Cytoscape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83225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https://js.cytoscape.org/</a:t>
            </a:r>
            <a:endParaRPr lang="en-US" altLang="zh-CN"/>
          </a:p>
          <a:p>
            <a:r>
              <a:rPr lang="en-US" altLang="zh-CN"/>
              <a:t>Points</a:t>
            </a:r>
            <a:endParaRPr lang="en-US" altLang="zh-CN"/>
          </a:p>
          <a:p>
            <a:pPr lvl="1"/>
            <a:r>
              <a:rPr lang="en-US" altLang="zh-CN"/>
              <a:t> A compound parent node does not have independent dimensions (position and size), as those values are automatically inferred by the positions and dimensions of the descendant nodes.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General framework</a:t>
            </a:r>
            <a:endParaRPr lang="en-US" altLang="zh-CN"/>
          </a:p>
          <a:p>
            <a:pPr lvl="1"/>
            <a:r>
              <a:rPr lang="en-US" altLang="zh-CN"/>
              <a:t>Three.js</a:t>
            </a:r>
            <a:endParaRPr lang="en-US" altLang="zh-CN"/>
          </a:p>
          <a:p>
            <a:pPr lvl="1"/>
            <a:r>
              <a:rPr lang="en-US" altLang="zh-CN"/>
              <a:t>A-F</a:t>
            </a:r>
            <a:r>
              <a:rPr lang="en-US" altLang="zh-CN"/>
              <a:t>rame</a:t>
            </a:r>
            <a:endParaRPr lang="en-US" altLang="zh-CN"/>
          </a:p>
          <a:p>
            <a:pPr lvl="2"/>
            <a:r>
              <a:rPr lang="en-US" altLang="zh-CN"/>
              <a:t>https://aframe.io/</a:t>
            </a:r>
            <a:endParaRPr lang="en-US" altLang="zh-CN"/>
          </a:p>
          <a:p>
            <a:pPr lvl="2"/>
            <a:r>
              <a:rPr lang="en-US" altLang="zh-CN"/>
              <a:t>https://github.com/aframevr/aframe</a:t>
            </a:r>
            <a:endParaRPr lang="en-US" altLang="zh-CN"/>
          </a:p>
          <a:p>
            <a:pPr lvl="1"/>
            <a:r>
              <a:rPr lang="en-US" altLang="zh-CN"/>
              <a:t>PlayCanvas</a:t>
            </a:r>
            <a:endParaRPr lang="en-US" altLang="zh-CN"/>
          </a:p>
          <a:p>
            <a:pPr lvl="2"/>
            <a:r>
              <a:rPr lang="en-US" altLang="zh-CN"/>
              <a:t>https://playcanvas.com/</a:t>
            </a:r>
            <a:endParaRPr lang="en-US" altLang="zh-CN"/>
          </a:p>
          <a:p>
            <a:pPr lvl="2"/>
            <a:r>
              <a:rPr lang="en-US" altLang="zh-CN"/>
              <a:t>https://github.com/playcanvas/engine</a:t>
            </a:r>
            <a:endParaRPr lang="en-US" altLang="zh-CN"/>
          </a:p>
          <a:p>
            <a:pPr lvl="1"/>
            <a:r>
              <a:rPr lang="en-US" altLang="zh-CN" sz="2000"/>
              <a:t>Babylon.js</a:t>
            </a:r>
            <a:endParaRPr lang="en-US" altLang="zh-CN" sz="2000"/>
          </a:p>
          <a:p>
            <a:pPr lvl="2"/>
            <a:r>
              <a:rPr lang="en-US" altLang="zh-CN"/>
              <a:t>http://www.babylonjs.com/</a:t>
            </a:r>
            <a:endParaRPr lang="en-US" altLang="zh-CN"/>
          </a:p>
          <a:p>
            <a:pPr lvl="0"/>
            <a:r>
              <a:rPr lang="en-US" altLang="zh-CN"/>
              <a:t>3D Model View</a:t>
            </a:r>
            <a:endParaRPr lang="en-US" altLang="zh-CN"/>
          </a:p>
          <a:p>
            <a:pPr lvl="1"/>
            <a:r>
              <a:rPr lang="en-US" altLang="zh-CN" sz="2000"/>
              <a:t>Google ModelViewer</a:t>
            </a:r>
            <a:endParaRPr lang="en-US" altLang="zh-CN" sz="2000"/>
          </a:p>
          <a:p>
            <a:pPr lvl="2"/>
            <a:r>
              <a:rPr lang="en-US" altLang="zh-CN"/>
              <a:t>https://modelviewer.dev/</a:t>
            </a:r>
            <a:endParaRPr lang="en-US" altLang="zh-CN"/>
          </a:p>
          <a:p>
            <a:pPr lvl="0"/>
            <a:r>
              <a:rPr lang="en-US" altLang="zh-CN"/>
              <a:t>https://manu.ninja/25-real-world-applications-using-webgl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761"/>
            <a:ext cx="10515600" cy="4549140"/>
          </a:xfrm>
        </p:spPr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https://github.com/mrdoob/three.js/</a:t>
            </a:r>
            <a:endParaRPr lang="en-US" altLang="zh-CN"/>
          </a:p>
          <a:p>
            <a:pPr lvl="1"/>
            <a:r>
              <a:rPr lang="en-US" altLang="zh-CN"/>
              <a:t>https://threejs.org/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3333750" y="22847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PerspectiveCamera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333375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414655" y="38347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WebGLRenderer</a:t>
            </a:r>
            <a:endParaRPr lang="en-US" altLang="zh-CN"/>
          </a:p>
          <a:p>
            <a:pPr algn="ctr"/>
            <a:r>
              <a:rPr lang="en-US" altLang="zh-CN"/>
              <a:t>- render(scene, camera)</a:t>
            </a:r>
            <a:endParaRPr lang="en-US" altLang="zh-CN"/>
          </a:p>
        </p:txBody>
      </p:sp>
      <p:sp>
        <p:nvSpPr>
          <p:cNvPr id="7" name="流程图: 可选过程 6"/>
          <p:cNvSpPr/>
          <p:nvPr/>
        </p:nvSpPr>
        <p:spPr>
          <a:xfrm>
            <a:off x="6341110" y="382841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</a:t>
            </a:r>
            <a:endParaRPr lang="en-US" altLang="zh-CN"/>
          </a:p>
          <a:p>
            <a:pPr algn="ctr"/>
            <a:r>
              <a:rPr lang="en-US" altLang="zh-CN"/>
              <a:t>- Mesh(geometry, material)</a:t>
            </a:r>
            <a:endParaRPr lang="en-US" altLang="zh-CN"/>
          </a:p>
        </p:txBody>
      </p:sp>
      <p:sp>
        <p:nvSpPr>
          <p:cNvPr id="8" name="流程图: 可选过程 7"/>
          <p:cNvSpPr/>
          <p:nvPr/>
        </p:nvSpPr>
        <p:spPr>
          <a:xfrm>
            <a:off x="9157970" y="212153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BoxGeometry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9157970" y="292354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MeshNormalMaterial</a:t>
            </a:r>
            <a:endParaRPr lang="en-US" altLang="zh-CN"/>
          </a:p>
        </p:txBody>
      </p:sp>
      <p:cxnSp>
        <p:nvCxnSpPr>
          <p:cNvPr id="10" name="直接连接符 9"/>
          <p:cNvCxnSpPr>
            <a:stCxn id="6" idx="3"/>
            <a:endCxn id="4" idx="1"/>
          </p:cNvCxnSpPr>
          <p:nvPr/>
        </p:nvCxnSpPr>
        <p:spPr>
          <a:xfrm flipV="1">
            <a:off x="2849880" y="2754630"/>
            <a:ext cx="483870" cy="155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5" idx="1"/>
          </p:cNvCxnSpPr>
          <p:nvPr/>
        </p:nvCxnSpPr>
        <p:spPr>
          <a:xfrm flipV="1">
            <a:off x="2849880" y="4298315"/>
            <a:ext cx="48387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1"/>
            <a:endCxn id="5" idx="3"/>
          </p:cNvCxnSpPr>
          <p:nvPr/>
        </p:nvCxnSpPr>
        <p:spPr>
          <a:xfrm flipH="1">
            <a:off x="5768975" y="4298315"/>
            <a:ext cx="572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1"/>
            <a:endCxn id="7" idx="3"/>
          </p:cNvCxnSpPr>
          <p:nvPr/>
        </p:nvCxnSpPr>
        <p:spPr>
          <a:xfrm flipH="1">
            <a:off x="8776335" y="2356485"/>
            <a:ext cx="381635" cy="194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3"/>
            <a:endCxn id="9" idx="1"/>
          </p:cNvCxnSpPr>
          <p:nvPr/>
        </p:nvCxnSpPr>
        <p:spPr>
          <a:xfrm flipV="1">
            <a:off x="8776335" y="3158490"/>
            <a:ext cx="381635" cy="1139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/>
          <p:cNvSpPr/>
          <p:nvPr/>
        </p:nvSpPr>
        <p:spPr>
          <a:xfrm>
            <a:off x="6341110" y="265112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AmbientLight</a:t>
            </a:r>
            <a:endParaRPr lang="en-US" altLang="zh-CN"/>
          </a:p>
        </p:txBody>
      </p:sp>
      <p:cxnSp>
        <p:nvCxnSpPr>
          <p:cNvPr id="16" name="直接连接符 15"/>
          <p:cNvCxnSpPr>
            <a:stCxn id="15" idx="1"/>
            <a:endCxn id="5" idx="3"/>
          </p:cNvCxnSpPr>
          <p:nvPr/>
        </p:nvCxnSpPr>
        <p:spPr>
          <a:xfrm flipH="1">
            <a:off x="5768975" y="3121025"/>
            <a:ext cx="572135" cy="117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341110" y="1548130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DirectionalLight</a:t>
            </a:r>
            <a:endParaRPr lang="en-US" altLang="zh-CN"/>
          </a:p>
        </p:txBody>
      </p:sp>
      <p:cxnSp>
        <p:nvCxnSpPr>
          <p:cNvPr id="18" name="直接连接符 17"/>
          <p:cNvCxnSpPr>
            <a:stCxn id="17" idx="1"/>
            <a:endCxn id="5" idx="3"/>
          </p:cNvCxnSpPr>
          <p:nvPr/>
        </p:nvCxnSpPr>
        <p:spPr>
          <a:xfrm flipH="1">
            <a:off x="5768975" y="2018030"/>
            <a:ext cx="572135" cy="228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9157970" y="4855845"/>
            <a:ext cx="2435225" cy="777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MTLLoader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sp>
        <p:nvSpPr>
          <p:cNvPr id="20" name="流程图: 可选过程 19"/>
          <p:cNvSpPr/>
          <p:nvPr/>
        </p:nvSpPr>
        <p:spPr>
          <a:xfrm>
            <a:off x="9157970" y="5714365"/>
            <a:ext cx="2435225" cy="7639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OBJ</a:t>
            </a:r>
            <a:r>
              <a:rPr lang="en-US" altLang="zh-CN"/>
              <a:t>Loader</a:t>
            </a:r>
            <a:endParaRPr lang="en-US" altLang="zh-CN"/>
          </a:p>
          <a:p>
            <a:pPr algn="ctr"/>
            <a:r>
              <a:rPr lang="en-US" altLang="zh-CN"/>
              <a:t>- load(fn, callback)</a:t>
            </a:r>
            <a:endParaRPr lang="en-US" altLang="zh-CN"/>
          </a:p>
        </p:txBody>
      </p:sp>
      <p:cxnSp>
        <p:nvCxnSpPr>
          <p:cNvPr id="21" name="直接连接符 20"/>
          <p:cNvCxnSpPr>
            <a:stCxn id="7" idx="3"/>
            <a:endCxn id="19" idx="1"/>
          </p:cNvCxnSpPr>
          <p:nvPr/>
        </p:nvCxnSpPr>
        <p:spPr>
          <a:xfrm>
            <a:off x="8776335" y="4298315"/>
            <a:ext cx="381635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3"/>
            <a:endCxn id="20" idx="1"/>
          </p:cNvCxnSpPr>
          <p:nvPr/>
        </p:nvCxnSpPr>
        <p:spPr>
          <a:xfrm>
            <a:off x="8776335" y="4298315"/>
            <a:ext cx="381635" cy="179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3333750" y="5244465"/>
            <a:ext cx="2435225" cy="939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OrbitControls</a:t>
            </a:r>
            <a:endParaRPr lang="en-US" altLang="zh-CN"/>
          </a:p>
        </p:txBody>
      </p:sp>
      <p:cxnSp>
        <p:nvCxnSpPr>
          <p:cNvPr id="24" name="直接连接符 23"/>
          <p:cNvCxnSpPr>
            <a:stCxn id="6" idx="3"/>
            <a:endCxn id="23" idx="1"/>
          </p:cNvCxnSpPr>
          <p:nvPr/>
        </p:nvCxnSpPr>
        <p:spPr>
          <a:xfrm>
            <a:off x="2849880" y="4304665"/>
            <a:ext cx="48387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可选过程 24"/>
          <p:cNvSpPr/>
          <p:nvPr/>
        </p:nvSpPr>
        <p:spPr>
          <a:xfrm>
            <a:off x="9157970" y="154813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Sphere</a:t>
            </a:r>
            <a:r>
              <a:rPr lang="en-US" altLang="zh-CN"/>
              <a:t>Geometry</a:t>
            </a:r>
            <a:endParaRPr lang="en-US" altLang="zh-CN"/>
          </a:p>
        </p:txBody>
      </p:sp>
      <p:cxnSp>
        <p:nvCxnSpPr>
          <p:cNvPr id="26" name="直接连接符 25"/>
          <p:cNvCxnSpPr>
            <a:stCxn id="25" idx="1"/>
            <a:endCxn id="7" idx="3"/>
          </p:cNvCxnSpPr>
          <p:nvPr/>
        </p:nvCxnSpPr>
        <p:spPr>
          <a:xfrm flipH="1">
            <a:off x="8776335" y="1783080"/>
            <a:ext cx="381635" cy="251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可选过程 26"/>
          <p:cNvSpPr/>
          <p:nvPr/>
        </p:nvSpPr>
        <p:spPr>
          <a:xfrm>
            <a:off x="9157970" y="3556000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MeshPhong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28" name="直接连接符 27"/>
          <p:cNvCxnSpPr>
            <a:stCxn id="7" idx="3"/>
            <a:endCxn id="27" idx="1"/>
          </p:cNvCxnSpPr>
          <p:nvPr/>
        </p:nvCxnSpPr>
        <p:spPr>
          <a:xfrm flipV="1">
            <a:off x="8776335" y="3790950"/>
            <a:ext cx="381635" cy="507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9157970" y="4069715"/>
            <a:ext cx="2435225" cy="4699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r>
              <a:rPr lang="en-US" altLang="zh-CN"/>
              <a:t>Material</a:t>
            </a:r>
            <a:endParaRPr lang="en-US" altLang="zh-CN"/>
          </a:p>
        </p:txBody>
      </p:sp>
      <p:cxnSp>
        <p:nvCxnSpPr>
          <p:cNvPr id="30" name="直接连接符 29"/>
          <p:cNvCxnSpPr>
            <a:stCxn id="7" idx="3"/>
            <a:endCxn id="29" idx="1"/>
          </p:cNvCxnSpPr>
          <p:nvPr/>
        </p:nvCxnSpPr>
        <p:spPr>
          <a:xfrm>
            <a:off x="8776335" y="4298315"/>
            <a:ext cx="381635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Three.js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VR support</a:t>
            </a:r>
            <a:endParaRPr lang="en-US" altLang="zh-CN"/>
          </a:p>
          <a:p>
            <a:pPr lvl="1" algn="l">
              <a:buClrTx/>
              <a:buSzTx/>
            </a:pPr>
            <a:r>
              <a:rPr lang="zh-CN" altLang="en-US">
                <a:sym typeface="+mn-ea"/>
              </a:rPr>
              <a:t>https://threejs.org/docs/#manual/en/introduction/How-to-create-VR-content</a:t>
            </a:r>
            <a:endParaRPr lang="zh-CN" altLang="en-US"/>
          </a:p>
          <a:p>
            <a:pPr lvl="1"/>
            <a:r>
              <a:rPr lang="zh-CN" altLang="en-US"/>
              <a:t>https://immersiveweb.dev/#three.js</a:t>
            </a:r>
            <a:endParaRPr lang="zh-CN" altLang="en-US"/>
          </a:p>
          <a:p>
            <a:pPr lvl="1"/>
            <a:r>
              <a:rPr lang="zh-CN" altLang="en-US"/>
              <a:t>https://tutorialsforvr.com/enable-threejs-vr/</a:t>
            </a:r>
            <a:endParaRPr lang="zh-CN" altLang="en-US"/>
          </a:p>
          <a:p>
            <a:pPr lvl="1"/>
            <a:r>
              <a:rPr lang="zh-CN" altLang="en-US"/>
              <a:t>https://www.davrous.com/2017/07/07/from-zero-to-hero-creating-webvr-experiences-with-babylon-js-on-all-platforms/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A-Frame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999480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Declarative DOM-based Entity-Component-System</a:t>
            </a:r>
            <a:endParaRPr lang="en-US" altLang="zh-CN"/>
          </a:p>
          <a:p>
            <a:pPr lvl="1"/>
            <a:r>
              <a:rPr lang="en-US" altLang="zh-CN"/>
              <a:t>Component-based development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58330" y="1631950"/>
            <a:ext cx="4859020" cy="3599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&lt;html&gt;</a:t>
            </a:r>
            <a:endParaRPr lang="zh-CN" altLang="en-US" sz="1200"/>
          </a:p>
          <a:p>
            <a:r>
              <a:rPr lang="zh-CN" altLang="en-US" sz="1200"/>
              <a:t>  &lt;head&gt;</a:t>
            </a:r>
            <a:endParaRPr lang="zh-CN" altLang="en-US" sz="1200"/>
          </a:p>
          <a:p>
            <a:r>
              <a:rPr lang="zh-CN" altLang="en-US" sz="1200"/>
              <a:t>    &lt;script src="https://aframe.io/releases/1.0.0/aframe.min.js"&gt;&lt;/script&gt;</a:t>
            </a:r>
            <a:endParaRPr lang="zh-CN" altLang="en-US" sz="1200"/>
          </a:p>
          <a:p>
            <a:r>
              <a:rPr lang="zh-CN" altLang="en-US" sz="1200"/>
              <a:t>  &lt;/head&gt;</a:t>
            </a:r>
            <a:endParaRPr lang="zh-CN" altLang="en-US" sz="1200"/>
          </a:p>
          <a:p>
            <a:r>
              <a:rPr lang="zh-CN" altLang="en-US" sz="1200"/>
              <a:t>  &lt;body&gt;</a:t>
            </a:r>
            <a:endParaRPr lang="zh-CN" altLang="en-US" sz="1200"/>
          </a:p>
          <a:p>
            <a:r>
              <a:rPr lang="zh-CN" altLang="en-US" sz="1200"/>
              <a:t>    &lt;a-scene&gt;</a:t>
            </a:r>
            <a:endParaRPr lang="zh-CN" altLang="en-US" sz="1200"/>
          </a:p>
          <a:p>
            <a:r>
              <a:rPr lang="zh-CN" altLang="en-US" sz="1200"/>
              <a:t>      &lt;a-box position="-1 0.5 -3" rotation="0 45 0" color="#4CC3D9"&gt;&lt;/a-box&gt;</a:t>
            </a:r>
            <a:endParaRPr lang="zh-CN" altLang="en-US" sz="1200"/>
          </a:p>
          <a:p>
            <a:r>
              <a:rPr lang="zh-CN" altLang="en-US" sz="1200"/>
              <a:t>      &lt;a-sphere position="0 1.25 -5" radius="1.25" color="#EF2D5E"&gt;&lt;/a-sphere&gt;</a:t>
            </a:r>
            <a:endParaRPr lang="zh-CN" altLang="en-US" sz="1200"/>
          </a:p>
          <a:p>
            <a:r>
              <a:rPr lang="zh-CN" altLang="en-US" sz="1200"/>
              <a:t>      &lt;a-cylinder position="1 0.75 -3" radius="0.5" height="1.5" color="#FFC65D"&gt;&lt;/a-cylinder&gt;</a:t>
            </a:r>
            <a:endParaRPr lang="zh-CN" altLang="en-US" sz="1200"/>
          </a:p>
          <a:p>
            <a:r>
              <a:rPr lang="zh-CN" altLang="en-US" sz="1200"/>
              <a:t>      &lt;a-plane position="0 0 -4" rotation="-90 0 0" width="4" height="4" color="#7BC8A4"&gt;&lt;/a-plane&gt;</a:t>
            </a:r>
            <a:endParaRPr lang="zh-CN" altLang="en-US" sz="1200"/>
          </a:p>
          <a:p>
            <a:r>
              <a:rPr lang="zh-CN" altLang="en-US" sz="1200"/>
              <a:t>      &lt;a-sky color="#ECECEC"&gt;&lt;/a-sky&gt;</a:t>
            </a:r>
            <a:endParaRPr lang="zh-CN" altLang="en-US" sz="1200"/>
          </a:p>
          <a:p>
            <a:r>
              <a:rPr lang="zh-CN" altLang="en-US" sz="1200"/>
              <a:t>    &lt;/a-scene&gt;</a:t>
            </a:r>
            <a:endParaRPr lang="zh-CN" altLang="en-US" sz="1200"/>
          </a:p>
          <a:p>
            <a:r>
              <a:rPr lang="zh-CN" altLang="en-US" sz="1200"/>
              <a:t>  &lt;/body&gt;</a:t>
            </a:r>
            <a:endParaRPr lang="zh-CN" altLang="en-US" sz="1200"/>
          </a:p>
          <a:p>
            <a:r>
              <a:rPr lang="zh-CN" altLang="en-US" sz="1200"/>
              <a:t>&lt;/html&gt;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958330" y="5374005"/>
            <a:ext cx="4859020" cy="953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&lt;a-entity geometry="primitive: sphere; radius: 1.5"</a:t>
            </a:r>
            <a:endParaRPr lang="zh-CN" altLang="en-US" sz="1400"/>
          </a:p>
          <a:p>
            <a:r>
              <a:rPr lang="zh-CN" altLang="en-US" sz="1400"/>
              <a:t>          light="type: point; color: white; intensity: 2"</a:t>
            </a:r>
            <a:endParaRPr lang="zh-CN" altLang="en-US" sz="1400"/>
          </a:p>
          <a:p>
            <a:r>
              <a:rPr lang="zh-CN" altLang="en-US" sz="1400"/>
              <a:t>          material="color: white; shader: flat; src: glow.jpg"</a:t>
            </a:r>
            <a:endParaRPr lang="zh-CN" altLang="en-US" sz="1400"/>
          </a:p>
          <a:p>
            <a:r>
              <a:rPr lang="zh-CN" altLang="en-US" sz="1400"/>
              <a:t>          position="0 0 -5"&gt;&lt;/a-entity&gt;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Google ModelViewer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Only glTF/GLB models are supported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999605" y="1414780"/>
            <a:ext cx="4845050" cy="27997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&lt;script type="module" src="https://unpkg.com/@google/model-viewer/dist/model-viewer.js"&gt;&lt;/script&gt;</a:t>
            </a:r>
            <a:endParaRPr lang="zh-CN" altLang="en-US" sz="1600"/>
          </a:p>
          <a:p>
            <a:r>
              <a:rPr lang="zh-CN" altLang="en-US" sz="1600"/>
              <a:t>&lt;script nomodule src="https://unpkg.com/@google/model-viewer/dist/model-viewer-legacy.js"&gt;&lt;/script&gt;</a:t>
            </a:r>
            <a:endParaRPr lang="zh-CN" altLang="en-US" sz="1600"/>
          </a:p>
          <a:p>
            <a:r>
              <a:rPr lang="zh-CN" altLang="en-US" sz="1600"/>
              <a:t>&lt;!-- Use it like any other HTML element --&gt;</a:t>
            </a:r>
            <a:endParaRPr lang="zh-CN" altLang="en-US" sz="1600"/>
          </a:p>
          <a:p>
            <a:r>
              <a:rPr lang="zh-CN" altLang="en-US" sz="1600"/>
              <a:t>&lt;model-viewer src="examples/assets/Astronaut.glb" alt="A 3D model of an astronaut" auto-rotate camera-controls background-color="#455A64"&gt;&lt;/model-viewer&gt;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499485" y="142049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Document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3499485" y="2733675"/>
            <a:ext cx="3547110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HTMLElement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 Static 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Change content</a:t>
            </a:r>
            <a:endParaRPr lang="en-US" altLang="zh-CN"/>
          </a:p>
          <a:p>
            <a:pPr lvl="1"/>
            <a:r>
              <a:rPr lang="en-US" altLang="zh-CN"/>
              <a:t>document.getElementById(“id”).innerHTML = “inner”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“none”</a:t>
            </a:r>
            <a:endParaRPr lang="en-US" altLang="zh-CN"/>
          </a:p>
          <a:p>
            <a:pPr lvl="1"/>
            <a:r>
              <a:rPr lang="en-US" altLang="zh-CN"/>
              <a:t>document.getElementById(“id”).style.display = “block”</a:t>
            </a:r>
            <a:endParaRPr lang="en-US" altLang="zh-CN"/>
          </a:p>
          <a:p>
            <a:pPr lvl="0"/>
            <a:r>
              <a:rPr lang="en-US" altLang="zh-CN"/>
              <a:t>Change style</a:t>
            </a:r>
            <a:endParaRPr lang="en-US" altLang="zh-CN"/>
          </a:p>
          <a:p>
            <a:pPr lvl="1"/>
            <a:r>
              <a:rPr lang="en-US" altLang="zh-CN"/>
              <a:t>document.getElementById(“id”).style.fontSize = “30px”</a:t>
            </a:r>
            <a:endParaRPr lang="en-US" altLang="zh-CN"/>
          </a:p>
          <a:p>
            <a:pPr lvl="0"/>
            <a:r>
              <a:rPr lang="en-US" altLang="zh-CN"/>
              <a:t>Others</a:t>
            </a:r>
            <a:endParaRPr lang="en-US" altLang="zh-CN"/>
          </a:p>
          <a:p>
            <a:pPr lvl="1"/>
            <a:r>
              <a:rPr lang="en-US" altLang="zh-CN"/>
              <a:t>window.alert()</a:t>
            </a:r>
            <a:endParaRPr lang="en-US" altLang="zh-CN"/>
          </a:p>
          <a:p>
            <a:pPr lvl="1"/>
            <a:r>
              <a:rPr lang="en-US" altLang="zh-CN"/>
              <a:t>console.log()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var, const</a:t>
            </a:r>
            <a:endParaRPr lang="en-US" altLang="zh-CN"/>
          </a:p>
          <a:p>
            <a:r>
              <a:rPr lang="en-US" altLang="zh-CN"/>
              <a:t>Value type</a:t>
            </a:r>
            <a:endParaRPr lang="en-US" altLang="zh-CN"/>
          </a:p>
          <a:p>
            <a:pPr lvl="1"/>
            <a:r>
              <a:rPr lang="en-US" altLang="zh-CN"/>
              <a:t>string, number, boolean, object, function</a:t>
            </a:r>
            <a:endParaRPr lang="en-US" altLang="zh-CN"/>
          </a:p>
          <a:p>
            <a:pPr lvl="0"/>
            <a:r>
              <a:rPr lang="en-US" altLang="zh-CN"/>
              <a:t>Object type</a:t>
            </a:r>
            <a:endParaRPr lang="en-US" altLang="zh-CN"/>
          </a:p>
          <a:p>
            <a:pPr lvl="1"/>
            <a:r>
              <a:rPr lang="en-US" altLang="zh-CN"/>
              <a:t>Object, Date, Array</a:t>
            </a:r>
            <a:endParaRPr lang="en-US" altLang="zh-CN"/>
          </a:p>
          <a:p>
            <a:pPr lvl="0"/>
            <a:r>
              <a:rPr lang="en-US" altLang="zh-CN"/>
              <a:t>null, undefined</a:t>
            </a:r>
            <a:endParaRPr lang="en-US" altLang="zh-CN"/>
          </a:p>
          <a:p>
            <a:pPr lvl="0"/>
            <a:r>
              <a:rPr lang="en-US" altLang="zh-CN"/>
              <a:t>typeof var</a:t>
            </a:r>
            <a:endParaRPr lang="en-US" altLang="zh-CN"/>
          </a:p>
          <a:p>
            <a:pPr lvl="0"/>
            <a:r>
              <a:rPr lang="en-US" altLang="zh-CN"/>
              <a:t>Type Conversion</a:t>
            </a:r>
            <a:endParaRPr lang="en-US" altLang="zh-CN"/>
          </a:p>
          <a:p>
            <a:pPr lvl="1"/>
            <a:r>
              <a:rPr lang="en-US" altLang="zh-CN"/>
              <a:t>String(var), var.toString()</a:t>
            </a:r>
            <a:endParaRPr lang="en-US" altLang="zh-CN"/>
          </a:p>
          <a:p>
            <a:pPr lvl="1"/>
            <a:r>
              <a:rPr lang="en-US" altLang="zh-CN"/>
              <a:t>Number(), NaN, str.parseInt(), str.parseFloat()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Find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</a:t>
            </a:r>
            <a:endParaRPr lang="en-US" altLang="zh-CN" sz="1400"/>
          </a:p>
          <a:p>
            <a:pPr lvl="1"/>
            <a:r>
              <a:rPr lang="en-US" altLang="zh-CN" sz="1400"/>
              <a:t>document.getElementByTagName(name)</a:t>
            </a:r>
            <a:endParaRPr lang="en-US" altLang="zh-CN" sz="1400"/>
          </a:p>
          <a:p>
            <a:pPr lvl="1"/>
            <a:r>
              <a:rPr lang="en-US" altLang="zh-CN" sz="1400"/>
              <a:t>document.getElementByClassName(name)</a:t>
            </a:r>
            <a:endParaRPr lang="en-US" altLang="zh-CN" sz="1400"/>
          </a:p>
          <a:p>
            <a:pPr lvl="0"/>
            <a:r>
              <a:rPr lang="en-US" altLang="zh-CN" sz="1600"/>
              <a:t>Change</a:t>
            </a:r>
            <a:endParaRPr lang="en-US" altLang="zh-CN" sz="1600"/>
          </a:p>
          <a:p>
            <a:pPr lvl="1"/>
            <a:r>
              <a:rPr lang="en-US" altLang="zh-CN" sz="1400"/>
              <a:t>element.innerHTML</a:t>
            </a:r>
            <a:endParaRPr lang="en-US" altLang="zh-CN" sz="1400"/>
          </a:p>
          <a:p>
            <a:pPr lvl="1"/>
            <a:r>
              <a:rPr lang="en-US" altLang="zh-CN" sz="1400"/>
              <a:t>element.attribute = val</a:t>
            </a:r>
            <a:endParaRPr lang="en-US" altLang="zh-CN" sz="1400"/>
          </a:p>
          <a:p>
            <a:pPr lvl="1"/>
            <a:r>
              <a:rPr lang="en-US" altLang="zh-CN" sz="1400"/>
              <a:t>element.setAttribute(attr, val)</a:t>
            </a:r>
            <a:endParaRPr lang="en-US" altLang="zh-CN" sz="1400"/>
          </a:p>
          <a:p>
            <a:pPr lvl="1"/>
            <a:r>
              <a:rPr lang="en-US" altLang="zh-CN" sz="1400"/>
              <a:t>element.style.property = style</a:t>
            </a:r>
            <a:endParaRPr lang="en-US" altLang="zh-CN" sz="1400"/>
          </a:p>
          <a:p>
            <a:pPr lvl="0"/>
            <a:r>
              <a:rPr lang="en-US" altLang="zh-CN" sz="1600"/>
              <a:t>Add/Remove</a:t>
            </a:r>
            <a:endParaRPr lang="en-US" altLang="zh-CN" sz="1600"/>
          </a:p>
          <a:p>
            <a:pPr lvl="1"/>
            <a:r>
              <a:rPr lang="en-US" altLang="zh-CN" sz="1400"/>
              <a:t>document.createElement(elem)</a:t>
            </a:r>
            <a:endParaRPr lang="en-US" altLang="zh-CN" sz="1400"/>
          </a:p>
          <a:p>
            <a:pPr lvl="1"/>
            <a:r>
              <a:rPr lang="en-US" altLang="zh-CN" sz="1400"/>
              <a:t>document.removeChild(elem)</a:t>
            </a:r>
            <a:endParaRPr lang="en-US" altLang="zh-CN" sz="1400"/>
          </a:p>
          <a:p>
            <a:pPr lvl="1"/>
            <a:r>
              <a:rPr lang="en-US" altLang="zh-CN" sz="1400"/>
              <a:t>document.appendChild(elem)</a:t>
            </a:r>
            <a:endParaRPr lang="en-US" altLang="zh-CN" sz="1400"/>
          </a:p>
          <a:p>
            <a:pPr lvl="1"/>
            <a:r>
              <a:rPr lang="en-US" altLang="zh-CN" sz="1400"/>
              <a:t>document.replaceChild(elem)</a:t>
            </a:r>
            <a:endParaRPr lang="en-US" altLang="zh-CN" sz="1400"/>
          </a:p>
          <a:p>
            <a:pPr lvl="1"/>
            <a:r>
              <a:rPr lang="en-US" altLang="zh-CN" sz="1400"/>
              <a:t>document.write(txt)</a:t>
            </a:r>
            <a:endParaRPr lang="en-US" altLang="zh-CN" sz="1400"/>
          </a:p>
          <a:p>
            <a:pPr lvl="0"/>
            <a:r>
              <a:rPr lang="en-US" altLang="zh-CN" sz="1600"/>
              <a:t>Add event</a:t>
            </a:r>
            <a:endParaRPr lang="en-US" altLang="zh-CN" sz="1600"/>
          </a:p>
          <a:p>
            <a:pPr lvl="1"/>
            <a:r>
              <a:rPr lang="en-US" altLang="zh-CN" sz="1400"/>
              <a:t>document.getElementById(id).onclick = function() { ...}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BOM (Browser Object Model)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348605"/>
          </a:xfrm>
        </p:spPr>
        <p:txBody>
          <a:bodyPr>
            <a:normAutofit fontScale="60000"/>
          </a:bodyPr>
          <a:p>
            <a:r>
              <a:rPr lang="en-US" altLang="en-US"/>
              <a:t>window</a:t>
            </a:r>
            <a:endParaRPr lang="en-US" altLang="en-US"/>
          </a:p>
          <a:p>
            <a:pPr lvl="1"/>
            <a:r>
              <a:rPr lang="en-US" altLang="en-US"/>
              <a:t>innerHeight, innerWidth, navigator (.platform, userAgent, cookieEnabled, ...)</a:t>
            </a:r>
            <a:endParaRPr lang="en-US" altLang="en-US"/>
          </a:p>
          <a:p>
            <a:pPr lvl="1"/>
            <a:r>
              <a:rPr lang="en-US" altLang="en-US"/>
              <a:t>open(), close(), moveTo(), resizeTo()</a:t>
            </a:r>
            <a:endParaRPr lang="en-US" altLang="en-US"/>
          </a:p>
          <a:p>
            <a:pPr lvl="0"/>
            <a:r>
              <a:rPr lang="en-US" altLang="en-US"/>
              <a:t>screen</a:t>
            </a:r>
            <a:endParaRPr lang="en-US" altLang="en-US"/>
          </a:p>
          <a:p>
            <a:pPr lvl="1"/>
            <a:r>
              <a:rPr lang="en-US" altLang="en-US"/>
              <a:t>width, height, availWidth, availHeight, colorDepth, pixelDepth</a:t>
            </a:r>
            <a:endParaRPr lang="en-US" altLang="en-US"/>
          </a:p>
          <a:p>
            <a:pPr lvl="0"/>
            <a:r>
              <a:rPr lang="en-US" altLang="en-US"/>
              <a:t>location</a:t>
            </a:r>
            <a:endParaRPr lang="en-US" altLang="en-US"/>
          </a:p>
          <a:p>
            <a:pPr lvl="1"/>
            <a:r>
              <a:rPr lang="en-US" altLang="en-US"/>
              <a:t>href, hostname, pathname, protocol, port, assign</a:t>
            </a:r>
            <a:endParaRPr lang="en-US" altLang="en-US"/>
          </a:p>
          <a:p>
            <a:pPr lvl="0"/>
            <a:r>
              <a:rPr lang="en-US" altLang="en-US"/>
              <a:t>history</a:t>
            </a:r>
            <a:endParaRPr lang="en-US" altLang="en-US"/>
          </a:p>
          <a:p>
            <a:pPr lvl="1"/>
            <a:r>
              <a:rPr lang="en-US" altLang="en-US"/>
              <a:t>back(), forward()</a:t>
            </a:r>
            <a:endParaRPr lang="en-US" altLang="en-US"/>
          </a:p>
          <a:p>
            <a:pPr lvl="0"/>
            <a:r>
              <a:rPr lang="en-US" altLang="en-US"/>
              <a:t>navigator</a:t>
            </a:r>
            <a:endParaRPr lang="en-US" altLang="en-US"/>
          </a:p>
          <a:p>
            <a:pPr lvl="1"/>
            <a:r>
              <a:rPr lang="en-US" altLang="en-US"/>
              <a:t>appName, appCodeName, appVersion, product, platform, cookieEnabled, userAgent, language, </a:t>
            </a:r>
            <a:endParaRPr lang="en-US" altLang="en-US"/>
          </a:p>
          <a:p>
            <a:pPr lvl="0"/>
            <a:r>
              <a:rPr lang="en-US" altLang="en-US"/>
              <a:t>popup</a:t>
            </a:r>
            <a:endParaRPr lang="en-US" altLang="en-US"/>
          </a:p>
          <a:p>
            <a:pPr lvl="1"/>
            <a:r>
              <a:rPr lang="en-US" altLang="en-US"/>
              <a:t>alert(str)</a:t>
            </a:r>
            <a:endParaRPr lang="en-US" altLang="en-US"/>
          </a:p>
          <a:p>
            <a:pPr lvl="1"/>
            <a:r>
              <a:rPr lang="en-US" altLang="en-US"/>
              <a:t>var r = confirm(str) true/false</a:t>
            </a:r>
            <a:endParaRPr lang="en-US" altLang="en-US"/>
          </a:p>
          <a:p>
            <a:pPr lvl="1"/>
            <a:r>
              <a:rPr lang="en-US" altLang="en-US"/>
              <a:t>var v = prompt('title', 'default-val')</a:t>
            </a:r>
            <a:endParaRPr lang="en-US" altLang="en-US"/>
          </a:p>
          <a:p>
            <a:pPr lvl="0"/>
            <a:r>
              <a:rPr lang="en-US" altLang="en-US"/>
              <a:t>Timing</a:t>
            </a:r>
            <a:endParaRPr lang="en-US" altLang="en-US"/>
          </a:p>
          <a:p>
            <a:pPr lvl="1"/>
            <a:r>
              <a:rPr lang="en-US" altLang="en-US"/>
              <a:t>var t = setTimeout(func, ms)</a:t>
            </a:r>
            <a:endParaRPr lang="en-US" altLang="en-US"/>
          </a:p>
          <a:p>
            <a:pPr lvl="1"/>
            <a:r>
              <a:rPr lang="en-US" altLang="en-US"/>
              <a:t>clearTimeout(t)</a:t>
            </a:r>
            <a:endParaRPr lang="en-US" altLang="en-US"/>
          </a:p>
          <a:p>
            <a:pPr lvl="1"/>
            <a:r>
              <a:rPr lang="en-US" altLang="en-US"/>
              <a:t>var i = setInterval(func, ms)</a:t>
            </a:r>
            <a:endParaRPr lang="en-US" altLang="en-US"/>
          </a:p>
          <a:p>
            <a:pPr lvl="1"/>
            <a:r>
              <a:rPr lang="en-US" altLang="en-US"/>
              <a:t>clearInterval(i)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pic>
        <p:nvPicPr>
          <p:cNvPr id="4" name="图片 3" descr="browser-suppor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87105" y="4081145"/>
            <a:ext cx="3204210" cy="242633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683895" y="1290320"/>
          <a:ext cx="10669905" cy="179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50"/>
                <a:gridCol w="4300220"/>
                <a:gridCol w="3556635"/>
              </a:tblGrid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Example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setInterval(callback, interval)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var id = setInterval(f, interval)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marL="0" lvl="2" algn="l" fontAlgn="auto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clearInterval(id)</a:t>
                      </a:r>
                      <a:endParaRPr lang="en-US" altLang="zh-CN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setTimeout(callback, timeout)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even if tab is hidden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requestAnimationFrame(callback)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 request ID, which can be used as param in cancelAnimationFrame().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Not execute if tab is hidden.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All the animation code runs before the rendering and painting events.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REFSHAPE" val="954434956"/>
  <p:tag name="KSO_WM_UNIT_PLACING_PICTURE_USER_VIEWPORT" val="{&quot;height&quot;:7860,&quot;width&quot;:10380}"/>
</p:tagLst>
</file>

<file path=ppt/tags/tag14.xml><?xml version="1.0" encoding="utf-8"?>
<p:tagLst xmlns:p="http://schemas.openxmlformats.org/presentationml/2006/main">
  <p:tag name="KSO_WM_UNIT_TABLE_BEAUTIFY" val="smartTable{0bafd17d-c47b-41ce-adf8-7fe5cd76de8a}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REFSHAPE" val="817661980"/>
  <p:tag name="KSO_WM_UNIT_PLACING_PICTURE_USER_VIEWPORT" val="{&quot;height&quot;:4695,&quot;width&quot;:5835}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REFSHAPE" val="1066456668"/>
  <p:tag name="KSO_WM_UNIT_PLACING_PICTURE_USER_VIEWPORT" val="{&quot;height&quot;:15840,&quot;width&quot;:11264}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8170</Words>
  <Application>WPS 演示</Application>
  <PresentationFormat>宽屏</PresentationFormat>
  <Paragraphs>418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JavaScript Notes</vt:lpstr>
      <vt:lpstr>General</vt:lpstr>
      <vt:lpstr>References</vt:lpstr>
      <vt:lpstr>Architecture</vt:lpstr>
      <vt:lpstr>Change Static Content</vt:lpstr>
      <vt:lpstr>Data Type</vt:lpstr>
      <vt:lpstr>DOM</vt:lpstr>
      <vt:lpstr>BOM (Browser Object Model)</vt:lpstr>
      <vt:lpstr>Animation</vt:lpstr>
      <vt:lpstr>Event</vt:lpstr>
      <vt:lpstr>Classes</vt:lpstr>
      <vt:lpstr>Object</vt:lpstr>
      <vt:lpstr>String Operation</vt:lpstr>
      <vt:lpstr>DateTime</vt:lpstr>
      <vt:lpstr>Form</vt:lpstr>
      <vt:lpstr>Bundle Javascript Library</vt:lpstr>
      <vt:lpstr>jQuery</vt:lpstr>
      <vt:lpstr>eCharts</vt:lpstr>
      <vt:lpstr>Audio</vt:lpstr>
      <vt:lpstr>Responsive Design</vt:lpstr>
      <vt:lpstr>TTS</vt:lpstr>
      <vt:lpstr>Image Process</vt:lpstr>
      <vt:lpstr>References</vt:lpstr>
      <vt:lpstr>Viewer</vt:lpstr>
      <vt:lpstr>List</vt:lpstr>
      <vt:lpstr>Image Process Libraries</vt:lpstr>
      <vt:lpstr>SVG</vt:lpstr>
      <vt:lpstr>Canvas</vt:lpstr>
      <vt:lpstr>Draw2D</vt:lpstr>
      <vt:lpstr>Cytoscape</vt:lpstr>
      <vt:lpstr>3D</vt:lpstr>
      <vt:lpstr>Overview</vt:lpstr>
      <vt:lpstr>Three.js</vt:lpstr>
      <vt:lpstr>Three.js 2</vt:lpstr>
      <vt:lpstr>A-Frame</vt:lpstr>
      <vt:lpstr>Google ModelViewer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447</cp:revision>
  <dcterms:created xsi:type="dcterms:W3CDTF">2019-08-08T10:14:00Z</dcterms:created>
  <dcterms:modified xsi:type="dcterms:W3CDTF">2020-06-12T08:23:45Z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