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64" r:id="rId4"/>
    <p:sldId id="266" r:id="rId5"/>
    <p:sldId id="295" r:id="rId6"/>
    <p:sldId id="265" r:id="rId7"/>
    <p:sldId id="296" r:id="rId8"/>
    <p:sldId id="297" r:id="rId9"/>
    <p:sldId id="280" r:id="rId10"/>
    <p:sldId id="281" r:id="rId11"/>
    <p:sldId id="282" r:id="rId12"/>
    <p:sldId id="298" r:id="rId13"/>
    <p:sldId id="299" r:id="rId14"/>
    <p:sldId id="263" r:id="rId15"/>
    <p:sldId id="257" r:id="rId16"/>
    <p:sldId id="258" r:id="rId17"/>
    <p:sldId id="259" r:id="rId18"/>
    <p:sldId id="261" r:id="rId19"/>
    <p:sldId id="262" r:id="rId20"/>
    <p:sldId id="275" r:id="rId21"/>
    <p:sldId id="276" r:id="rId22"/>
    <p:sldId id="277" r:id="rId23"/>
    <p:sldId id="278" r:id="rId24"/>
    <p:sldId id="279" r:id="rId25"/>
    <p:sldId id="274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WeChat Notes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88975"/>
          </a:xfrm>
        </p:spPr>
        <p:txBody>
          <a:bodyPr>
            <a:normAutofit fontScale="65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2020-2-6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扫码支付</a:t>
            </a:r>
            <a:endParaRPr lang="zh-CN" altLang="en-US"/>
          </a:p>
        </p:txBody>
      </p:sp>
      <p:pic>
        <p:nvPicPr>
          <p:cNvPr id="4" name="图片 3" descr="chapter6_5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8245" y="1164590"/>
            <a:ext cx="5327650" cy="52527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Step1</a:t>
            </a:r>
            <a:r>
              <a:rPr lang="zh-CN" altLang="en-US"/>
              <a:t>：统一下单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908550" cy="538289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 sz="1800"/>
              <a:t>https://api.mch.weixin.qq.com/pay/unifiedorder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appid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mchid </a:t>
            </a:r>
            <a:r>
              <a:rPr lang="zh-CN" altLang="en-US" sz="1800"/>
              <a:t>商户号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device_info 设备号 ‘web'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nonce_str 随机字符串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sign 签名 通过签名算法计算得出的签名值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sign_type 默认为MD5，支持HMAC-SHA256和MD5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body 商品描述 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detail 商品详情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attach 附加数据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out_trade_no 商户订单号 要求32个字符内，只能是数字、大小写字母_-|* 且在同一个商户号下唯一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fee_type</a:t>
            </a:r>
            <a:r>
              <a:rPr lang="zh-CN" altLang="en-US" sz="1800"/>
              <a:t>： 标价币种，默认</a:t>
            </a:r>
            <a:r>
              <a:rPr lang="en-US" altLang="zh-CN" sz="1800"/>
              <a:t>CNY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total_fee</a:t>
            </a:r>
            <a:r>
              <a:rPr lang="zh-CN" altLang="en-US" sz="1800"/>
              <a:t>： 标价金额，订单总金额，单位为分</a:t>
            </a:r>
            <a:endParaRPr lang="zh-CN" altLang="en-US" sz="18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949315" y="1120775"/>
            <a:ext cx="4908550" cy="5382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1800">
                <a:sym typeface="+mn-ea"/>
              </a:rPr>
              <a:t>spbill_create_ip：终端IP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>
                <a:sym typeface="+mn-ea"/>
              </a:rPr>
              <a:t>time_start：交易起始时间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>
                <a:sym typeface="+mn-ea"/>
              </a:rPr>
              <a:t>time_expire： 交易结束时间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>
                <a:sym typeface="+mn-ea"/>
              </a:rPr>
              <a:t>goods_tag： 订单优惠标记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rgbClr val="FF0000"/>
                </a:solidFill>
                <a:sym typeface="+mn-ea"/>
              </a:rPr>
              <a:t>notify_url： 通知支付结果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地址</a:t>
            </a:r>
            <a:endParaRPr lang="zh-CN" altLang="en-US" sz="180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trade_type： 交易类型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product_id： 商品ID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limit_pay： 指定支付方式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openid： 用户标识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receipt</a:t>
            </a:r>
            <a:r>
              <a:rPr lang="en-US" altLang="zh-CN" sz="1800"/>
              <a:t>: 电子发票入口开放标识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scene_info: 场景信息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返回二维码链接</a:t>
            </a:r>
            <a:endParaRPr lang="zh-CN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 2</a:t>
            </a:r>
            <a:r>
              <a:rPr lang="zh-CN" altLang="en-US"/>
              <a:t>：接收支付结果通知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3657600" cy="4913630"/>
          </a:xfrm>
        </p:spPr>
        <p:txBody>
          <a:bodyPr>
            <a:normAutofit fontScale="90000" lnSpcReduction="10000"/>
          </a:bodyPr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return_code: SUCCESS/FAIL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return_msg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appid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mch_id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device_info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nonce_str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sign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sign_type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FF0000"/>
                </a:solidFill>
              </a:rPr>
              <a:t>result_code</a:t>
            </a:r>
            <a:endParaRPr lang="en-US" altLang="zh-CN" sz="1600">
              <a:solidFill>
                <a:srgbClr val="FF0000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err_code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err_code_des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openid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is_subscribe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trade_type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bank_type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total_fee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endParaRPr lang="en-US" altLang="zh-CN" sz="16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5127625" y="1154430"/>
            <a:ext cx="3657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settlement_total_fee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fee_type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cash_fee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cash_fee_type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coupon_fee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coupon_type_$n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coupon_id_$n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coupon_fee_$n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transaction_id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FF0000"/>
                </a:solidFill>
              </a:rPr>
              <a:t>out_trade_no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attach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time_end</a:t>
            </a:r>
            <a:endParaRPr lang="en-US" altLang="zh-CN" sz="16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WeChat Applet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Framework 1/3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2950845" y="3547745"/>
            <a:ext cx="6511925" cy="1515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Logic: JavaScript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2950845" y="1417955"/>
            <a:ext cx="6511925" cy="1515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View: WXML/WXSS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98220" y="5398770"/>
            <a:ext cx="29343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https://mp.weixin.qq.com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WXSS: WeiXin Style Sheet</a:t>
            </a:r>
            <a:endParaRPr lang="en-US" altLang="zh-CN"/>
          </a:p>
          <a:p>
            <a:pPr algn="l"/>
            <a:r>
              <a:rPr lang="en-US" altLang="zh-CN"/>
              <a:t>WXML: WeiXin XML</a:t>
            </a:r>
            <a:endParaRPr lang="en-US" altLang="zh-CN"/>
          </a:p>
        </p:txBody>
      </p:sp>
      <p:sp>
        <p:nvSpPr>
          <p:cNvPr id="8" name="上下箭头 7"/>
          <p:cNvSpPr/>
          <p:nvPr/>
        </p:nvSpPr>
        <p:spPr>
          <a:xfrm>
            <a:off x="4145915" y="2957830"/>
            <a:ext cx="199390" cy="54165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上下箭头 8"/>
          <p:cNvSpPr/>
          <p:nvPr/>
        </p:nvSpPr>
        <p:spPr>
          <a:xfrm>
            <a:off x="7093585" y="2933065"/>
            <a:ext cx="199390" cy="54165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431030" y="3081020"/>
            <a:ext cx="1356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Data binding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7292975" y="3044825"/>
            <a:ext cx="188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Behavior binding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Framework 2/3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88085" y="2006600"/>
            <a:ext cx="4009390" cy="3692525"/>
          </a:xfrm>
          <a:prstGeom prst="rect">
            <a:avLst/>
          </a:prstGeom>
          <a:solidFill>
            <a:schemeClr val="accent5">
              <a:alpha val="43000"/>
            </a:schemeClr>
          </a:solidFill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Page({</a:t>
            </a:r>
            <a:endParaRPr lang="en-US" altLang="zh-CN"/>
          </a:p>
          <a:p>
            <a:pPr lvl="1" algn="l"/>
            <a:r>
              <a:rPr lang="en-US" altLang="zh-CN">
                <a:sym typeface="+mn-ea"/>
              </a:rPr>
              <a:t>data: {</a:t>
            </a:r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	var-name: value</a:t>
            </a:r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},</a:t>
            </a:r>
            <a:endParaRPr lang="en-US" altLang="zh-CN">
              <a:sym typeface="+mn-ea"/>
            </a:endParaRPr>
          </a:p>
          <a:p>
            <a:pPr lvl="1" algn="l"/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function-name: function() {</a:t>
            </a:r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}</a:t>
            </a:r>
            <a:endParaRPr lang="en-US" altLang="zh-CN">
              <a:sym typeface="+mn-ea"/>
            </a:endParaRPr>
          </a:p>
          <a:p>
            <a:pPr lvl="1" algn="l"/>
            <a:endParaRPr lang="en-US" altLang="zh-CN"/>
          </a:p>
          <a:p>
            <a:pPr lvl="1" algn="l"/>
            <a:r>
              <a:rPr lang="en-US" altLang="zh-CN">
                <a:sym typeface="+mn-ea"/>
              </a:rPr>
              <a:t>onLoad: function() {</a:t>
            </a:r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}</a:t>
            </a:r>
            <a:endParaRPr lang="en-US" altLang="zh-CN">
              <a:sym typeface="+mn-ea"/>
            </a:endParaRPr>
          </a:p>
          <a:p>
            <a:pPr lvl="1" algn="l"/>
            <a:endParaRPr lang="en-US" altLang="zh-CN">
              <a:sym typeface="+mn-ea"/>
            </a:endParaRPr>
          </a:p>
          <a:p>
            <a:pPr marL="0" lvl="1" algn="l" fontAlgn="auto"/>
            <a:r>
              <a:rPr lang="en-US" altLang="zh-CN">
                <a:sym typeface="+mn-ea"/>
              </a:rPr>
              <a:t>})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  <p:sp>
        <p:nvSpPr>
          <p:cNvPr id="5" name="线形标注 1 4"/>
          <p:cNvSpPr/>
          <p:nvPr/>
        </p:nvSpPr>
        <p:spPr>
          <a:xfrm>
            <a:off x="3251835" y="1756410"/>
            <a:ext cx="2301240" cy="55118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declaration of data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986915" y="5460365"/>
            <a:ext cx="919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Logic</a:t>
            </a:r>
            <a:endParaRPr lang="en-US" altLang="zh-CN" sz="2800"/>
          </a:p>
        </p:txBody>
      </p:sp>
      <p:sp>
        <p:nvSpPr>
          <p:cNvPr id="7" name="文本框 6"/>
          <p:cNvSpPr txBox="1"/>
          <p:nvPr/>
        </p:nvSpPr>
        <p:spPr>
          <a:xfrm>
            <a:off x="9024620" y="5546725"/>
            <a:ext cx="8959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View</a:t>
            </a:r>
            <a:endParaRPr lang="en-US" altLang="zh-CN" sz="2800"/>
          </a:p>
        </p:txBody>
      </p:sp>
      <p:sp>
        <p:nvSpPr>
          <p:cNvPr id="8" name="文本框 7"/>
          <p:cNvSpPr txBox="1"/>
          <p:nvPr/>
        </p:nvSpPr>
        <p:spPr>
          <a:xfrm>
            <a:off x="8387080" y="2136775"/>
            <a:ext cx="3429635" cy="1198880"/>
          </a:xfrm>
          <a:prstGeom prst="rect">
            <a:avLst/>
          </a:prstGeom>
          <a:solidFill>
            <a:schemeClr val="accent5">
              <a:alpha val="43000"/>
            </a:schemeClr>
          </a:solidFill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{{var-name}}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&lt;view bindtap=”function-name”&gt;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  <p:cxnSp>
        <p:nvCxnSpPr>
          <p:cNvPr id="9" name="曲线连接符 8"/>
          <p:cNvCxnSpPr/>
          <p:nvPr/>
        </p:nvCxnSpPr>
        <p:spPr>
          <a:xfrm flipV="1">
            <a:off x="3827780" y="2301240"/>
            <a:ext cx="4654550" cy="427990"/>
          </a:xfrm>
          <a:prstGeom prst="curvedConnector3">
            <a:avLst>
              <a:gd name="adj1" fmla="val 500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/>
          <p:nvPr/>
        </p:nvCxnSpPr>
        <p:spPr>
          <a:xfrm flipV="1">
            <a:off x="2747645" y="2653030"/>
            <a:ext cx="7637145" cy="922655"/>
          </a:xfrm>
          <a:prstGeom prst="curvedConnector3">
            <a:avLst>
              <a:gd name="adj1" fmla="val 50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123940" y="2215515"/>
            <a:ext cx="13735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Binding data</a:t>
            </a:r>
            <a:endParaRPr lang="en-US" altLang="zh-CN" b="1"/>
          </a:p>
        </p:txBody>
      </p:sp>
      <p:sp>
        <p:nvSpPr>
          <p:cNvPr id="12" name="文本框 11"/>
          <p:cNvSpPr txBox="1"/>
          <p:nvPr/>
        </p:nvSpPr>
        <p:spPr>
          <a:xfrm>
            <a:off x="6104890" y="3058795"/>
            <a:ext cx="17881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Binding behavior</a:t>
            </a:r>
            <a:endParaRPr lang="en-US" altLang="zh-CN" b="1"/>
          </a:p>
        </p:txBody>
      </p:sp>
      <p:sp>
        <p:nvSpPr>
          <p:cNvPr id="13" name="线形标注 1 12"/>
          <p:cNvSpPr/>
          <p:nvPr/>
        </p:nvSpPr>
        <p:spPr>
          <a:xfrm>
            <a:off x="3166745" y="2875915"/>
            <a:ext cx="2301240" cy="55118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declaration of behavior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Framework 3/3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Navigate Among Pages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378585" y="1711960"/>
            <a:ext cx="74460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   wx.navigateTo({</a:t>
            </a:r>
            <a:endParaRPr lang="zh-CN" altLang="en-US"/>
          </a:p>
          <a:p>
            <a:r>
              <a:rPr lang="zh-CN" altLang="en-US"/>
              <a:t>      url: '../logs/logs'</a:t>
            </a:r>
            <a:endParaRPr lang="zh-CN" altLang="en-US"/>
          </a:p>
          <a:p>
            <a:r>
              <a:rPr lang="zh-CN" altLang="en-US"/>
              <a:t>    })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Components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1036320" y="1426210"/>
            <a:ext cx="3366135" cy="2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View Container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701800" y="210756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view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701800" y="271081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scroll-view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701800" y="329946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swiper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4812030" y="1426210"/>
            <a:ext cx="3366135" cy="2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Basic Content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5477510" y="210756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icon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5477510" y="271081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text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477510" y="330835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progress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350250" y="1426210"/>
            <a:ext cx="3366135" cy="3290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From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8454390" y="210756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form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9533890" y="210756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button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0637520" y="210756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input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8473440" y="271081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checkbox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9533890" y="271081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radio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10637520" y="271081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picker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8473440" y="3317240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picker-view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9533890" y="3317240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slider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10637520" y="3317240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switch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8473440" y="3929380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label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8350885" y="5267325"/>
            <a:ext cx="3366135" cy="1274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Navigation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8997950" y="579501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navigator</a:t>
            </a:r>
            <a:endParaRPr lang="en-US" altLang="zh-CN"/>
          </a:p>
        </p:txBody>
      </p:sp>
      <p:sp>
        <p:nvSpPr>
          <p:cNvPr id="29" name="圆角矩形 28"/>
          <p:cNvSpPr/>
          <p:nvPr/>
        </p:nvSpPr>
        <p:spPr>
          <a:xfrm>
            <a:off x="4869180" y="4117975"/>
            <a:ext cx="3366135" cy="2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Media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5534660" y="479933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5534660" y="540258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5534660" y="600011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video</a:t>
            </a:r>
            <a:endParaRPr lang="en-US" altLang="zh-CN"/>
          </a:p>
        </p:txBody>
      </p:sp>
      <p:sp>
        <p:nvSpPr>
          <p:cNvPr id="33" name="圆角矩形 32"/>
          <p:cNvSpPr/>
          <p:nvPr/>
        </p:nvSpPr>
        <p:spPr>
          <a:xfrm>
            <a:off x="1045845" y="4117975"/>
            <a:ext cx="3366135" cy="2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Miscellaneous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1711325" y="479933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map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1711325" y="540258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canvas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1711325" y="599122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contact-button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1036320" y="1007110"/>
            <a:ext cx="3105150" cy="5224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Network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228725" y="1543685"/>
            <a:ext cx="170815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wx.request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209675" y="1948815"/>
            <a:ext cx="170815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wx.uploadFile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228725" y="2363470"/>
            <a:ext cx="196723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wx.downloadFile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228725" y="2903855"/>
            <a:ext cx="207264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wx.connectSocket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1228725" y="3338195"/>
            <a:ext cx="207264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wx.onSocketOpen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228725" y="3763010"/>
            <a:ext cx="207264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wx.onSocketError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228725" y="4206875"/>
            <a:ext cx="275717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wx.sendSocketMessage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1228725" y="4641850"/>
            <a:ext cx="275717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wx.onSocketMessage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1209675" y="5057140"/>
            <a:ext cx="275717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wx.closeSocket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1228725" y="5481955"/>
            <a:ext cx="275717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wx.onSocketClose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4289425" y="1074420"/>
            <a:ext cx="3105150" cy="5744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Media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4481830" y="1610995"/>
            <a:ext cx="2073275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wx.chooseImage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462780" y="1920875"/>
            <a:ext cx="2092325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wx.previewImage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481830" y="2287905"/>
            <a:ext cx="2072005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wx.startRecord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4481830" y="2590165"/>
            <a:ext cx="207264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wx.stopRecord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4481830" y="2900680"/>
            <a:ext cx="207264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wx.playVoice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4481830" y="3220085"/>
            <a:ext cx="207264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wx.pauseVoice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4481830" y="3540760"/>
            <a:ext cx="207264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wx.stopVoice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4481830" y="3937635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/>
              <a:t>wx.getBackgroundAudioPlayerState</a:t>
            </a:r>
            <a:endParaRPr lang="en-US" altLang="zh-CN" sz="1200"/>
          </a:p>
        </p:txBody>
      </p:sp>
      <p:sp>
        <p:nvSpPr>
          <p:cNvPr id="24" name="矩形 23"/>
          <p:cNvSpPr/>
          <p:nvPr/>
        </p:nvSpPr>
        <p:spPr>
          <a:xfrm>
            <a:off x="4462780" y="4248150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wx.playBackgroundAudio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4481830" y="4558665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/>
              <a:t>wx.pauseBackgroundAudio</a:t>
            </a:r>
            <a:endParaRPr lang="en-US" altLang="zh-CN" sz="1600"/>
          </a:p>
        </p:txBody>
      </p:sp>
      <p:sp>
        <p:nvSpPr>
          <p:cNvPr id="26" name="矩形 25"/>
          <p:cNvSpPr/>
          <p:nvPr/>
        </p:nvSpPr>
        <p:spPr>
          <a:xfrm>
            <a:off x="4481830" y="4869180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/>
              <a:t>wx.seekBackgroundAudio</a:t>
            </a:r>
            <a:endParaRPr lang="en-US" altLang="zh-CN" sz="1600"/>
          </a:p>
        </p:txBody>
      </p:sp>
      <p:sp>
        <p:nvSpPr>
          <p:cNvPr id="27" name="矩形 26"/>
          <p:cNvSpPr/>
          <p:nvPr/>
        </p:nvSpPr>
        <p:spPr>
          <a:xfrm>
            <a:off x="4481830" y="5178425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/>
              <a:t>wx.stopBackgroundAudio</a:t>
            </a:r>
            <a:endParaRPr lang="en-US" altLang="zh-CN" sz="1600"/>
          </a:p>
        </p:txBody>
      </p:sp>
      <p:sp>
        <p:nvSpPr>
          <p:cNvPr id="28" name="矩形 27"/>
          <p:cNvSpPr/>
          <p:nvPr/>
        </p:nvSpPr>
        <p:spPr>
          <a:xfrm>
            <a:off x="4481830" y="5487670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/>
              <a:t>wx.onBackgroundAudioPlay</a:t>
            </a:r>
            <a:endParaRPr lang="en-US" altLang="zh-CN" sz="1600"/>
          </a:p>
        </p:txBody>
      </p:sp>
      <p:sp>
        <p:nvSpPr>
          <p:cNvPr id="29" name="矩形 28"/>
          <p:cNvSpPr/>
          <p:nvPr/>
        </p:nvSpPr>
        <p:spPr>
          <a:xfrm>
            <a:off x="4462780" y="5796915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wx.onBackgroundAudioPause</a:t>
            </a:r>
            <a:endParaRPr lang="en-US" altLang="zh-CN" sz="1400"/>
          </a:p>
        </p:txBody>
      </p:sp>
      <p:sp>
        <p:nvSpPr>
          <p:cNvPr id="30" name="矩形 29"/>
          <p:cNvSpPr/>
          <p:nvPr/>
        </p:nvSpPr>
        <p:spPr>
          <a:xfrm>
            <a:off x="4463415" y="6106795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wx.onBackgroundAudioStop</a:t>
            </a:r>
            <a:endParaRPr lang="en-US" altLang="zh-CN" sz="1400"/>
          </a:p>
        </p:txBody>
      </p:sp>
      <p:sp>
        <p:nvSpPr>
          <p:cNvPr id="31" name="矩形 30"/>
          <p:cNvSpPr/>
          <p:nvPr/>
        </p:nvSpPr>
        <p:spPr>
          <a:xfrm>
            <a:off x="4482465" y="6458585"/>
            <a:ext cx="207264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wx.chooseVideo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7543800" y="1069340"/>
            <a:ext cx="3105150" cy="2753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File</a:t>
            </a:r>
            <a:endParaRPr lang="en-US" altLang="zh-CN"/>
          </a:p>
        </p:txBody>
      </p:sp>
      <p:sp>
        <p:nvSpPr>
          <p:cNvPr id="33" name="矩形 32"/>
          <p:cNvSpPr/>
          <p:nvPr/>
        </p:nvSpPr>
        <p:spPr>
          <a:xfrm>
            <a:off x="7736205" y="1605915"/>
            <a:ext cx="170815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wx.saveFile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7717155" y="2011045"/>
            <a:ext cx="2756535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wx.getSavedFileList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7736205" y="2425700"/>
            <a:ext cx="2737485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wx.getSavedFileInfo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7736205" y="2851785"/>
            <a:ext cx="2737485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wx.removeSavedFile</a:t>
            </a:r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7736205" y="3276600"/>
            <a:ext cx="2737485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wx.openDocument</a:t>
            </a:r>
            <a:endParaRPr lang="en-US" altLang="zh-CN"/>
          </a:p>
        </p:txBody>
      </p:sp>
      <p:sp>
        <p:nvSpPr>
          <p:cNvPr id="43" name="圆角矩形 42"/>
          <p:cNvSpPr/>
          <p:nvPr/>
        </p:nvSpPr>
        <p:spPr>
          <a:xfrm>
            <a:off x="7552690" y="3986530"/>
            <a:ext cx="3105150" cy="4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44" name="圆角矩形 43"/>
          <p:cNvSpPr/>
          <p:nvPr/>
        </p:nvSpPr>
        <p:spPr>
          <a:xfrm>
            <a:off x="7542530" y="4531360"/>
            <a:ext cx="3105150" cy="4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Location</a:t>
            </a:r>
            <a:endParaRPr lang="en-US" altLang="zh-CN"/>
          </a:p>
        </p:txBody>
      </p:sp>
      <p:sp>
        <p:nvSpPr>
          <p:cNvPr id="45" name="圆角矩形 44"/>
          <p:cNvSpPr/>
          <p:nvPr/>
        </p:nvSpPr>
        <p:spPr>
          <a:xfrm>
            <a:off x="7552690" y="5080635"/>
            <a:ext cx="3105150" cy="4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Device</a:t>
            </a:r>
            <a:endParaRPr lang="en-US" altLang="zh-CN"/>
          </a:p>
        </p:txBody>
      </p:sp>
      <p:sp>
        <p:nvSpPr>
          <p:cNvPr id="46" name="圆角矩形 45"/>
          <p:cNvSpPr/>
          <p:nvPr/>
        </p:nvSpPr>
        <p:spPr>
          <a:xfrm>
            <a:off x="7542530" y="5653405"/>
            <a:ext cx="3105150" cy="4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UI</a:t>
            </a:r>
            <a:endParaRPr lang="en-US" altLang="zh-CN"/>
          </a:p>
        </p:txBody>
      </p:sp>
      <p:sp>
        <p:nvSpPr>
          <p:cNvPr id="47" name="圆角矩形 46"/>
          <p:cNvSpPr/>
          <p:nvPr/>
        </p:nvSpPr>
        <p:spPr>
          <a:xfrm>
            <a:off x="7542530" y="6231255"/>
            <a:ext cx="3105150" cy="4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Wechat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JSSDK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微信内网页开发工具包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Login by Scan QR Code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https://developers.weixin.qq.com/doc/offiaccount/OA_Web_Apps/JS-SDK.html</a:t>
            </a:r>
            <a:endParaRPr lang="zh-CN" altLang="en-US"/>
          </a:p>
          <a:p>
            <a:r>
              <a:rPr lang="zh-CN" altLang="en-US"/>
              <a:t>https://pay.weixin.qq.com/wiki/doc/api/index.html</a:t>
            </a:r>
            <a:endParaRPr lang="zh-CN" altLang="en-US"/>
          </a:p>
          <a:p>
            <a:r>
              <a:rPr lang="zh-CN" altLang="en-US"/>
              <a:t>https://www.jianshu.com/p/b017fd6bb908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Prepare</a:t>
            </a:r>
            <a:endParaRPr lang="en-US" altLang="zh-CN"/>
          </a:p>
        </p:txBody>
      </p:sp>
      <p:sp>
        <p:nvSpPr>
          <p:cNvPr id="4" name="流程图: 过程 3"/>
          <p:cNvSpPr/>
          <p:nvPr/>
        </p:nvSpPr>
        <p:spPr>
          <a:xfrm>
            <a:off x="1395095" y="1537970"/>
            <a:ext cx="3233420" cy="8216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在微信公众平台中绑定域名</a:t>
            </a:r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1395095" y="2750185"/>
            <a:ext cx="3233420" cy="8216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前端引入相关</a:t>
            </a:r>
            <a:r>
              <a:rPr lang="en-US" altLang="zh-CN"/>
              <a:t>JS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6" name="流程图: 过程 5"/>
          <p:cNvSpPr/>
          <p:nvPr/>
        </p:nvSpPr>
        <p:spPr>
          <a:xfrm>
            <a:off x="1395095" y="4053840"/>
            <a:ext cx="3233420" cy="8216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通过config接口注入权限验证配置</a:t>
            </a:r>
            <a:endParaRPr lang="zh-CN" altLang="en-US">
              <a:sym typeface="+mn-ea"/>
            </a:endParaRPr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>
            <a:off x="3011805" y="2359660"/>
            <a:ext cx="0" cy="390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2"/>
            <a:endCxn id="6" idx="0"/>
          </p:cNvCxnSpPr>
          <p:nvPr/>
        </p:nvCxnSpPr>
        <p:spPr>
          <a:xfrm>
            <a:off x="3011805" y="3571875"/>
            <a:ext cx="0" cy="481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8370570" y="2972435"/>
            <a:ext cx="1629410" cy="573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分享好友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8370570" y="5554345"/>
            <a:ext cx="1629410" cy="573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分享朋友圈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Share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4375" y="1122045"/>
            <a:ext cx="6305550" cy="2552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75" y="4001135"/>
            <a:ext cx="6267450" cy="23336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Pay</a:t>
            </a:r>
            <a:endParaRPr lang="en-US" altLang="zh-CN"/>
          </a:p>
        </p:txBody>
      </p:sp>
      <p:pic>
        <p:nvPicPr>
          <p:cNvPr id="7" name="图片 6" descr="chapter6_4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150" y="1088390"/>
            <a:ext cx="5018405" cy="544512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421765" y="5501005"/>
            <a:ext cx="1369060" cy="574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扫码支付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JSSDK</a:t>
            </a:r>
            <a:endParaRPr lang="en-US" altLang="zh-CN"/>
          </a:p>
        </p:txBody>
      </p:sp>
      <p:sp>
        <p:nvSpPr>
          <p:cNvPr id="4" name="流程图: 过程 3"/>
          <p:cNvSpPr/>
          <p:nvPr/>
        </p:nvSpPr>
        <p:spPr>
          <a:xfrm>
            <a:off x="1043305" y="1485900"/>
            <a:ext cx="5084445" cy="8864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获取</a:t>
            </a:r>
            <a:r>
              <a:rPr lang="en-US" altLang="zh-CN"/>
              <a:t>access token</a:t>
            </a:r>
            <a:endParaRPr lang="en-US" altLang="zh-CN"/>
          </a:p>
          <a:p>
            <a:pPr algn="ctr"/>
            <a:r>
              <a:rPr lang="en-US" altLang="zh-CN"/>
              <a:t>https://developers.weixin.qq.com/doc/offiaccount/Basic_Information/Get_access_token.html</a:t>
            </a:r>
            <a:endParaRPr lang="en-US" altLang="zh-CN"/>
          </a:p>
        </p:txBody>
      </p:sp>
      <p:sp>
        <p:nvSpPr>
          <p:cNvPr id="5" name="流程图: 过程 4"/>
          <p:cNvSpPr/>
          <p:nvPr/>
        </p:nvSpPr>
        <p:spPr>
          <a:xfrm>
            <a:off x="1029970" y="2815590"/>
            <a:ext cx="5084445" cy="11334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获取</a:t>
            </a:r>
            <a:r>
              <a:rPr lang="en-US" altLang="zh-CN"/>
              <a:t>jsapi ticket</a:t>
            </a:r>
            <a:endParaRPr lang="en-US" altLang="zh-CN"/>
          </a:p>
          <a:p>
            <a:pPr algn="ctr"/>
            <a:r>
              <a:rPr lang="en-US" altLang="zh-CN"/>
              <a:t>https://api.weixin.qq.com/cgi-bin/ticket/getticket?access_token=ACCESS_TOKEN&amp;type=jsapi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1043305" y="4262755"/>
            <a:ext cx="5084445" cy="11334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签名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131685" y="1003935"/>
            <a:ext cx="4511040" cy="3415030"/>
          </a:xfrm>
          <a:prstGeom prst="rect">
            <a:avLst/>
          </a:prstGeom>
          <a:noFill/>
          <a:ln w="12700" cmpd="sng">
            <a:solidFill>
              <a:srgbClr val="FFC000"/>
            </a:solidFill>
            <a:prstDash val="sysDash"/>
          </a:ln>
        </p:spPr>
        <p:txBody>
          <a:bodyPr wrap="square" rtlCol="0">
            <a:spAutoFit/>
          </a:bodyPr>
          <a:p>
            <a:r>
              <a:rPr lang="zh-CN" altLang="en-US"/>
              <a:t>wx.config({</a:t>
            </a:r>
            <a:endParaRPr lang="zh-CN" altLang="en-US"/>
          </a:p>
          <a:p>
            <a:r>
              <a:rPr lang="zh-CN" altLang="en-US"/>
              <a:t>  debug: true, // 开启调试模式,调用的所有api的返回值会在客户端alert出来，若要查看传入的参数，可以在pc端打开，参数信息会通过log打出，仅在pc端时才会打印。</a:t>
            </a:r>
            <a:endParaRPr lang="zh-CN" altLang="en-US"/>
          </a:p>
          <a:p>
            <a:r>
              <a:rPr lang="zh-CN" altLang="en-US"/>
              <a:t>  appId: '', // 必填，公众号的唯一标识</a:t>
            </a:r>
            <a:endParaRPr lang="zh-CN" altLang="en-US"/>
          </a:p>
          <a:p>
            <a:r>
              <a:rPr lang="zh-CN" altLang="en-US"/>
              <a:t>  timestamp: , // 必填，生成签名的时间戳</a:t>
            </a:r>
            <a:endParaRPr lang="zh-CN" altLang="en-US"/>
          </a:p>
          <a:p>
            <a:r>
              <a:rPr lang="zh-CN" altLang="en-US"/>
              <a:t>  nonceStr: '', // 必填，生成签名的随机串</a:t>
            </a:r>
            <a:endParaRPr lang="zh-CN" altLang="en-US"/>
          </a:p>
          <a:p>
            <a:r>
              <a:rPr lang="zh-CN" altLang="en-US"/>
              <a:t>  signature: '',// 必填，签名</a:t>
            </a:r>
            <a:endParaRPr lang="zh-CN" altLang="en-US"/>
          </a:p>
          <a:p>
            <a:r>
              <a:rPr lang="zh-CN" altLang="en-US"/>
              <a:t>  jsApiList: [] // 必填，需要使用的JS接口列表</a:t>
            </a:r>
            <a:endParaRPr lang="zh-CN" altLang="en-US"/>
          </a:p>
          <a:p>
            <a:r>
              <a:rPr lang="zh-CN" altLang="en-US"/>
              <a:t>});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https://developers.weixin.qq.com/doc/oplatform/Website_App/WeChat_Login/Wechat_Login.html</a:t>
            </a:r>
            <a:endParaRPr lang="zh-CN" altLang="en-US"/>
          </a:p>
          <a:p>
            <a:r>
              <a:rPr lang="zh-CN" altLang="en-US"/>
              <a:t>https://blog.csdn.net/zl1zl2zl3/article/details/84261398</a:t>
            </a:r>
            <a:endParaRPr lang="zh-CN" altLang="en-US"/>
          </a:p>
          <a:p>
            <a:r>
              <a:rPr lang="zh-CN" altLang="en-US"/>
              <a:t>https://blog.csdn.net/qq_22034353/article/details/90480732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Prepare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Register website on Wechat open platform</a:t>
            </a:r>
            <a:endParaRPr lang="en-US" altLang="zh-CN"/>
          </a:p>
          <a:p>
            <a:pPr lvl="1"/>
            <a:r>
              <a:rPr lang="en-US" altLang="zh-CN"/>
              <a:t>open.weixin.qq.com</a:t>
            </a:r>
            <a:endParaRPr lang="en-US" altLang="zh-CN"/>
          </a:p>
          <a:p>
            <a:pPr lvl="0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Process</a:t>
            </a:r>
            <a:endParaRPr lang="en-US" altLang="zh-CN"/>
          </a:p>
        </p:txBody>
      </p:sp>
      <p:pic>
        <p:nvPicPr>
          <p:cNvPr id="2" name="图片 1" descr="D0wkkHSbtC6VUSHX4WsjP5ssg5mdnEmXO8NGVGF34dxS9N1WCcq6wvquR4K_Hc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83030"/>
            <a:ext cx="10058400" cy="44164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 1: Get Code Method 1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1121410" y="1590040"/>
            <a:ext cx="5215255" cy="13557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前端</a:t>
            </a:r>
            <a:r>
              <a:rPr lang="zh-CN" altLang="en-US">
                <a:sym typeface="+mn-ea"/>
              </a:rPr>
              <a:t>拉取微信认证授权二维码</a:t>
            </a:r>
            <a:r>
              <a:rPr lang="zh-CN" altLang="en-US">
                <a:sym typeface="+mn-ea"/>
              </a:rPr>
              <a:t>https://open.weixin.qq.com/connect/qrconnect?appid=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APPID</a:t>
            </a:r>
            <a:r>
              <a:rPr lang="zh-CN" altLang="en-US">
                <a:sym typeface="+mn-ea"/>
              </a:rPr>
              <a:t>&amp;redirect_uri=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REDIRECT_URI</a:t>
            </a:r>
            <a:r>
              <a:rPr lang="zh-CN" altLang="en-US">
                <a:sym typeface="+mn-ea"/>
              </a:rPr>
              <a:t>&amp;response_type=code&amp;scope=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SCOPE</a:t>
            </a:r>
            <a:r>
              <a:rPr lang="zh-CN" altLang="en-US">
                <a:sym typeface="+mn-ea"/>
              </a:rPr>
              <a:t>&amp;state=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STATE</a:t>
            </a:r>
            <a:r>
              <a:rPr lang="zh-CN" altLang="en-US">
                <a:sym typeface="+mn-ea"/>
              </a:rPr>
              <a:t>#wechat_redirect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01865" y="1707515"/>
            <a:ext cx="3794125" cy="9220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scope</a:t>
            </a:r>
            <a:r>
              <a:rPr lang="zh-CN" altLang="en-US"/>
              <a:t>：snsapi_login </a:t>
            </a:r>
            <a:r>
              <a:rPr lang="en-US" altLang="zh-CN"/>
              <a:t>for web pages</a:t>
            </a:r>
            <a:endParaRPr lang="en-US" altLang="zh-CN"/>
          </a:p>
          <a:p>
            <a:r>
              <a:rPr lang="en-US" altLang="zh-CN"/>
              <a:t>state: 用于防止csrf攻击,可设置为简单的随机数加session进行校验</a:t>
            </a:r>
            <a:endParaRPr lang="en-US" altLang="zh-CN"/>
          </a:p>
        </p:txBody>
      </p:sp>
      <p:sp>
        <p:nvSpPr>
          <p:cNvPr id="8" name="流程图: 过程 7"/>
          <p:cNvSpPr/>
          <p:nvPr/>
        </p:nvSpPr>
        <p:spPr>
          <a:xfrm>
            <a:off x="1121410" y="3284855"/>
            <a:ext cx="5215255" cy="6908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用户扫码并授权</a:t>
            </a:r>
            <a:endParaRPr lang="zh-CN" altLang="en-US"/>
          </a:p>
        </p:txBody>
      </p:sp>
      <p:sp>
        <p:nvSpPr>
          <p:cNvPr id="9" name="流程图: 过程 8"/>
          <p:cNvSpPr/>
          <p:nvPr/>
        </p:nvSpPr>
        <p:spPr>
          <a:xfrm>
            <a:off x="1121410" y="4354195"/>
            <a:ext cx="5215255" cy="6908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跳转</a:t>
            </a:r>
            <a:r>
              <a:rPr lang="en-US" altLang="zh-CN"/>
              <a:t>REDIRECT_URI</a:t>
            </a:r>
            <a:r>
              <a:rPr lang="zh-CN" altLang="en-US"/>
              <a:t>，并带上</a:t>
            </a:r>
            <a:r>
              <a:rPr lang="en-US" altLang="zh-CN"/>
              <a:t>code</a:t>
            </a:r>
            <a:r>
              <a:rPr lang="zh-CN" altLang="en-US"/>
              <a:t>和</a:t>
            </a:r>
            <a:r>
              <a:rPr lang="en-US" altLang="zh-CN"/>
              <a:t>state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 1: Get Code Method 2</a:t>
            </a:r>
            <a:endParaRPr lang="en-US" altLang="zh-CN"/>
          </a:p>
        </p:txBody>
      </p:sp>
      <p:sp>
        <p:nvSpPr>
          <p:cNvPr id="8" name="流程图: 过程 7"/>
          <p:cNvSpPr/>
          <p:nvPr/>
        </p:nvSpPr>
        <p:spPr>
          <a:xfrm>
            <a:off x="938530" y="1173480"/>
            <a:ext cx="6399530" cy="6781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前端页面</a:t>
            </a:r>
            <a:r>
              <a:rPr lang="zh-CN" altLang="en-US"/>
              <a:t>引入http://res.wx.qq.com/connect/zh_CN/htmledition/js/wxLogin.js</a:t>
            </a:r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938530" y="2124710"/>
            <a:ext cx="6399530" cy="5505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前端实例化</a:t>
            </a:r>
            <a:r>
              <a:rPr lang="en-US" altLang="zh-CN"/>
              <a:t>JS</a:t>
            </a:r>
            <a:r>
              <a:rPr lang="zh-CN" altLang="en-US"/>
              <a:t>对象</a:t>
            </a:r>
            <a:r>
              <a:rPr lang="en-US" altLang="zh-CN"/>
              <a:t>WxLogin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706360" y="1523365"/>
            <a:ext cx="4368165" cy="1753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id: </a:t>
            </a:r>
            <a:r>
              <a:rPr lang="zh-CN" altLang="en-US"/>
              <a:t>显示二维码的容器</a:t>
            </a:r>
            <a:r>
              <a:rPr lang="en-US" altLang="zh-CN"/>
              <a:t>id</a:t>
            </a:r>
            <a:endParaRPr lang="en-US" altLang="zh-CN"/>
          </a:p>
          <a:p>
            <a:r>
              <a:rPr lang="en-US" altLang="zh-CN"/>
              <a:t>appid:</a:t>
            </a:r>
            <a:endParaRPr lang="en-US" altLang="zh-CN"/>
          </a:p>
          <a:p>
            <a:r>
              <a:rPr lang="en-US" altLang="zh-CN"/>
              <a:t>scope: snsapi_login</a:t>
            </a:r>
            <a:r>
              <a:rPr lang="zh-CN" altLang="en-US"/>
              <a:t>网页应用</a:t>
            </a:r>
            <a:endParaRPr lang="zh-CN" altLang="en-US"/>
          </a:p>
          <a:p>
            <a:r>
              <a:rPr lang="en-US" altLang="zh-CN"/>
              <a:t>redirect_uri: </a:t>
            </a:r>
            <a:r>
              <a:rPr lang="zh-CN" altLang="en-US"/>
              <a:t>用</a:t>
            </a:r>
            <a:r>
              <a:rPr lang="en-US" altLang="zh-CN"/>
              <a:t>UrlEncode</a:t>
            </a:r>
            <a:r>
              <a:rPr lang="zh-CN" altLang="en-US"/>
              <a:t>的重定向地址</a:t>
            </a:r>
            <a:endParaRPr lang="zh-CN" altLang="en-US"/>
          </a:p>
          <a:p>
            <a:r>
              <a:rPr lang="en-US" altLang="zh-CN">
                <a:sym typeface="+mn-ea"/>
              </a:rPr>
              <a:t>state: 用于防止csrf攻击,可设置为简单的随机数加session进行校验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938530" y="3755390"/>
            <a:ext cx="6399530" cy="639445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微信触发</a:t>
            </a:r>
            <a:r>
              <a:rPr lang="zh-CN" altLang="en-US"/>
              <a:t>重定向到</a:t>
            </a:r>
            <a:r>
              <a:rPr lang="en-US" altLang="zh-CN"/>
              <a:t>redirect_uri</a:t>
            </a:r>
            <a:r>
              <a:rPr lang="zh-CN" altLang="en-US"/>
              <a:t>并带上</a:t>
            </a:r>
            <a:r>
              <a:rPr lang="en-US" altLang="zh-CN"/>
              <a:t>code</a:t>
            </a:r>
            <a:r>
              <a:rPr lang="zh-CN" altLang="en-US"/>
              <a:t>参数</a:t>
            </a:r>
            <a:endParaRPr lang="zh-CN" altLang="en-US"/>
          </a:p>
        </p:txBody>
      </p:sp>
      <p:sp>
        <p:nvSpPr>
          <p:cNvPr id="9" name="流程图: 过程 8"/>
          <p:cNvSpPr/>
          <p:nvPr/>
        </p:nvSpPr>
        <p:spPr>
          <a:xfrm>
            <a:off x="938530" y="2939415"/>
            <a:ext cx="6399530" cy="534670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用户扫码并授权</a:t>
            </a:r>
            <a:endParaRPr lang="zh-CN" altLang="en-US"/>
          </a:p>
        </p:txBody>
      </p:sp>
      <p:sp>
        <p:nvSpPr>
          <p:cNvPr id="10" name="流程图: 过程 9"/>
          <p:cNvSpPr/>
          <p:nvPr/>
        </p:nvSpPr>
        <p:spPr>
          <a:xfrm>
            <a:off x="938530" y="4605655"/>
            <a:ext cx="6399530" cy="10680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根据</a:t>
            </a:r>
            <a:r>
              <a:rPr lang="en-US" altLang="zh-CN"/>
              <a:t>code</a:t>
            </a:r>
            <a:r>
              <a:rPr lang="zh-CN" altLang="en-US"/>
              <a:t>获取</a:t>
            </a:r>
            <a:r>
              <a:rPr lang="en-US" altLang="zh-CN"/>
              <a:t>access token</a:t>
            </a:r>
            <a:endParaRPr lang="en-US" altLang="zh-CN"/>
          </a:p>
          <a:p>
            <a:pPr algn="ctr"/>
            <a:r>
              <a:rPr lang="en-US" altLang="zh-CN"/>
              <a:t>https://api.weixin.qq.com/sns/oauth2/access_token?appid=</a:t>
            </a:r>
            <a:r>
              <a:rPr lang="en-US" altLang="zh-CN">
                <a:solidFill>
                  <a:srgbClr val="FF0000"/>
                </a:solidFill>
              </a:rPr>
              <a:t>APPID</a:t>
            </a:r>
            <a:r>
              <a:rPr lang="en-US" altLang="zh-CN"/>
              <a:t>&amp;secret=</a:t>
            </a:r>
            <a:r>
              <a:rPr lang="en-US" altLang="zh-CN">
                <a:solidFill>
                  <a:srgbClr val="FF0000"/>
                </a:solidFill>
              </a:rPr>
              <a:t>SECRET</a:t>
            </a:r>
            <a:r>
              <a:rPr lang="en-US" altLang="zh-CN"/>
              <a:t>&amp;code=</a:t>
            </a:r>
            <a:r>
              <a:rPr lang="en-US" altLang="zh-CN">
                <a:solidFill>
                  <a:srgbClr val="FF0000"/>
                </a:solidFill>
              </a:rPr>
              <a:t>CODE</a:t>
            </a:r>
            <a:r>
              <a:rPr lang="en-US" altLang="zh-CN"/>
              <a:t>&amp;grant_type=authorization_code</a:t>
            </a:r>
            <a:endParaRPr lang="en-US" altLang="zh-CN"/>
          </a:p>
        </p:txBody>
      </p:sp>
      <p:sp>
        <p:nvSpPr>
          <p:cNvPr id="11" name="流程图: 过程 10"/>
          <p:cNvSpPr/>
          <p:nvPr/>
        </p:nvSpPr>
        <p:spPr>
          <a:xfrm>
            <a:off x="938530" y="5906135"/>
            <a:ext cx="6399530" cy="6394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https://api.weixin.qq.com/sns/userinfo?</a:t>
            </a:r>
            <a:r>
              <a:rPr lang="en-US"/>
              <a:t>access_token=</a:t>
            </a:r>
            <a:r>
              <a:rPr lang="en-US">
                <a:solidFill>
                  <a:srgbClr val="FF0000"/>
                </a:solidFill>
              </a:rPr>
              <a:t>AT</a:t>
            </a:r>
            <a:r>
              <a:rPr lang="en-US">
                <a:solidFill>
                  <a:schemeClr val="bg1"/>
                </a:solidFill>
              </a:rPr>
              <a:t>&amp;openid=</a:t>
            </a:r>
            <a:r>
              <a:rPr lang="en-US">
                <a:solidFill>
                  <a:srgbClr val="FF0000"/>
                </a:solidFill>
              </a:rPr>
              <a:t>OpenID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>
            <a:stCxn id="8" idx="2"/>
            <a:endCxn id="5" idx="0"/>
          </p:cNvCxnSpPr>
          <p:nvPr/>
        </p:nvCxnSpPr>
        <p:spPr>
          <a:xfrm>
            <a:off x="4138295" y="1851660"/>
            <a:ext cx="0" cy="273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  <a:endCxn id="9" idx="0"/>
          </p:cNvCxnSpPr>
          <p:nvPr/>
        </p:nvCxnSpPr>
        <p:spPr>
          <a:xfrm>
            <a:off x="4138295" y="2675255"/>
            <a:ext cx="0" cy="264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2"/>
            <a:endCxn id="6" idx="0"/>
          </p:cNvCxnSpPr>
          <p:nvPr/>
        </p:nvCxnSpPr>
        <p:spPr>
          <a:xfrm>
            <a:off x="4138295" y="3474085"/>
            <a:ext cx="0" cy="281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10" idx="0"/>
          </p:cNvCxnSpPr>
          <p:nvPr/>
        </p:nvCxnSpPr>
        <p:spPr>
          <a:xfrm>
            <a:off x="4138295" y="4394835"/>
            <a:ext cx="0" cy="21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2"/>
            <a:endCxn id="11" idx="0"/>
          </p:cNvCxnSpPr>
          <p:nvPr/>
        </p:nvCxnSpPr>
        <p:spPr>
          <a:xfrm>
            <a:off x="4138295" y="5673725"/>
            <a:ext cx="0" cy="232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" idx="3"/>
            <a:endCxn id="7" idx="1"/>
          </p:cNvCxnSpPr>
          <p:nvPr/>
        </p:nvCxnSpPr>
        <p:spPr>
          <a:xfrm>
            <a:off x="7338060" y="2400300"/>
            <a:ext cx="36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706360" y="4955540"/>
            <a:ext cx="4368165" cy="3683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返回</a:t>
            </a:r>
            <a:r>
              <a:rPr lang="en-US" altLang="zh-CN"/>
              <a:t>access_token</a:t>
            </a:r>
            <a:r>
              <a:rPr lang="zh-CN" altLang="en-US"/>
              <a:t>和</a:t>
            </a:r>
            <a:r>
              <a:rPr lang="en-US" altLang="zh-CN"/>
              <a:t>openID</a:t>
            </a:r>
            <a:endParaRPr lang="en-US" altLang="zh-CN"/>
          </a:p>
        </p:txBody>
      </p:sp>
      <p:cxnSp>
        <p:nvCxnSpPr>
          <p:cNvPr id="19" name="直接连接符 18"/>
          <p:cNvCxnSpPr>
            <a:stCxn id="10" idx="3"/>
            <a:endCxn id="18" idx="1"/>
          </p:cNvCxnSpPr>
          <p:nvPr/>
        </p:nvCxnSpPr>
        <p:spPr>
          <a:xfrm>
            <a:off x="7338060" y="5139690"/>
            <a:ext cx="36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706360" y="6041390"/>
            <a:ext cx="4368165" cy="3683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返回</a:t>
            </a:r>
            <a:r>
              <a:rPr lang="en-US"/>
              <a:t>union_id</a:t>
            </a:r>
            <a:r>
              <a:rPr lang="zh-CN" altLang="en-US"/>
              <a:t>，</a:t>
            </a:r>
            <a:r>
              <a:rPr lang="en-US" altLang="zh-CN"/>
              <a:t>nickname</a:t>
            </a:r>
            <a:r>
              <a:rPr lang="zh-CN" altLang="en-US"/>
              <a:t>等</a:t>
            </a:r>
            <a:endParaRPr lang="zh-CN" altLang="en-US"/>
          </a:p>
        </p:txBody>
      </p:sp>
      <p:cxnSp>
        <p:nvCxnSpPr>
          <p:cNvPr id="21" name="直接连接符 20"/>
          <p:cNvCxnSpPr>
            <a:stCxn id="11" idx="3"/>
            <a:endCxn id="20" idx="1"/>
          </p:cNvCxnSpPr>
          <p:nvPr/>
        </p:nvCxnSpPr>
        <p:spPr>
          <a:xfrm flipV="1">
            <a:off x="7338060" y="6225540"/>
            <a:ext cx="36830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Wechat Pay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6383020" cy="5252720"/>
          </a:xfrm>
        </p:spPr>
        <p:txBody>
          <a:bodyPr>
            <a:normAutofit fontScale="7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https://pay.weixin.qq.com/wiki/doc/api/native.php?chapter=1_1</a:t>
            </a:r>
            <a:endParaRPr lang="en-US" altLang="zh-CN"/>
          </a:p>
          <a:p>
            <a:pPr lvl="1"/>
            <a:r>
              <a:rPr lang="en-US" altLang="zh-CN"/>
              <a:t>https://www.jb51.net/article/159656.htm</a:t>
            </a:r>
            <a:endParaRPr lang="en-US" altLang="zh-CN"/>
          </a:p>
          <a:p>
            <a:pPr lvl="0"/>
            <a:r>
              <a:rPr lang="zh-CN" altLang="en-US"/>
              <a:t>准备</a:t>
            </a:r>
            <a:endParaRPr lang="zh-CN" altLang="en-US"/>
          </a:p>
          <a:p>
            <a:pPr lvl="1"/>
            <a:r>
              <a:rPr lang="zh-CN" altLang="en-US" sz="2000"/>
              <a:t>微信公众号</a:t>
            </a:r>
            <a:endParaRPr lang="zh-CN" altLang="en-US" sz="2000"/>
          </a:p>
          <a:p>
            <a:pPr lvl="1"/>
            <a:r>
              <a:rPr lang="zh-CN" altLang="en-US" sz="2000"/>
              <a:t>商户平台账号</a:t>
            </a:r>
            <a:endParaRPr lang="en-US" altLang="zh-CN"/>
          </a:p>
          <a:p>
            <a:pPr lvl="0"/>
            <a:r>
              <a:rPr lang="en-US" altLang="zh-CN"/>
              <a:t>Types</a:t>
            </a:r>
            <a:endParaRPr lang="en-US" altLang="zh-CN"/>
          </a:p>
          <a:p>
            <a:pPr lvl="1"/>
            <a:r>
              <a:rPr lang="zh-CN" altLang="en-US"/>
              <a:t>付款码支付</a:t>
            </a:r>
            <a:endParaRPr lang="zh-CN" altLang="en-US"/>
          </a:p>
          <a:p>
            <a:pPr lvl="1"/>
            <a:r>
              <a:rPr lang="en-US" altLang="zh-CN"/>
              <a:t>Native</a:t>
            </a:r>
            <a:r>
              <a:rPr lang="zh-CN" altLang="en-US"/>
              <a:t>支付 （用户</a:t>
            </a:r>
            <a:r>
              <a:rPr lang="zh-CN" altLang="en-US"/>
              <a:t>扫码支付）</a:t>
            </a:r>
            <a:endParaRPr lang="zh-CN" altLang="en-US"/>
          </a:p>
          <a:p>
            <a:pPr lvl="1"/>
            <a:r>
              <a:rPr lang="en-US" altLang="zh-CN"/>
              <a:t>JSAPI</a:t>
            </a:r>
            <a:r>
              <a:rPr lang="zh-CN" altLang="en-US"/>
              <a:t>支付</a:t>
            </a:r>
            <a:endParaRPr lang="zh-CN" altLang="en-US"/>
          </a:p>
          <a:p>
            <a:pPr lvl="2"/>
            <a:r>
              <a:rPr lang="zh-CN" altLang="en-US"/>
              <a:t>微信中打开的</a:t>
            </a:r>
            <a:r>
              <a:rPr lang="en-US" altLang="zh-CN"/>
              <a:t>H5</a:t>
            </a:r>
            <a:r>
              <a:rPr lang="zh-CN" altLang="en-US"/>
              <a:t>页面中使用</a:t>
            </a:r>
            <a:endParaRPr lang="zh-CN" altLang="en-US"/>
          </a:p>
          <a:p>
            <a:pPr lvl="1"/>
            <a:r>
              <a:rPr lang="en-US" altLang="zh-CN"/>
              <a:t>APP</a:t>
            </a:r>
            <a:r>
              <a:rPr lang="zh-CN" altLang="en-US"/>
              <a:t>支付</a:t>
            </a:r>
            <a:endParaRPr lang="zh-CN" altLang="en-US"/>
          </a:p>
          <a:p>
            <a:pPr lvl="1"/>
            <a:r>
              <a:rPr lang="en-US" altLang="zh-CN"/>
              <a:t>H5</a:t>
            </a:r>
            <a:r>
              <a:rPr lang="zh-CN" altLang="en-US"/>
              <a:t>支付</a:t>
            </a:r>
            <a:endParaRPr lang="zh-CN" altLang="en-US"/>
          </a:p>
          <a:p>
            <a:pPr lvl="1"/>
            <a:r>
              <a:rPr lang="zh-CN" altLang="en-US"/>
              <a:t>小程序支付</a:t>
            </a:r>
            <a:endParaRPr lang="zh-CN" altLang="en-US"/>
          </a:p>
          <a:p>
            <a:pPr lvl="0"/>
            <a:r>
              <a:rPr lang="zh-CN" altLang="en-US"/>
              <a:t>账户</a:t>
            </a:r>
            <a:r>
              <a:rPr lang="zh-CN" altLang="en-US"/>
              <a:t>信息</a:t>
            </a:r>
            <a:endParaRPr lang="zh-CN" altLang="en-US"/>
          </a:p>
          <a:p>
            <a:pPr lvl="1"/>
            <a:r>
              <a:rPr lang="en-US" altLang="zh-CN"/>
              <a:t>APPID</a:t>
            </a:r>
            <a:endParaRPr lang="en-US" altLang="zh-CN"/>
          </a:p>
          <a:p>
            <a:pPr lvl="1"/>
            <a:r>
              <a:rPr lang="zh-CN" altLang="en-US"/>
              <a:t>商户号</a:t>
            </a:r>
            <a:endParaRPr lang="zh-CN" altLang="en-US"/>
          </a:p>
          <a:p>
            <a:pPr lvl="1"/>
            <a:r>
              <a:rPr lang="en-US" altLang="zh-CN"/>
              <a:t>API</a:t>
            </a:r>
            <a:r>
              <a:rPr lang="zh-CN" altLang="en-US"/>
              <a:t>密钥</a:t>
            </a:r>
            <a:endParaRPr lang="zh-CN" altLang="en-US"/>
          </a:p>
          <a:p>
            <a:pPr lvl="1"/>
            <a:r>
              <a:rPr lang="en-US" altLang="zh-CN"/>
              <a:t>AppSecret</a:t>
            </a:r>
            <a:endParaRPr lang="en-US" altLang="zh-CN"/>
          </a:p>
        </p:txBody>
      </p:sp>
      <p:pic>
        <p:nvPicPr>
          <p:cNvPr id="2" name="图片 1" descr="chapter9_1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1220" y="914400"/>
            <a:ext cx="4711700" cy="5207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4127</Words>
  <Application>WPS 演示</Application>
  <PresentationFormat>宽屏</PresentationFormat>
  <Paragraphs>391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1_A000120140530A02PPBG</vt:lpstr>
      <vt:lpstr>WeChat Notes</vt:lpstr>
      <vt:lpstr>Login by Scan QR Code</vt:lpstr>
      <vt:lpstr>References</vt:lpstr>
      <vt:lpstr>Prepare</vt:lpstr>
      <vt:lpstr>Process</vt:lpstr>
      <vt:lpstr>Step 1: Get Code Method 1</vt:lpstr>
      <vt:lpstr>Step 1: Get Code Method 2</vt:lpstr>
      <vt:lpstr>Wechat Pay</vt:lpstr>
      <vt:lpstr>Overview</vt:lpstr>
      <vt:lpstr>扫码支付</vt:lpstr>
      <vt:lpstr>Step1：统一下单</vt:lpstr>
      <vt:lpstr>Step 2：接收支付结果通知</vt:lpstr>
      <vt:lpstr>WeChat Applet</vt:lpstr>
      <vt:lpstr>Framework 1/3</vt:lpstr>
      <vt:lpstr>Framework 2/3</vt:lpstr>
      <vt:lpstr>Framework 3/3</vt:lpstr>
      <vt:lpstr>Components</vt:lpstr>
      <vt:lpstr>API</vt:lpstr>
      <vt:lpstr>JSSDK</vt:lpstr>
      <vt:lpstr>Reference</vt:lpstr>
      <vt:lpstr>Prepare</vt:lpstr>
      <vt:lpstr>Share</vt:lpstr>
      <vt:lpstr>Pay</vt:lpstr>
      <vt:lpstr>JSSDK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166</cp:revision>
  <dcterms:created xsi:type="dcterms:W3CDTF">2015-05-05T08:02:00Z</dcterms:created>
  <dcterms:modified xsi:type="dcterms:W3CDTF">2020-06-15T12:30:50Z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