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1ae38f-7010-4caa-8f87-1f6e953fbb35}">
          <p14:sldIdLst>
            <p14:sldId id="409"/>
            <p14:sldId id="410"/>
            <p14:sldId id="411"/>
            <p14:sldId id="412"/>
            <p14:sldId id="4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93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1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2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3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42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forleft%201-23\\8\subject_holdright_49,122,189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812482" y="4160203"/>
            <a:ext cx="47752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762318" y="298481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988042" y="3931920"/>
            <a:ext cx="1921510" cy="37084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888982" y="2555240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308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6256246"/>
            <a:ext cx="12192000" cy="601755"/>
            <a:chOff x="0" y="6256246"/>
            <a:chExt cx="12192000" cy="601755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11471910" y="6327179"/>
              <a:ext cx="720090" cy="530822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0" y="6256246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5504055"/>
            <a:ext cx="12191999" cy="1353945"/>
            <a:chOff x="0" y="5504055"/>
            <a:chExt cx="12191999" cy="135394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10571797" y="5663651"/>
              <a:ext cx="1620202" cy="1194349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0" y="5504055"/>
              <a:ext cx="1620202" cy="13539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2"/>
            </p:custDataLst>
          </p:nvPr>
        </p:nvSpPr>
        <p:spPr>
          <a:xfrm>
            <a:off x="3296603" y="3618866"/>
            <a:ext cx="559816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3"/>
            </p:custDataLst>
          </p:nvPr>
        </p:nvSpPr>
        <p:spPr>
          <a:xfrm>
            <a:off x="3296604" y="2443481"/>
            <a:ext cx="559879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30822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3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2" Type="http://schemas.openxmlformats.org/officeDocument/2006/relationships/image" Target="../media/image7.jpeg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Industry Investigation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2/24/2020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分析方法</a:t>
            </a:r>
          </a:p>
        </p:txBody>
      </p:sp>
      <p:pic>
        <p:nvPicPr>
          <p:cNvPr id="4" name="内容占位符 3" descr="微信图片_20200224124530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8450" y="1821180"/>
            <a:ext cx="6096000" cy="3467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分析要素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资本关注度</a:t>
            </a:r>
            <a:endParaRPr lang="zh-CN" altLang="en-US"/>
          </a:p>
          <a:p>
            <a:r>
              <a:rPr lang="zh-CN" altLang="en-US"/>
              <a:t>行业发展历程</a:t>
            </a:r>
            <a:endParaRPr lang="zh-CN" altLang="en-US"/>
          </a:p>
          <a:p>
            <a:r>
              <a:rPr lang="zh-CN" altLang="en-US"/>
              <a:t>市场数据</a:t>
            </a:r>
            <a:endParaRPr lang="zh-CN" altLang="en-US"/>
          </a:p>
          <a:p>
            <a:r>
              <a:rPr lang="zh-CN" altLang="en-US"/>
              <a:t>行业的产业链</a:t>
            </a:r>
            <a:endParaRPr lang="zh-CN" altLang="en-US"/>
          </a:p>
          <a:p>
            <a:r>
              <a:rPr lang="zh-CN" altLang="en-US"/>
              <a:t>典型企业研究</a:t>
            </a:r>
            <a:endParaRPr lang="zh-CN" altLang="en-US"/>
          </a:p>
          <a:p>
            <a:r>
              <a:rPr lang="zh-CN" altLang="en-US"/>
              <a:t>监管政策</a:t>
            </a:r>
            <a:endParaRPr lang="zh-CN" altLang="en-US"/>
          </a:p>
          <a:p>
            <a:r>
              <a:rPr lang="zh-CN" altLang="en-US"/>
              <a:t>行业发展趋势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行业数据搜集方法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搜索引擎</a:t>
            </a:r>
            <a:endParaRPr lang="zh-CN" altLang="en-US"/>
          </a:p>
          <a:p>
            <a:r>
              <a:rPr lang="zh-CN" altLang="en-US"/>
              <a:t>行业研究报告</a:t>
            </a:r>
            <a:endParaRPr lang="zh-CN" altLang="en-US"/>
          </a:p>
          <a:p>
            <a:r>
              <a:rPr lang="zh-CN" altLang="en-US"/>
              <a:t>行业协会数据</a:t>
            </a:r>
            <a:endParaRPr lang="zh-CN" altLang="en-US"/>
          </a:p>
          <a:p>
            <a:r>
              <a:rPr lang="zh-CN" altLang="en-US"/>
              <a:t>媒体新闻</a:t>
            </a:r>
            <a:endParaRPr lang="zh-CN" altLang="en-US"/>
          </a:p>
          <a:p>
            <a:r>
              <a:rPr lang="zh-CN" altLang="en-US"/>
              <a:t>企业财报</a:t>
            </a:r>
            <a:endParaRPr lang="zh-CN" altLang="en-US"/>
          </a:p>
          <a:p>
            <a:r>
              <a:rPr lang="zh-CN" altLang="en-US"/>
              <a:t>行业会议</a:t>
            </a:r>
            <a:endParaRPr lang="zh-CN" altLang="en-US"/>
          </a:p>
          <a:p>
            <a:r>
              <a:rPr lang="zh-CN" altLang="en-US"/>
              <a:t>行业资深人士的交谈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行业数据来源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572125" cy="5388610"/>
          </a:xfrm>
        </p:spPr>
        <p:txBody>
          <a:bodyPr>
            <a:normAutofit fontScale="80000"/>
          </a:bodyPr>
          <a:p>
            <a:r>
              <a:rPr lang="zh-CN" altLang="en-US"/>
              <a:t>企鹅智酷</a:t>
            </a:r>
            <a:endParaRPr lang="zh-CN" altLang="en-US"/>
          </a:p>
          <a:p>
            <a:r>
              <a:rPr lang="zh-CN" altLang="en-US"/>
              <a:t>易观智库</a:t>
            </a:r>
            <a:endParaRPr lang="zh-CN" altLang="en-US"/>
          </a:p>
          <a:p>
            <a:r>
              <a:rPr lang="zh-CN" altLang="en-US"/>
              <a:t>艾瑞咨询</a:t>
            </a:r>
            <a:endParaRPr lang="zh-CN" altLang="en-US"/>
          </a:p>
          <a:p>
            <a:r>
              <a:rPr lang="zh-CN" altLang="en-US"/>
              <a:t>IT桔子</a:t>
            </a:r>
            <a:endParaRPr lang="zh-CN" altLang="en-US"/>
          </a:p>
          <a:p>
            <a:r>
              <a:rPr lang="zh-CN" altLang="en-US"/>
              <a:t>阿里研究院</a:t>
            </a:r>
            <a:endParaRPr lang="zh-CN" altLang="en-US"/>
          </a:p>
          <a:p>
            <a:r>
              <a:rPr lang="zh-CN" altLang="en-US"/>
              <a:t>36Kr研究院</a:t>
            </a:r>
            <a:endParaRPr lang="zh-CN" altLang="en-US"/>
          </a:p>
          <a:p>
            <a:r>
              <a:rPr lang="zh-CN" altLang="en-US"/>
              <a:t>艾媒网</a:t>
            </a:r>
            <a:endParaRPr lang="zh-CN" altLang="en-US"/>
          </a:p>
          <a:p>
            <a:r>
              <a:rPr lang="zh-CN" altLang="en-US"/>
              <a:t>Useit知识库</a:t>
            </a:r>
            <a:endParaRPr lang="zh-CN" altLang="en-US"/>
          </a:p>
          <a:p>
            <a:r>
              <a:rPr lang="zh-CN" altLang="en-US"/>
              <a:t>京东大数据研究院</a:t>
            </a:r>
            <a:endParaRPr lang="zh-CN" altLang="en-US"/>
          </a:p>
          <a:p>
            <a:r>
              <a:rPr lang="zh-CN" altLang="en-US"/>
              <a:t>百度指数</a:t>
            </a:r>
            <a:endParaRPr lang="zh-CN" altLang="en-US"/>
          </a:p>
          <a:p>
            <a:r>
              <a:rPr lang="zh-CN" altLang="en-US"/>
              <a:t>中国国家数据 http://data.stats.gov.cn/</a:t>
            </a:r>
            <a:endParaRPr lang="zh-CN" altLang="en-US"/>
          </a:p>
          <a:p>
            <a:r>
              <a:rPr lang="zh-CN" altLang="en-US"/>
              <a:t>百度流量研究院 https://mtj.baidu.com/data/mobile/profile/</a:t>
            </a:r>
            <a:endParaRPr lang="zh-CN" altLang="en-US"/>
          </a:p>
          <a:p>
            <a:r>
              <a:rPr lang="zh-CN" altLang="en-US"/>
              <a:t>阿里指数 https://alizs.taobao.com/</a:t>
            </a:r>
            <a:endParaRPr lang="zh-CN" altLang="en-US"/>
          </a:p>
          <a:p>
            <a:r>
              <a:rPr lang="zh-CN" altLang="en-US"/>
              <a:t>世界银行数据 http://data.worldbank.org.cn/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28410" y="885190"/>
            <a:ext cx="5572125" cy="538861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talkingdata http://mi.talkingdata.com/reports.html</a:t>
            </a:r>
            <a:endParaRPr lang="zh-CN" altLang="en-US"/>
          </a:p>
          <a:p>
            <a:r>
              <a:rPr lang="zh-CN" altLang="en-US"/>
              <a:t>神策数据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https://www.sensorsdata.cn/index.html?woshipm</a:t>
            </a:r>
            <a:endParaRPr lang="zh-CN" altLang="en-US"/>
          </a:p>
          <a:p>
            <a:pPr algn="l">
              <a:buClrTx/>
              <a:buSzTx/>
            </a:pPr>
            <a:r>
              <a:rPr lang="zh-CN" altLang="en-US"/>
              <a:t>谷歌趋势 https://trends.google.com/trends/</a:t>
            </a:r>
            <a:endParaRPr lang="zh-CN" altLang="en-US"/>
          </a:p>
          <a:p>
            <a:pPr algn="l">
              <a:buClrTx/>
              <a:buSzTx/>
            </a:pPr>
            <a:r>
              <a:rPr lang="zh-CN" altLang="en-US"/>
              <a:t>微信小程序:报告查一查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7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THUMBS_INDEX" val="1、4、7、9、12、15、16、17、18、19、20、22、25、28、33、34、35、36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57"/>
  <p:tag name="KSO_WM_TEMPLATE_MASTER_TYPE" val="1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457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p="http://schemas.openxmlformats.org/presentationml/2006/main">
  <p:tag name="REFSHAPE" val="97733380"/>
  <p:tag name="KSO_WM_UNIT_PLACING_PICTURE_USER_VIEWPORT" val="{&quot;height&quot;:5460,&quot;width&quot;:9600}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57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57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57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57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457">
      <a:dk1>
        <a:srgbClr val="000000"/>
      </a:dk1>
      <a:lt1>
        <a:srgbClr val="FFFFFF"/>
      </a:lt1>
      <a:dk2>
        <a:srgbClr val="EAEDEF"/>
      </a:dk2>
      <a:lt2>
        <a:srgbClr val="FBFCFC"/>
      </a:lt2>
      <a:accent1>
        <a:srgbClr val="317ABC"/>
      </a:accent1>
      <a:accent2>
        <a:srgbClr val="147D87"/>
      </a:accent2>
      <a:accent3>
        <a:srgbClr val="267544"/>
      </a:accent3>
      <a:accent4>
        <a:srgbClr val="57611F"/>
      </a:accent4>
      <a:accent5>
        <a:srgbClr val="97461A"/>
      </a:accent5>
      <a:accent6>
        <a:srgbClr val="BC303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50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汉仪旗黑-85S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118</cp:revision>
  <dcterms:created xsi:type="dcterms:W3CDTF">2019-06-19T02:08:00Z</dcterms:created>
  <dcterms:modified xsi:type="dcterms:W3CDTF">2020-02-24T11:36:57Z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