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6" r:id="rId4"/>
    <p:sldId id="282" r:id="rId5"/>
    <p:sldId id="261" r:id="rId6"/>
    <p:sldId id="271" r:id="rId7"/>
    <p:sldId id="258" r:id="rId8"/>
    <p:sldId id="275" r:id="rId9"/>
    <p:sldId id="301" r:id="rId10"/>
    <p:sldId id="303" r:id="rId11"/>
    <p:sldId id="302" r:id="rId12"/>
    <p:sldId id="291" r:id="rId13"/>
    <p:sldId id="290" r:id="rId14"/>
    <p:sldId id="262" r:id="rId15"/>
    <p:sldId id="292" r:id="rId16"/>
    <p:sldId id="297" r:id="rId17"/>
    <p:sldId id="300" r:id="rId18"/>
    <p:sldId id="312" r:id="rId19"/>
    <p:sldId id="313" r:id="rId20"/>
    <p:sldId id="281" r:id="rId21"/>
    <p:sldId id="267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3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Data Mining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508250"/>
            <a:ext cx="9144000" cy="376237"/>
          </a:xfrm>
        </p:spPr>
        <p:txBody>
          <a:bodyPr/>
          <a:p>
            <a:r>
              <a:rPr lang="en-US" altLang="zh-CN" smtClean="0">
                <a:latin typeface="+mn-lt"/>
                <a:ea typeface="+mn-ea"/>
              </a:rPr>
              <a:t>Sparks Lu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Last updated: 6/27/2017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Standardization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StandardScaler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Standardize features to achieve zero mean and one standard deviation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Centering and scaling happen independently on each feature by computing the relevant statistics on the samples in the training set.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Mean and standard deviation are stored and used later by through transform method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MinMaxScaler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MaxAbsScaler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scaling sparse data</a:t>
            </a:r>
            <a:endParaRPr lang="en-US" altLang="zh-CN" sz="2000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RobustScaler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Normalizer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Binarizer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OneHotEncoder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Encoding categorical features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Clustering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50875" y="1204595"/>
          <a:ext cx="1060005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230"/>
                <a:gridCol w="1551305"/>
                <a:gridCol w="2238375"/>
                <a:gridCol w="2209165"/>
                <a:gridCol w="2633980"/>
              </a:tblGrid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 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Parameters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Scalability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Usecase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Geometry (metric used)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K-Means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Very large n_samples, medium n_clusters with MiniBatch code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General-purpose, even cluster size, flat geometry, not too many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Affinity propagation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damping, sample preference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with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uneven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Graph distance (e.g. nearest-neighbor graph)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Mean-shift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bandwidth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with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uneven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Spectral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Medium n_samples, small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Few clusters, 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Graph distance (e.g. nearest-neighbor graph)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Ward hierarchical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n_samples and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possibly connectivity constraints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Agglomerative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clusters, linkage type, distance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n_samples and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possibly connectivity constraints, non Euclidean distances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Any pairwise distance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DBSCAN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neighborhood size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Very large n_samples, medium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Non-flat geometry, uneven cluster sizes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nearest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Gaussian mixtures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Flat geometry, good for density estimation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Mahalanobis distances to centers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Birch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branching factor, threshold, optional global clusterer.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n_clusters and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dataset, outlier removal, data reduction.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Euclidean distance between points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K-Means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k-means clustering</a:t>
            </a:r>
            <a:endParaRPr lang="en-US" altLang="zh-CN"/>
          </a:p>
          <a:p>
            <a:pPr lvl="1"/>
            <a:r>
              <a:rPr lang="en-US" altLang="zh-CN" sz="2000"/>
              <a:t>Heavily dependent on the initial centroids</a:t>
            </a:r>
            <a:endParaRPr lang="en-US" altLang="zh-CN" sz="2000"/>
          </a:p>
          <a:p>
            <a:pPr lvl="1"/>
            <a:r>
              <a:rPr lang="en-US" altLang="zh-CN" sz="2000"/>
              <a:t>Stop criteria: less than 1% shifting</a:t>
            </a:r>
            <a:endParaRPr lang="en-US" altLang="zh-CN" sz="2000"/>
          </a:p>
          <a:p>
            <a:pPr lvl="1"/>
            <a:r>
              <a:rPr lang="en-US" altLang="zh-CN" sz="2000"/>
              <a:t>k-means++: prefer centroids far away from each other</a:t>
            </a:r>
            <a:endParaRPr lang="en-US" altLang="zh-CN" sz="2000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sklearn.KMeans()</a:t>
            </a:r>
            <a:endParaRPr lang="en-US" altLang="zh-CN" sz="2000"/>
          </a:p>
          <a:p>
            <a:r>
              <a:rPr lang="en-US" altLang="zh-CN"/>
              <a:t>Hierarchical clustering</a:t>
            </a:r>
            <a:endParaRPr lang="en-US" altLang="zh-CN"/>
          </a:p>
          <a:p>
            <a:r>
              <a:rPr lang="en-US" altLang="zh-CN"/>
              <a:t>How to cluster</a:t>
            </a:r>
            <a:endParaRPr lang="en-US" altLang="zh-CN"/>
          </a:p>
          <a:p>
            <a:pPr lvl="1"/>
            <a:r>
              <a:rPr lang="en-US" altLang="zh-CN"/>
              <a:t>single-linkage clustering (shortest distance)</a:t>
            </a:r>
            <a:endParaRPr lang="en-US" altLang="zh-CN"/>
          </a:p>
          <a:p>
            <a:pPr lvl="1"/>
            <a:r>
              <a:rPr lang="en-US" altLang="zh-CN"/>
              <a:t>complete-linkage clustering (greatest distance)</a:t>
            </a:r>
            <a:endParaRPr lang="en-US" altLang="zh-CN"/>
          </a:p>
          <a:p>
            <a:pPr lvl="1"/>
            <a:r>
              <a:rPr lang="en-US" altLang="zh-CN"/>
              <a:t>average-linkage clustering</a:t>
            </a:r>
            <a:endParaRPr lang="en-US" altLang="zh-CN"/>
          </a:p>
          <a:p>
            <a:pPr lvl="0"/>
            <a:r>
              <a:rPr lang="en-US" altLang="zh-CN"/>
              <a:t>Quality of cluster</a:t>
            </a:r>
            <a:endParaRPr lang="en-US" altLang="zh-CN"/>
          </a:p>
          <a:p>
            <a:pPr lvl="1"/>
            <a:r>
              <a:rPr lang="en-US" altLang="zh-CN"/>
              <a:t>Smaller SSE (Sum of Squared Error)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173085" y="1859280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Select k random instances to be the initial centroids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192135" y="272478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Assign each instance to the nearest centroids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8173085" y="359981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 centroids by computing mean of each cluster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173085" y="445579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Repeat until centroids don't change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0017760" y="2439035"/>
            <a:ext cx="190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 flipH="1">
            <a:off x="10017760" y="3304540"/>
            <a:ext cx="190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10017760" y="4179570"/>
            <a:ext cx="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 (Affinity Propagation)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A clustering algorithm base on the concept of “message passing” between data points</a:t>
            </a:r>
            <a:endParaRPr lang="en-US" altLang="zh-CN" sz="2000"/>
          </a:p>
          <a:p>
            <a:r>
              <a:rPr lang="en-US" altLang="zh-CN"/>
              <a:t>Features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Can choose automatically the number of clusters from the 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Mean Shift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DBScan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Density-Based Spatial clustering of applications with noise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Points are classified as core points, reachable points and outliers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Covariance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Empirical covariance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covariance.empirical_covariance</a:t>
            </a:r>
            <a:endParaRPr lang="en-US" altLang="zh-CN" sz="2000"/>
          </a:p>
          <a:p>
            <a:r>
              <a:rPr lang="en-US" altLang="zh-CN"/>
              <a:t>Shrunk covariance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Linear Regression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sklearn.LinearRegression()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Overview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Classification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Regression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Clustering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Correlation/Association Mining (Market Basket Analysis)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Association Rule Mining</a:t>
            </a:r>
            <a:endParaRPr lang="en-US" altLang="zh-CN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249478" y="1458754"/>
          <a:ext cx="3209925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03200" progId="Equation.KSEE3">
                  <p:embed/>
                </p:oleObj>
              </mc:Choice>
              <mc:Fallback>
                <p:oleObj name="" r:id="rId1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49478" y="1458754"/>
                        <a:ext cx="3209925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7405" y="1994535"/>
          <a:ext cx="610679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136900" imgH="203200" progId="Equation.KSEE3">
                  <p:embed/>
                </p:oleObj>
              </mc:Choice>
              <mc:Fallback>
                <p:oleObj name="" r:id="rId3" imgW="3136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7405" y="1994535"/>
                        <a:ext cx="610679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Apriori Algorithm</a:t>
            </a:r>
            <a:endParaRPr lang="en-US" altLang="zh-CN"/>
          </a:p>
          <a:p>
            <a:r>
              <a:rPr lang="en-US" altLang="zh-CN"/>
              <a:t>Find Association Rules</a:t>
            </a:r>
            <a:endParaRPr lang="en-US" altLang="zh-CN"/>
          </a:p>
          <a:p>
            <a:pPr lvl="1"/>
            <a:r>
              <a:rPr lang="en-US" altLang="zh-CN"/>
              <a:t>Find all itemsets with high support</a:t>
            </a:r>
            <a:endParaRPr lang="en-US" altLang="zh-CN"/>
          </a:p>
          <a:p>
            <a:pPr lvl="1"/>
            <a:r>
              <a:rPr lang="en-US" altLang="zh-CN"/>
              <a:t>Generate association rules for frequent itemsets</a:t>
            </a:r>
            <a:endParaRPr lang="en-US" altLang="zh-CN"/>
          </a:p>
          <a:p>
            <a:pPr lvl="0"/>
            <a:r>
              <a:rPr lang="en-US" altLang="zh-CN"/>
              <a:t>Application</a:t>
            </a:r>
            <a:endParaRPr lang="en-US" altLang="zh-CN"/>
          </a:p>
          <a:p>
            <a:pPr lvl="1"/>
            <a:r>
              <a:rPr lang="en-US" altLang="zh-CN"/>
              <a:t>market basket analysis, for cross selling</a:t>
            </a:r>
            <a:endParaRPr lang="en-US" altLang="zh-CN"/>
          </a:p>
          <a:p>
            <a:pPr lvl="0"/>
            <a:r>
              <a:rPr lang="en-US" altLang="zh-CN"/>
              <a:t>Python</a:t>
            </a:r>
            <a:endParaRPr lang="en-US" altLang="zh-CN"/>
          </a:p>
          <a:p>
            <a:pPr lvl="1"/>
            <a:r>
              <a:rPr lang="en-US" altLang="zh-CN"/>
              <a:t>np.corrcoef() (rows: variables, columns: observations)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Cleaning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159510" y="163512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Drop unuseful columns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159510" y="272732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 duplicates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59510" y="521271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transformation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658110" y="228282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9" idx="2"/>
            <a:endCxn id="6" idx="0"/>
          </p:cNvCxnSpPr>
          <p:nvPr/>
        </p:nvCxnSpPr>
        <p:spPr>
          <a:xfrm flipH="1">
            <a:off x="2658110" y="4535805"/>
            <a:ext cx="635" cy="67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1160145" y="388810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 missing value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58110" y="3375025"/>
            <a:ext cx="635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0105" y="2795270"/>
            <a:ext cx="2782570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df.drop_duplicates(inplace=True)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df.reset_index(drop=True)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11370" y="1773555"/>
            <a:ext cx="343852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df.drop('col_name', axis=1, inplace=True)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1370" y="4026535"/>
            <a:ext cx="2228215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df['col_name'].fillna(value)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df.dropna()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Statistics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en-US" altLang="zh-CN" smtClean="0">
                <a:latin typeface="+mn-lt"/>
                <a:ea typeface="+mn-ea"/>
              </a:rPr>
              <a:t>Standard Deviation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arr = numpy.array([...])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numpy.std(arr)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numpy.mean(arr)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Standard Score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(value - mean)/standard_deviation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Modified Standard Score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(value - median)/absolute_standard_deviation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numpy.median()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Correlation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pd.DataFrame.corrwith(df)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Covariance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Analysis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 smtClean="0">
                <a:latin typeface="+mn-lt"/>
                <a:ea typeface="+mn-ea"/>
              </a:rPr>
              <a:t>Load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pd.read_csv(), pd.read_table()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pd.ExcelFile('a.xls')</a:t>
            </a:r>
            <a:endParaRPr lang="en-US" altLang="zh-CN" smtClean="0">
              <a:latin typeface="+mn-lt"/>
              <a:ea typeface="+mn-ea"/>
            </a:endParaRPr>
          </a:p>
          <a:p>
            <a:pPr algn="l">
              <a:buClrTx/>
              <a:buSzTx/>
              <a:buChar char="〉"/>
            </a:pPr>
            <a:r>
              <a:rPr lang="en-US" altLang="zh-CN" smtClean="0">
                <a:latin typeface="+mn-lt"/>
                <a:ea typeface="+mn-ea"/>
              </a:rPr>
              <a:t>Data wrangling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df.dropna(), df.fillna()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df.drop_duplicates()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Reduce dimensionality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PCA (Principal Component Analysis)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Normalization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sklearn.preprocessing.scale()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Recommendation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en-US" altLang="zh-CN" dirty="0"/>
              <a:t>Manhattan Distance</a:t>
            </a:r>
            <a:endParaRPr lang="en-US" altLang="zh-CN" dirty="0"/>
          </a:p>
          <a:p>
            <a:pPr lvl="1"/>
            <a:r>
              <a:rPr lang="en-US" altLang="zh-CN" sz="2000" dirty="0"/>
              <a:t>x + y</a:t>
            </a:r>
            <a:endParaRPr lang="en-US" altLang="zh-CN" sz="2000" dirty="0"/>
          </a:p>
          <a:p>
            <a:r>
              <a:rPr lang="en-US" altLang="zh-CN" dirty="0"/>
              <a:t>Euclidean Distance</a:t>
            </a:r>
            <a:endParaRPr lang="en-US" altLang="zh-CN" dirty="0"/>
          </a:p>
          <a:p>
            <a:pPr lvl="1"/>
            <a:r>
              <a:rPr lang="en-US" altLang="zh-CN" sz="2000" dirty="0"/>
              <a:t>sqrt(x*x + y*y)</a:t>
            </a:r>
            <a:endParaRPr lang="en-US" altLang="zh-CN" sz="2000" dirty="0"/>
          </a:p>
          <a:p>
            <a:r>
              <a:rPr lang="en-US" altLang="zh-CN" dirty="0"/>
              <a:t>Minkowski Distance</a:t>
            </a:r>
            <a:endParaRPr lang="en-US" altLang="zh-CN" dirty="0"/>
          </a:p>
          <a:p>
            <a:r>
              <a:rPr lang="en-US" altLang="zh-CN" dirty="0"/>
              <a:t>Pearson Correlation Coefficient</a:t>
            </a:r>
            <a:endParaRPr lang="en-US" altLang="zh-CN" dirty="0"/>
          </a:p>
          <a:p>
            <a:pPr lvl="1"/>
            <a:r>
              <a:rPr lang="en-US" altLang="zh-CN" sz="2000" dirty="0"/>
              <a:t>[-1, 1]</a:t>
            </a:r>
            <a:endParaRPr lang="en-US" altLang="zh-CN" sz="2000" dirty="0"/>
          </a:p>
          <a:p>
            <a:pPr lvl="1"/>
            <a:r>
              <a:rPr lang="en-US" altLang="zh-CN" sz="2000" dirty="0"/>
              <a:t>-1 indicates perfect disagreement</a:t>
            </a:r>
            <a:endParaRPr lang="en-US" altLang="zh-CN" sz="2000" dirty="0"/>
          </a:p>
          <a:p>
            <a:pPr lvl="1"/>
            <a:r>
              <a:rPr lang="en-US" altLang="zh-CN" sz="2000" dirty="0"/>
              <a:t>1 indicates perfect agreement</a:t>
            </a:r>
            <a:endParaRPr lang="en-US" altLang="zh-CN" sz="2000" dirty="0"/>
          </a:p>
          <a:p>
            <a:pPr lvl="0"/>
            <a:r>
              <a:rPr lang="en-US" altLang="zh-CN" sz="2400" dirty="0"/>
              <a:t>Cosine Similarity</a:t>
            </a:r>
            <a:endParaRPr lang="en-US" altLang="zh-CN" sz="2400" dirty="0"/>
          </a:p>
          <a:p>
            <a:pPr lvl="1"/>
            <a:r>
              <a:rPr lang="en-US" altLang="zh-CN" sz="2000" dirty="0"/>
              <a:t>[-1,1]</a:t>
            </a:r>
            <a:endParaRPr lang="en-US" altLang="zh-CN" sz="2000" dirty="0"/>
          </a:p>
          <a:p>
            <a:endParaRPr lang="en-US" altLang="zh-CN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7070725" y="3789045"/>
          <a:ext cx="3946525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943350" imgH="1085850" progId="Paint.Picture">
                  <p:embed/>
                </p:oleObj>
              </mc:Choice>
              <mc:Fallback>
                <p:oleObj name="" r:id="rId3" imgW="3943350" imgH="1085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0725" y="3789045"/>
                        <a:ext cx="3946525" cy="108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32855" y="5396865"/>
          <a:ext cx="301942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371600" imgH="419100" progId="Equation.KSEE3">
                  <p:embed/>
                </p:oleObj>
              </mc:Choice>
              <mc:Fallback>
                <p:oleObj name="" r:id="rId5" imgW="13716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855" y="5396865"/>
                        <a:ext cx="3019425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6332855" y="1825625"/>
            <a:ext cx="4678680" cy="128968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is sparse: use cosine similarity</a:t>
            </a:r>
            <a:endParaRPr lang="en-US" altLang="zh-CN"/>
          </a:p>
          <a:p>
            <a:pPr algn="ctr"/>
            <a:r>
              <a:rPr lang="en-US" altLang="zh-CN"/>
              <a:t>Data is dense: use distance</a:t>
            </a:r>
            <a:endParaRPr lang="en-US" altLang="zh-CN"/>
          </a:p>
          <a:p>
            <a:pPr algn="ctr"/>
            <a:r>
              <a:rPr lang="en-US" altLang="zh-CN"/>
              <a:t>Data is subject to grade-inflation, use Pearson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400" smtClean="0"/>
              <a:t>Classification</a:t>
            </a:r>
            <a:endParaRPr lang="en-US" altLang="zh-CN" sz="440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342900" lvl="0" indent="-3429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tx1"/>
                </a:solidFill>
              </a:rPr>
              <a:t>GaussianNB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幼圆" panose="02010509060101010101" pitchFamily="49" charset="-122"/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sklearn.naive_bayes.GaussianNB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Preprocessing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Outlier Detection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ensemble.IsolationForest</a:t>
            </a:r>
            <a:endParaRPr lang="en-US" altLang="zh-CN"/>
          </a:p>
          <a:p>
            <a:r>
              <a:rPr lang="en-US" altLang="zh-CN"/>
              <a:t>neighbors.LocalOutlierFactor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  <p:tag name="KSO_WM_SPECIAL_SOURCE" val="bdnull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  <p:tag name="KSO_WM_SPECIAL_SOURCE" val="bdnull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142*144"/>
  <p:tag name="KSO_WM_SLIDE_SIZE" val="752*343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DOCER_TEMPLATE_OPEN_ONCE_MARK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  <p:tag name="KSO_WM_SPECIAL_SOURCE" val="bdnull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4519</Words>
  <Application>WPS 演示</Application>
  <PresentationFormat>宽屏</PresentationFormat>
  <Paragraphs>270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幼圆</vt:lpstr>
      <vt:lpstr>Wingdings</vt:lpstr>
      <vt:lpstr>Arial Unicode MS</vt:lpstr>
      <vt:lpstr>Calibri</vt:lpstr>
      <vt:lpstr>1_A000120140530A02PPBG</vt:lpstr>
      <vt:lpstr>Paint.Picture</vt:lpstr>
      <vt:lpstr>Equation.KSEE3</vt:lpstr>
      <vt:lpstr>Equation.KSEE3</vt:lpstr>
      <vt:lpstr>Equation.KSEE3</vt:lpstr>
      <vt:lpstr>Data Mining</vt:lpstr>
      <vt:lpstr>Overview</vt:lpstr>
      <vt:lpstr>Data Cleaning</vt:lpstr>
      <vt:lpstr>Statistics</vt:lpstr>
      <vt:lpstr>Analysis</vt:lpstr>
      <vt:lpstr>Recommendation</vt:lpstr>
      <vt:lpstr>Classification</vt:lpstr>
      <vt:lpstr>Preprocessing</vt:lpstr>
      <vt:lpstr>Outlier Detection</vt:lpstr>
      <vt:lpstr>Standardization</vt:lpstr>
      <vt:lpstr>Clustering</vt:lpstr>
      <vt:lpstr>Overview</vt:lpstr>
      <vt:lpstr>K-Means</vt:lpstr>
      <vt:lpstr>AP (Affinity Propagation)</vt:lpstr>
      <vt:lpstr>Mean Shift</vt:lpstr>
      <vt:lpstr>DBScan</vt:lpstr>
      <vt:lpstr>Covariance</vt:lpstr>
      <vt:lpstr>Overview</vt:lpstr>
      <vt:lpstr>Regression</vt:lpstr>
      <vt:lpstr>Association Rule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126</cp:revision>
  <dcterms:created xsi:type="dcterms:W3CDTF">2015-05-05T08:02:00Z</dcterms:created>
  <dcterms:modified xsi:type="dcterms:W3CDTF">2022-02-09T03:02:21Z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05A0826DAF6F40FE93F37A86B9F1F4CF</vt:lpwstr>
  </property>
</Properties>
</file>