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63" r:id="rId4"/>
    <p:sldId id="262" r:id="rId5"/>
    <p:sldId id="264" r:id="rId6"/>
    <p:sldId id="281" r:id="rId7"/>
    <p:sldId id="269" r:id="rId8"/>
    <p:sldId id="267" r:id="rId9"/>
    <p:sldId id="294" r:id="rId10"/>
    <p:sldId id="265" r:id="rId11"/>
    <p:sldId id="266" r:id="rId12"/>
    <p:sldId id="307" r:id="rId13"/>
    <p:sldId id="318" r:id="rId14"/>
    <p:sldId id="268" r:id="rId15"/>
    <p:sldId id="270" r:id="rId16"/>
    <p:sldId id="271" r:id="rId17"/>
    <p:sldId id="297" r:id="rId18"/>
    <p:sldId id="296" r:id="rId19"/>
    <p:sldId id="261" r:id="rId20"/>
    <p:sldId id="257" r:id="rId21"/>
    <p:sldId id="258" r:id="rId22"/>
    <p:sldId id="259" r:id="rId23"/>
    <p:sldId id="260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iOS General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5434330"/>
            <a:ext cx="9144000" cy="930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Sparks Lu</a:t>
            </a:r>
          </a:p>
          <a:p>
            <a:r>
              <a:rPr lang="en-US"/>
              <a:t>Last update: 11/13/2021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Airprint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Remove header and footer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1315" y="1628775"/>
            <a:ext cx="2528570" cy="116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@media print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  header,footer { 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    display: none; 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  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effectLst/>
              </a:rPr>
              <a:t>}</a:t>
            </a:r>
            <a:endParaRPr lang="zh-CN" altLang="en-US" sz="1400"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Web Page Full Screen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Safari</a:t>
            </a:r>
            <a:endParaRPr lang="en-US" altLang="zh-CN"/>
          </a:p>
          <a:p>
            <a:pPr lvl="1"/>
            <a:r>
              <a:rPr lang="en-US" altLang="zh-CN"/>
              <a:t>In web page, add</a:t>
            </a:r>
            <a:endParaRPr lang="en-US" altLang="zh-CN"/>
          </a:p>
          <a:p>
            <a:pPr lvl="2"/>
            <a:r>
              <a:rPr lang="en-US" altLang="zh-CN"/>
              <a:t>&lt;meta name="apple-mobile-web-app-capable" content="yes"&gt;</a:t>
            </a:r>
            <a:endParaRPr lang="en-US" altLang="zh-CN"/>
          </a:p>
          <a:p>
            <a:pPr lvl="1"/>
            <a:r>
              <a:rPr lang="en-US" altLang="zh-CN"/>
              <a:t>In Safari, add this page to home screen</a:t>
            </a:r>
            <a:endParaRPr lang="en-US" altLang="zh-CN"/>
          </a:p>
          <a:p>
            <a:pPr lvl="1"/>
            <a:r>
              <a:rPr lang="en-US" altLang="zh-CN"/>
              <a:t>Start this page from home screen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Legacy build system error using Unity project</a:t>
            </a:r>
            <a:endParaRPr lang="en-US" altLang="zh-CN"/>
          </a:p>
          <a:p>
            <a:pPr lvl="1"/>
            <a:r>
              <a:rPr lang="en-US" altLang="zh-CN"/>
              <a:t>File -&gt; Project Setting</a:t>
            </a:r>
            <a:endParaRPr lang="en-US" altLang="zh-CN"/>
          </a:p>
          <a:p>
            <a:pPr lvl="2"/>
            <a:r>
              <a:rPr lang="en-US" altLang="zh-CN"/>
              <a:t>Change “Build System” from “Legacy Build System (Deprecated)” to “New Build System (Default)”</a:t>
            </a:r>
            <a:endParaRPr lang="en-US" altLang="zh-CN"/>
          </a:p>
          <a:p>
            <a:pPr lvl="0"/>
            <a:r>
              <a:rPr lang="en-US" altLang="zh-CN"/>
              <a:t>mapfileparser.sh permission denied</a:t>
            </a:r>
            <a:endParaRPr lang="en-US" altLang="zh-CN"/>
          </a:p>
          <a:p>
            <a:pPr lvl="1"/>
            <a:r>
              <a:rPr lang="en-US" altLang="zh-CN" sz="2000"/>
              <a:t>Open terminal</a:t>
            </a:r>
            <a:endParaRPr lang="en-US" altLang="zh-CN" sz="2000"/>
          </a:p>
          <a:p>
            <a:pPr lvl="1"/>
            <a:r>
              <a:rPr lang="en-US" altLang="zh-CN" sz="2000"/>
              <a:t>chmod +x {}/MapFileParser.sh</a:t>
            </a:r>
            <a:endParaRPr lang="en-US" altLang="zh-CN" sz="2000"/>
          </a:p>
          <a:p>
            <a:pPr lvl="0"/>
            <a:r>
              <a:rPr lang="en-US" altLang="zh-CN"/>
              <a:t>UnityFramework.framework: errSecInternalComponent</a:t>
            </a:r>
            <a:endParaRPr lang="en-US" altLang="zh-CN"/>
          </a:p>
          <a:p>
            <a:pPr lvl="1"/>
            <a:r>
              <a:rPr lang="en-US" altLang="zh-CN" sz="2000"/>
              <a:t>When input password for login keychain, select “Always allow”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 Usage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Homebrew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package manager on Mac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/usr/bin/ruby -e "$(curl -fsSL https://cdn.jsdelivr.net/gh/ineo6/homebrew-install/install)"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brew help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Ruby Gems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Mirror Sites</a:t>
            </a:r>
            <a:endParaRPr lang="en-US" altLang="zh-CN"/>
          </a:p>
          <a:p>
            <a:pPr lvl="1"/>
            <a:r>
              <a:rPr lang="en-US" altLang="zh-CN"/>
              <a:t>sudo gem update --system</a:t>
            </a:r>
            <a:endParaRPr lang="en-US" altLang="zh-CN"/>
          </a:p>
          <a:p>
            <a:pPr lvl="1"/>
            <a:r>
              <a:rPr lang="en-US" altLang="zh-CN"/>
              <a:t>gem sources --remove https://rubygems.org/</a:t>
            </a:r>
            <a:endParaRPr lang="en-US" altLang="zh-CN"/>
          </a:p>
          <a:p>
            <a:pPr lvl="1"/>
            <a:r>
              <a:rPr lang="en-US" altLang="zh-CN"/>
              <a:t>gem sources --add https://gems.ruby-china.com/</a:t>
            </a:r>
            <a:endParaRPr lang="en-US" altLang="zh-CN"/>
          </a:p>
          <a:p>
            <a:pPr lvl="1"/>
            <a:r>
              <a:rPr lang="en-US" altLang="zh-CN"/>
              <a:t>gem sources -l</a:t>
            </a:r>
            <a:endParaRPr lang="en-US" altLang="zh-CN"/>
          </a:p>
          <a:p>
            <a:pPr lvl="1"/>
            <a:r>
              <a:rPr lang="en-US" altLang="zh-CN"/>
              <a:t>sudo gem install -n /usr/local/bin cocoapods</a:t>
            </a:r>
            <a:endParaRPr lang="en-US" altLang="zh-CN"/>
          </a:p>
          <a:p>
            <a:pPr lvl="1"/>
            <a:r>
              <a:rPr lang="en-US" altLang="zh-CN"/>
              <a:t>sudo xcode-select -switch /Aplications/Xcode.app/Contents/Developer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http://ping.chinaz.com/ query github.com, to get fast-response ip</a:t>
            </a:r>
            <a:endParaRPr lang="en-US" altLang="zh-CN"/>
          </a:p>
          <a:p>
            <a:pPr lvl="1"/>
            <a:r>
              <a:rPr lang="en-US" altLang="zh-CN"/>
              <a:t>modify /etc/hosts, add ip/url pair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Internal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2196063" y="5379753"/>
            <a:ext cx="7896321" cy="1089457"/>
            <a:chOff x="0" y="0"/>
            <a:chExt cx="11230321" cy="1549449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1230322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OS</a:t>
              </a:r>
              <a:endParaRPr sz="211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26" y="1104726"/>
              <a:ext cx="1834059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Accelerate</a:t>
              </a:r>
              <a:endParaRPr sz="1125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58826" y="11047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Bluetooth</a:t>
              </a:r>
              <a:endParaRPr sz="1125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042023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External Accessory</a:t>
              </a:r>
              <a:endParaRPr sz="1125"/>
            </a:p>
          </p:txBody>
        </p:sp>
        <p:sp>
          <p:nvSpPr>
            <p:cNvPr id="127" name="Shape 127"/>
            <p:cNvSpPr/>
            <p:nvPr/>
          </p:nvSpPr>
          <p:spPr>
            <a:xfrm>
              <a:off x="86270" y="634826"/>
              <a:ext cx="3000922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Generic Security Services</a:t>
              </a:r>
              <a:endParaRPr sz="1125"/>
            </a:p>
          </p:txBody>
        </p:sp>
        <p:sp>
          <p:nvSpPr>
            <p:cNvPr id="128" name="Shape 128"/>
            <p:cNvSpPr/>
            <p:nvPr/>
          </p:nvSpPr>
          <p:spPr>
            <a:xfrm>
              <a:off x="3153023" y="634826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Local Authentication</a:t>
              </a:r>
              <a:endParaRPr sz="1125"/>
            </a:p>
          </p:txBody>
        </p:sp>
        <p:sp>
          <p:nvSpPr>
            <p:cNvPr id="129" name="Shape 129"/>
            <p:cNvSpPr/>
            <p:nvPr/>
          </p:nvSpPr>
          <p:spPr>
            <a:xfrm>
              <a:off x="5715396" y="634826"/>
              <a:ext cx="1834060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Security</a:t>
              </a:r>
              <a:endParaRPr sz="1125"/>
            </a:p>
          </p:txBody>
        </p:sp>
        <p:sp>
          <p:nvSpPr>
            <p:cNvPr id="130" name="Shape 130"/>
            <p:cNvSpPr/>
            <p:nvPr/>
          </p:nvSpPr>
          <p:spPr>
            <a:xfrm>
              <a:off x="6474370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Network Extension</a:t>
              </a:r>
              <a:endParaRPr sz="1125"/>
            </a:p>
          </p:txBody>
        </p:sp>
        <p:sp>
          <p:nvSpPr>
            <p:cNvPr id="131" name="Shape 131"/>
            <p:cNvSpPr/>
            <p:nvPr/>
          </p:nvSpPr>
          <p:spPr>
            <a:xfrm>
              <a:off x="7615287" y="6348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64bit Support</a:t>
              </a:r>
              <a:endParaRPr sz="1125"/>
            </a:p>
          </p:txBody>
        </p:sp>
        <p:sp>
          <p:nvSpPr>
            <p:cNvPr id="132" name="Shape 132"/>
            <p:cNvSpPr/>
            <p:nvPr/>
          </p:nvSpPr>
          <p:spPr>
            <a:xfrm>
              <a:off x="8913167" y="1104726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</a:t>
              </a:r>
              <a:endParaRPr sz="1125"/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2182337" y="3676275"/>
            <a:ext cx="7938790" cy="1710769"/>
            <a:chOff x="0" y="0"/>
            <a:chExt cx="11290721" cy="2433091"/>
          </a:xfrm>
        </p:grpSpPr>
        <p:sp>
          <p:nvSpPr>
            <p:cNvPr id="134" name="Shape 134"/>
            <p:cNvSpPr/>
            <p:nvPr/>
          </p:nvSpPr>
          <p:spPr>
            <a:xfrm>
              <a:off x="28897" y="0"/>
              <a:ext cx="11230323" cy="2433092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Services</a:t>
              </a:r>
              <a:endParaRPr sz="211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6495" y="1570533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Account</a:t>
              </a:r>
              <a:endParaRPr sz="1125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27906" y="1570533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</a:t>
              </a:r>
              <a:endParaRPr sz="1125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154635" y="157157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 Support</a:t>
              </a:r>
              <a:endParaRPr sz="1125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89577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CFNetwork</a:t>
              </a:r>
              <a:endParaRPr sz="1125"/>
            </a:p>
          </p:txBody>
        </p:sp>
        <p:sp>
          <p:nvSpPr>
            <p:cNvPr id="139" name="Shape 139"/>
            <p:cNvSpPr/>
            <p:nvPr/>
          </p:nvSpPr>
          <p:spPr>
            <a:xfrm>
              <a:off x="5008984" y="647985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CloudKit</a:t>
              </a:r>
              <a:endParaRPr sz="1125"/>
            </a:p>
          </p:txBody>
        </p:sp>
        <p:sp>
          <p:nvSpPr>
            <p:cNvPr id="140" name="Shape 140"/>
            <p:cNvSpPr/>
            <p:nvPr/>
          </p:nvSpPr>
          <p:spPr>
            <a:xfrm>
              <a:off x="26268" y="2016720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Data</a:t>
              </a:r>
              <a:endParaRPr sz="1125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761405" y="2016720"/>
              <a:ext cx="21620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Foundation</a:t>
              </a:r>
              <a:endParaRPr sz="1125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895849" y="2016720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Location</a:t>
              </a:r>
              <a:endParaRPr sz="1125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812532" y="2016720"/>
              <a:ext cx="167883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144" name="Shape 144"/>
            <p:cNvSpPr/>
            <p:nvPr/>
          </p:nvSpPr>
          <p:spPr>
            <a:xfrm>
              <a:off x="7515001" y="2016720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Motion</a:t>
              </a:r>
              <a:endParaRPr sz="1125"/>
            </a:p>
          </p:txBody>
        </p:sp>
        <p:sp>
          <p:nvSpPr>
            <p:cNvPr id="145" name="Shape 145"/>
            <p:cNvSpPr/>
            <p:nvPr/>
          </p:nvSpPr>
          <p:spPr>
            <a:xfrm>
              <a:off x="9265766" y="2016720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Telephony</a:t>
              </a:r>
              <a:endParaRPr sz="1125"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658390"/>
              <a:ext cx="114721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</a:t>
              </a:r>
              <a:endParaRPr sz="1125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155700" y="658390"/>
              <a:ext cx="1326704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Foundation</a:t>
              </a:r>
              <a:endParaRPr sz="1125"/>
            </a:p>
          </p:txBody>
        </p:sp>
        <p:sp>
          <p:nvSpPr>
            <p:cNvPr id="148" name="Shape 148"/>
            <p:cNvSpPr/>
            <p:nvPr/>
          </p:nvSpPr>
          <p:spPr>
            <a:xfrm>
              <a:off x="2489200" y="647985"/>
              <a:ext cx="130085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HealthKit</a:t>
              </a:r>
              <a:endParaRPr sz="1125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838723" y="658390"/>
              <a:ext cx="116418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HomeKit</a:t>
              </a:r>
              <a:endParaRPr sz="1125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47434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JS Core</a:t>
              </a:r>
              <a:endParaRPr sz="1125"/>
            </a:p>
          </p:txBody>
        </p:sp>
        <p:sp>
          <p:nvSpPr>
            <p:cNvPr id="151" name="Shape 151"/>
            <p:cNvSpPr/>
            <p:nvPr/>
          </p:nvSpPr>
          <p:spPr>
            <a:xfrm>
              <a:off x="9540577" y="1569361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Mobile Core</a:t>
              </a:r>
              <a:endParaRPr sz="1125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4804" y="1114462"/>
              <a:ext cx="260007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Multi-peer Connectivity</a:t>
              </a:r>
              <a:endParaRPr sz="1125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47916" y="64798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NewsstandKit</a:t>
              </a:r>
              <a:endParaRPr sz="1125"/>
            </a:p>
          </p:txBody>
        </p:sp>
        <p:sp>
          <p:nvSpPr>
            <p:cNvPr id="154" name="Shape 154"/>
            <p:cNvSpPr/>
            <p:nvPr/>
          </p:nvSpPr>
          <p:spPr>
            <a:xfrm>
              <a:off x="7807870" y="647985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PassKit</a:t>
              </a:r>
              <a:endParaRPr sz="1125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94012" y="1114462"/>
              <a:ext cx="151388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Quick Look</a:t>
              </a:r>
              <a:endParaRPr sz="1125"/>
            </a:p>
          </p:txBody>
        </p:sp>
        <p:sp>
          <p:nvSpPr>
            <p:cNvPr id="156" name="Shape 156"/>
            <p:cNvSpPr/>
            <p:nvPr/>
          </p:nvSpPr>
          <p:spPr>
            <a:xfrm>
              <a:off x="4266133" y="1114462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Safari Services</a:t>
              </a:r>
              <a:endParaRPr sz="1125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096347" y="1124346"/>
              <a:ext cx="111120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Social</a:t>
              </a:r>
              <a:endParaRPr sz="1125"/>
            </a:p>
          </p:txBody>
        </p:sp>
        <p:sp>
          <p:nvSpPr>
            <p:cNvPr id="158" name="Shape 158"/>
            <p:cNvSpPr/>
            <p:nvPr/>
          </p:nvSpPr>
          <p:spPr>
            <a:xfrm>
              <a:off x="8971756" y="644562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StoreKit</a:t>
              </a:r>
              <a:endParaRPr sz="1125"/>
            </a:p>
          </p:txBody>
        </p:sp>
        <p:sp>
          <p:nvSpPr>
            <p:cNvPr id="159" name="Shape 159"/>
            <p:cNvSpPr/>
            <p:nvPr/>
          </p:nvSpPr>
          <p:spPr>
            <a:xfrm>
              <a:off x="7256214" y="1139297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 Configuration</a:t>
              </a:r>
              <a:endParaRPr sz="1125"/>
            </a:p>
          </p:txBody>
        </p:sp>
        <p:sp>
          <p:nvSpPr>
            <p:cNvPr id="160" name="Shape 160"/>
            <p:cNvSpPr/>
            <p:nvPr/>
          </p:nvSpPr>
          <p:spPr>
            <a:xfrm>
              <a:off x="7998345" y="1569361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WebKit</a:t>
              </a:r>
              <a:endParaRPr sz="1125"/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2207888" y="2371390"/>
            <a:ext cx="7885856" cy="1308994"/>
            <a:chOff x="0" y="0"/>
            <a:chExt cx="11215439" cy="1861678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1215440" cy="1861679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Media</a:t>
              </a:r>
              <a:endParaRPr sz="211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772214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Assets Library</a:t>
              </a:r>
              <a:endParaRPr sz="1125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918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791865" y="54026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9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965" y="53713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CoreAudioKit</a:t>
              </a:r>
              <a:endParaRPr sz="1125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2970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169" name="Shape 169"/>
            <p:cNvSpPr/>
            <p:nvPr/>
          </p:nvSpPr>
          <p:spPr>
            <a:xfrm>
              <a:off x="7075065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170" name="Shape 170"/>
            <p:cNvSpPr/>
            <p:nvPr/>
          </p:nvSpPr>
          <p:spPr>
            <a:xfrm>
              <a:off x="8530257" y="1456177"/>
              <a:ext cx="125675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171" name="Shape 171"/>
            <p:cNvSpPr/>
            <p:nvPr/>
          </p:nvSpPr>
          <p:spPr>
            <a:xfrm>
              <a:off x="9787557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Video</a:t>
              </a:r>
              <a:endParaRPr sz="1125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7918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GameController</a:t>
              </a:r>
              <a:endParaRPr sz="1125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658455" y="528868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174" name="Shape 174"/>
            <p:cNvSpPr/>
            <p:nvPr/>
          </p:nvSpPr>
          <p:spPr>
            <a:xfrm>
              <a:off x="7015261" y="540267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175" name="Shape 175"/>
            <p:cNvSpPr/>
            <p:nvPr/>
          </p:nvSpPr>
          <p:spPr>
            <a:xfrm>
              <a:off x="94753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  <p:sp>
          <p:nvSpPr>
            <p:cNvPr id="176" name="Shape 176"/>
            <p:cNvSpPr/>
            <p:nvPr/>
          </p:nvSpPr>
          <p:spPr>
            <a:xfrm>
              <a:off x="519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455" y="998222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527883" y="143337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179" name="Shape 179"/>
            <p:cNvSpPr/>
            <p:nvPr/>
          </p:nvSpPr>
          <p:spPr>
            <a:xfrm>
              <a:off x="5207545" y="998222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</a:t>
              </a:r>
              <a:endParaRPr sz="1125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75945" y="998222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UI</a:t>
              </a:r>
              <a:endParaRPr sz="1125"/>
            </a:p>
          </p:txBody>
        </p:sp>
        <p:sp>
          <p:nvSpPr>
            <p:cNvPr id="181" name="Shape 181"/>
            <p:cNvSpPr/>
            <p:nvPr/>
          </p:nvSpPr>
          <p:spPr>
            <a:xfrm>
              <a:off x="5235258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SceneKit</a:t>
              </a:r>
              <a:endParaRPr sz="1125"/>
            </a:p>
          </p:txBody>
        </p:sp>
        <p:sp>
          <p:nvSpPr>
            <p:cNvPr id="182" name="Shape 182"/>
            <p:cNvSpPr/>
            <p:nvPr/>
          </p:nvSpPr>
          <p:spPr>
            <a:xfrm>
              <a:off x="8372940" y="528868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SpriteKit</a:t>
              </a:r>
              <a:endParaRPr sz="1125"/>
            </a:p>
          </p:txBody>
        </p:sp>
        <p:sp>
          <p:nvSpPr>
            <p:cNvPr id="183" name="Shape 183"/>
            <p:cNvSpPr/>
            <p:nvPr/>
          </p:nvSpPr>
          <p:spPr>
            <a:xfrm>
              <a:off x="9475365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Quartz Core</a:t>
              </a:r>
              <a:endParaRPr sz="1125"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198191" y="1270387"/>
            <a:ext cx="7892065" cy="1089458"/>
            <a:chOff x="0" y="0"/>
            <a:chExt cx="11224269" cy="1549449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11224270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Cocoa Touch</a:t>
              </a:r>
              <a:endParaRPr sz="211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46139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 UI</a:t>
              </a:r>
              <a:endParaRPr sz="1125"/>
            </a:p>
          </p:txBody>
        </p:sp>
        <p:sp>
          <p:nvSpPr>
            <p:cNvPr id="187" name="Shape 187"/>
            <p:cNvSpPr/>
            <p:nvPr/>
          </p:nvSpPr>
          <p:spPr>
            <a:xfrm>
              <a:off x="5459759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 UI</a:t>
              </a:r>
              <a:endParaRPr sz="1125"/>
            </a:p>
          </p:txBody>
        </p:sp>
        <p:sp>
          <p:nvSpPr>
            <p:cNvPr id="188" name="Shape 188"/>
            <p:cNvSpPr/>
            <p:nvPr/>
          </p:nvSpPr>
          <p:spPr>
            <a:xfrm>
              <a:off x="3410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GameKit</a:t>
              </a:r>
              <a:endParaRPr sz="1125"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96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MapKit</a:t>
              </a:r>
              <a:endParaRPr sz="1125"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244" y="1076163"/>
              <a:ext cx="1361828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iAd</a:t>
              </a:r>
              <a:endParaRPr sz="1125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67711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Message UI</a:t>
              </a:r>
              <a:endParaRPr sz="1125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87566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Notification Center</a:t>
              </a:r>
              <a:endParaRPr sz="1125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500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</a:t>
              </a:r>
              <a:endParaRPr sz="1125"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699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PushKit</a:t>
              </a:r>
              <a:endParaRPr sz="1125"/>
            </a:p>
          </p:txBody>
        </p:sp>
        <p:sp>
          <p:nvSpPr>
            <p:cNvPr id="195" name="Shape 195"/>
            <p:cNvSpPr/>
            <p:nvPr/>
          </p:nvSpPr>
          <p:spPr>
            <a:xfrm>
              <a:off x="3751808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Twitter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Development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Core Services Layer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2299958" y="1710035"/>
            <a:ext cx="7592084" cy="1283852"/>
            <a:chOff x="0" y="0"/>
            <a:chExt cx="10797629" cy="1825922"/>
          </a:xfrm>
        </p:grpSpPr>
        <p:sp>
          <p:nvSpPr>
            <p:cNvPr id="199" name="Shape 199"/>
            <p:cNvSpPr/>
            <p:nvPr/>
          </p:nvSpPr>
          <p:spPr>
            <a:xfrm>
              <a:off x="2629" y="0"/>
              <a:ext cx="10795001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High-Level Features</a:t>
              </a:r>
              <a:endParaRPr sz="211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34379" y="630435"/>
              <a:ext cx="91881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P2P</a:t>
              </a:r>
              <a:endParaRPr sz="1125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5037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iCloud Storage</a:t>
              </a:r>
              <a:endParaRPr sz="1125"/>
            </a:p>
          </p:txBody>
        </p:sp>
        <p:sp>
          <p:nvSpPr>
            <p:cNvPr id="202" name="Shape 202"/>
            <p:cNvSpPr/>
            <p:nvPr/>
          </p:nvSpPr>
          <p:spPr>
            <a:xfrm>
              <a:off x="3172519" y="631477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Block Objects</a:t>
              </a:r>
              <a:endParaRPr sz="1125"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94659" y="631477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Data Protection</a:t>
              </a:r>
              <a:endParaRPr sz="1125"/>
            </a:p>
          </p:txBody>
        </p:sp>
        <p:sp>
          <p:nvSpPr>
            <p:cNvPr id="204" name="Shape 204"/>
            <p:cNvSpPr/>
            <p:nvPr/>
          </p:nvSpPr>
          <p:spPr>
            <a:xfrm>
              <a:off x="7416800" y="630435"/>
              <a:ext cx="2496543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File-Sharing Support</a:t>
              </a:r>
              <a:endParaRPr sz="1125"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1231751"/>
              <a:ext cx="2817962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Grand Central Dispatch</a:t>
              </a:r>
              <a:endParaRPr sz="1125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882900" y="1231751"/>
              <a:ext cx="218836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In-App Purchase</a:t>
              </a:r>
              <a:endParaRPr sz="1125"/>
            </a:p>
          </p:txBody>
        </p:sp>
        <p:sp>
          <p:nvSpPr>
            <p:cNvPr id="207" name="Shape 207"/>
            <p:cNvSpPr/>
            <p:nvPr/>
          </p:nvSpPr>
          <p:spPr>
            <a:xfrm>
              <a:off x="5136207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SQLite</a:t>
              </a:r>
              <a:endParaRPr sz="1125"/>
            </a:p>
          </p:txBody>
        </p:sp>
        <p:sp>
          <p:nvSpPr>
            <p:cNvPr id="208" name="Shape 208"/>
            <p:cNvSpPr/>
            <p:nvPr/>
          </p:nvSpPr>
          <p:spPr>
            <a:xfrm>
              <a:off x="7092801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XML Support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Layer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2149078" y="1710035"/>
            <a:ext cx="7590234" cy="1283852"/>
            <a:chOff x="0" y="0"/>
            <a:chExt cx="10795000" cy="1825922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Graphics Technologies</a:t>
              </a:r>
              <a:endParaRPr sz="211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1105" y="6431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 Graphics</a:t>
              </a:r>
              <a:endParaRPr sz="1125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324350" y="630435"/>
              <a:ext cx="171589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7090" y="643135"/>
              <a:ext cx="1655962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216" name="Shape 216"/>
            <p:cNvSpPr/>
            <p:nvPr/>
          </p:nvSpPr>
          <p:spPr>
            <a:xfrm>
              <a:off x="8055644" y="643135"/>
              <a:ext cx="8946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217" name="Shape 217"/>
            <p:cNvSpPr/>
            <p:nvPr/>
          </p:nvSpPr>
          <p:spPr>
            <a:xfrm>
              <a:off x="9182893" y="643135"/>
              <a:ext cx="1602334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TextKit</a:t>
              </a:r>
              <a:endParaRPr sz="1125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070" y="12444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219" name="Shape 219"/>
            <p:cNvSpPr/>
            <p:nvPr/>
          </p:nvSpPr>
          <p:spPr>
            <a:xfrm>
              <a:off x="4309814" y="1244451"/>
              <a:ext cx="1744961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37126" y="1244451"/>
              <a:ext cx="1715890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221" name="Shape 221"/>
            <p:cNvSpPr/>
            <p:nvPr/>
          </p:nvSpPr>
          <p:spPr>
            <a:xfrm>
              <a:off x="9182893" y="1244451"/>
              <a:ext cx="1602334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222" name="Shape 222"/>
            <p:cNvSpPr/>
            <p:nvPr/>
          </p:nvSpPr>
          <p:spPr>
            <a:xfrm>
              <a:off x="2093292" y="1244451"/>
              <a:ext cx="20249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Animation</a:t>
              </a:r>
              <a:endParaRPr sz="1125"/>
            </a:p>
          </p:txBody>
        </p:sp>
        <p:sp>
          <p:nvSpPr>
            <p:cNvPr id="223" name="Shape 223"/>
            <p:cNvSpPr/>
            <p:nvPr/>
          </p:nvSpPr>
          <p:spPr>
            <a:xfrm>
              <a:off x="212796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Library</a:t>
              </a:r>
              <a:endParaRPr sz="1125"/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2149078" y="3143250"/>
            <a:ext cx="7590234" cy="1283852"/>
            <a:chOff x="0" y="0"/>
            <a:chExt cx="10795000" cy="1825922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Audio Technologies</a:t>
              </a:r>
              <a:endParaRPr sz="211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409294" y="1257151"/>
              <a:ext cx="20249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3971" y="6431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2149078" y="4576465"/>
            <a:ext cx="7590234" cy="1283852"/>
            <a:chOff x="0" y="0"/>
            <a:chExt cx="10795000" cy="1825922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1"/>
                    <a:lumOff val="-207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Video Technologies</a:t>
              </a:r>
              <a:endParaRPr sz="211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33" name="Shape 233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234" name="Shape 234"/>
            <p:cNvSpPr/>
            <p:nvPr/>
          </p:nvSpPr>
          <p:spPr>
            <a:xfrm>
              <a:off x="5409294" y="1257151"/>
              <a:ext cx="254024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UIImagePickerController</a:t>
              </a:r>
              <a:endParaRPr sz="1125"/>
            </a:p>
          </p:txBody>
        </p:sp>
        <p:sp>
          <p:nvSpPr>
            <p:cNvPr id="235" name="Shape 235"/>
            <p:cNvSpPr/>
            <p:nvPr/>
          </p:nvSpPr>
          <p:spPr>
            <a:xfrm>
              <a:off x="5666940" y="6304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Cocoa Touch Layer</a:t>
            </a:r>
          </a:p>
        </p:txBody>
      </p:sp>
      <p:sp>
        <p:nvSpPr>
          <p:cNvPr id="239" name="Shape 239"/>
          <p:cNvSpPr/>
          <p:nvPr/>
        </p:nvSpPr>
        <p:spPr>
          <a:xfrm>
            <a:off x="2149078" y="1710035"/>
            <a:ext cx="7590234" cy="21473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1"/>
                  <a:lumOff val="-2076"/>
                </a:schemeClr>
              </a:gs>
            </a:gsLst>
            <a:lin ang="5400000"/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/>
          <a:lstStyle>
            <a:lvl1pPr>
              <a:defRPr sz="300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r>
              <a:rPr sz="2110"/>
              <a:t>High-Level Features</a:t>
            </a:r>
            <a:endParaRPr sz="2110"/>
          </a:p>
        </p:txBody>
      </p:sp>
      <p:sp>
        <p:nvSpPr>
          <p:cNvPr id="240" name="Shape 240"/>
          <p:cNvSpPr/>
          <p:nvPr/>
        </p:nvSpPr>
        <p:spPr>
          <a:xfrm>
            <a:off x="2170949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App Extensions</a:t>
            </a:r>
            <a:endParaRPr sz="1125"/>
          </a:p>
        </p:txBody>
      </p:sp>
      <p:sp>
        <p:nvSpPr>
          <p:cNvPr id="241" name="Shape 241"/>
          <p:cNvSpPr/>
          <p:nvPr/>
        </p:nvSpPr>
        <p:spPr>
          <a:xfrm>
            <a:off x="4947471" y="2153310"/>
            <a:ext cx="151300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Document Picker</a:t>
            </a:r>
            <a:endParaRPr sz="1125"/>
          </a:p>
        </p:txBody>
      </p:sp>
      <p:sp>
        <p:nvSpPr>
          <p:cNvPr id="242" name="Shape 242"/>
          <p:cNvSpPr/>
          <p:nvPr/>
        </p:nvSpPr>
        <p:spPr>
          <a:xfrm>
            <a:off x="6485313" y="2162239"/>
            <a:ext cx="116434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AirDrop</a:t>
            </a:r>
            <a:endParaRPr sz="1125"/>
          </a:p>
        </p:txBody>
      </p:sp>
      <p:sp>
        <p:nvSpPr>
          <p:cNvPr id="243" name="Shape 243"/>
          <p:cNvSpPr/>
          <p:nvPr/>
        </p:nvSpPr>
        <p:spPr>
          <a:xfrm>
            <a:off x="7674497" y="2162239"/>
            <a:ext cx="62905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TextKit</a:t>
            </a:r>
            <a:endParaRPr sz="1125"/>
          </a:p>
        </p:txBody>
      </p:sp>
      <p:sp>
        <p:nvSpPr>
          <p:cNvPr id="244" name="Shape 244"/>
          <p:cNvSpPr/>
          <p:nvPr/>
        </p:nvSpPr>
        <p:spPr>
          <a:xfrm>
            <a:off x="8308644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UIKit Dynamics</a:t>
            </a:r>
            <a:endParaRPr sz="1125"/>
          </a:p>
        </p:txBody>
      </p:sp>
      <p:sp>
        <p:nvSpPr>
          <p:cNvPr id="245" name="Shape 245"/>
          <p:cNvSpPr/>
          <p:nvPr/>
        </p:nvSpPr>
        <p:spPr>
          <a:xfrm>
            <a:off x="2156159" y="2585040"/>
            <a:ext cx="1330071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Multitasking</a:t>
            </a:r>
            <a:endParaRPr sz="1125"/>
          </a:p>
        </p:txBody>
      </p:sp>
      <p:sp>
        <p:nvSpPr>
          <p:cNvPr id="246" name="Shape 246"/>
          <p:cNvSpPr/>
          <p:nvPr/>
        </p:nvSpPr>
        <p:spPr>
          <a:xfrm>
            <a:off x="4984916" y="2585040"/>
            <a:ext cx="12269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Storyboards</a:t>
            </a:r>
            <a:endParaRPr sz="1125"/>
          </a:p>
        </p:txBody>
      </p:sp>
      <p:sp>
        <p:nvSpPr>
          <p:cNvPr id="247" name="Shape 247"/>
          <p:cNvSpPr/>
          <p:nvPr/>
        </p:nvSpPr>
        <p:spPr>
          <a:xfrm>
            <a:off x="6249287" y="2585040"/>
            <a:ext cx="17661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 State Preservation</a:t>
            </a:r>
            <a:endParaRPr sz="1125"/>
          </a:p>
        </p:txBody>
      </p:sp>
      <p:sp>
        <p:nvSpPr>
          <p:cNvPr id="248" name="Shape 248"/>
          <p:cNvSpPr/>
          <p:nvPr/>
        </p:nvSpPr>
        <p:spPr>
          <a:xfrm>
            <a:off x="8052857" y="2585040"/>
            <a:ext cx="1679584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Push Notification</a:t>
            </a:r>
            <a:endParaRPr sz="1125"/>
          </a:p>
        </p:txBody>
      </p:sp>
      <p:sp>
        <p:nvSpPr>
          <p:cNvPr id="249" name="Shape 249"/>
          <p:cNvSpPr/>
          <p:nvPr/>
        </p:nvSpPr>
        <p:spPr>
          <a:xfrm>
            <a:off x="3523674" y="2585040"/>
            <a:ext cx="1423797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Auto Layout</a:t>
            </a:r>
            <a:endParaRPr sz="1125"/>
          </a:p>
        </p:txBody>
      </p:sp>
      <p:sp>
        <p:nvSpPr>
          <p:cNvPr id="250" name="Shape 250"/>
          <p:cNvSpPr/>
          <p:nvPr/>
        </p:nvSpPr>
        <p:spPr>
          <a:xfrm>
            <a:off x="3645306" y="2153310"/>
            <a:ext cx="128336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Handoff</a:t>
            </a:r>
            <a:endParaRPr sz="1125"/>
          </a:p>
        </p:txBody>
      </p:sp>
      <p:sp>
        <p:nvSpPr>
          <p:cNvPr id="251" name="Shape 251"/>
          <p:cNvSpPr/>
          <p:nvPr/>
        </p:nvSpPr>
        <p:spPr>
          <a:xfrm>
            <a:off x="2156159" y="3007839"/>
            <a:ext cx="159984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Local Notifications</a:t>
            </a:r>
            <a:endParaRPr sz="1125"/>
          </a:p>
        </p:txBody>
      </p:sp>
      <p:sp>
        <p:nvSpPr>
          <p:cNvPr id="252" name="Shape 252"/>
          <p:cNvSpPr/>
          <p:nvPr/>
        </p:nvSpPr>
        <p:spPr>
          <a:xfrm>
            <a:off x="3799221" y="3007839"/>
            <a:ext cx="1766126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Gesture Recognizers</a:t>
            </a:r>
            <a:endParaRPr sz="1125"/>
          </a:p>
        </p:txBody>
      </p:sp>
      <p:sp>
        <p:nvSpPr>
          <p:cNvPr id="253" name="Shape 253"/>
          <p:cNvSpPr/>
          <p:nvPr/>
        </p:nvSpPr>
        <p:spPr>
          <a:xfrm>
            <a:off x="5608564" y="3007839"/>
            <a:ext cx="323802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Standard System View Controllers</a:t>
            </a:r>
            <a:endParaRPr sz="1125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- XCode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Steps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Apple Developer Program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 Xcode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Launch Xcode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 Xcode Preferences-&gt;Accounts, add Apple ID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- Production Certificate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96510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Creating a Production Certificate and p12 file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Development Provisioning Profile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contains a set of Development Certificates, Unique Device Identifiers(UDID), an App ID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Generate a CSR (Certificate Signing Request) 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On Mac, Finder-&gt;Application/Utilities, launch Keychain Access Program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Menu item: Keychain Access &gt; Certificate Assistant &gt; Request a Certificate From a Certificate Authority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Create certificate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Enter Apple Developer Program web page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Member Center &gt; Certificates &gt; Identifiers &amp; Profiles &gt; Certificates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Choose CSR generated in last step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Export a p12 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Launch Keychain Access Program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In top-left “Keychain” pane, select “Login”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Select “File”-&gt;”Import” menu item, import .cer file created in last step. After this, the certificate is shwon in “My Certificate”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In bottom-left “Category” pane, select “My Certificates”, select the cGrtificate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Select “File”-&gt;”Export” menu item, selct “.p12” from file type dropdown menu. Then click “Save”.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 Device UDID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 sz="2800">
                <a:sym typeface="+mn-ea"/>
              </a:rPr>
              <a:t>Find device UDIDs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By Mac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connect iphone to Mac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“Apple logo” -&gt; “About this Mac” -&gt; “System Report” -&gt; “Hardware” -&gt; “USB” -&gt; “iPhone” -&gt; “Serial Number”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add “-” after the 8th digit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By XCode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connect iPhone to Mac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open XCode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“Window” -&gt; “Devices and Simulators”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https://www.pgyer.com/udid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By ShowMyUDID.com in Safari on iPhone</a:t>
            </a:r>
            <a:endParaRPr lang="en-US" altLang="zh-CN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XCode - Signing &amp; Capabilities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22900"/>
          </a:xfrm>
        </p:spPr>
        <p:txBody>
          <a:bodyPr>
            <a:normAutofit/>
          </a:bodyPr>
          <a:p>
            <a:pPr lvl="0"/>
            <a:r>
              <a:rPr lang="en-US" altLang="zh-CN" sz="2400">
                <a:sym typeface="+mn-ea"/>
              </a:rPr>
              <a:t>Create a provisioning profile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Add UDIDs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</a:t>
            </a:r>
            <a:r>
              <a:rPr lang="en-US" altLang="zh-CN">
                <a:sym typeface="+mn-ea"/>
              </a:rPr>
              <a:t> Apple developer portal “Certificates, Identifiers &amp; Profiles” -&gt; “Devices”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most 100 devices for an account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Create App ID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Open Apple developer portal “Certificates, Identifiers &amp; Profiles” -&gt; “Identifiers”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register a new App ID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Create a provisioning profile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Select project, in mid-pane, select “Signing &amp; Capabilities”</a:t>
            </a:r>
            <a:endParaRPr lang="en-US" altLang="zh-CN"/>
          </a:p>
          <a:p>
            <a:pPr lvl="1"/>
            <a:r>
              <a:rPr lang="en-US" altLang="zh-CN"/>
              <a:t>Check “Automatically manage signing”</a:t>
            </a:r>
            <a:endParaRPr lang="en-US" altLang="zh-CN"/>
          </a:p>
          <a:p>
            <a:pPr lvl="1"/>
            <a:r>
              <a:rPr lang="en-US" altLang="zh-CN"/>
              <a:t>Click “Add Account”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https://wiki.genexus.com/commwiki/servlet/wiki?34616,HowTo%3A+Create+an+.ipa+file+from+XCode</a:t>
            </a:r>
            <a:endParaRPr lang="en-US" altLang="zh-CN"/>
          </a:p>
          <a:p>
            <a:pPr lvl="0"/>
            <a:r>
              <a:rPr lang="en-US" altLang="zh-CN"/>
              <a:t>Build</a:t>
            </a:r>
            <a:endParaRPr lang="en-US" altLang="zh-CN"/>
          </a:p>
          <a:p>
            <a:pPr lvl="1"/>
            <a:r>
              <a:rPr lang="en-US" altLang="zh-CN"/>
              <a:t>Open xcode project</a:t>
            </a:r>
            <a:endParaRPr lang="en-US" altLang="zh-CN"/>
          </a:p>
          <a:p>
            <a:pPr lvl="1"/>
            <a:r>
              <a:rPr lang="en-US" altLang="zh-CN"/>
              <a:t>Select the deination scheme</a:t>
            </a:r>
            <a:endParaRPr lang="en-US" altLang="zh-CN"/>
          </a:p>
          <a:p>
            <a:pPr lvl="2"/>
            <a:r>
              <a:rPr lang="en-US" altLang="zh-CN"/>
              <a:t>Product -&gt; Desitination -&gt; Generic iOS Device</a:t>
            </a:r>
            <a:endParaRPr lang="en-US" altLang="zh-CN"/>
          </a:p>
          <a:p>
            <a:pPr lvl="1"/>
            <a:r>
              <a:rPr lang="en-US" altLang="zh-CN"/>
              <a:t>Archive the project</a:t>
            </a:r>
            <a:endParaRPr lang="en-US" altLang="zh-CN"/>
          </a:p>
          <a:p>
            <a:pPr lvl="2"/>
            <a:r>
              <a:rPr lang="en-US" altLang="zh-CN"/>
              <a:t>Product -&gt; Archive</a:t>
            </a:r>
            <a:endParaRPr lang="en-US" altLang="zh-CN"/>
          </a:p>
          <a:p>
            <a:pPr lvl="2"/>
            <a:r>
              <a:rPr lang="en-US" altLang="zh-CN"/>
              <a:t>after finish archiving, select “Distribute”</a:t>
            </a:r>
            <a:endParaRPr lang="en-US" altLang="zh-CN"/>
          </a:p>
          <a:p>
            <a:pPr lvl="2"/>
            <a:r>
              <a:rPr lang="en-US" altLang="zh-CN"/>
              <a:t>after compilation, select “Export”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CocoaPods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86705" cy="5009515"/>
          </a:xfrm>
        </p:spPr>
        <p:txBody>
          <a:bodyPr>
            <a:noAutofit/>
          </a:bodyPr>
          <a:p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dependency manager for Swift and Objective-C Cocoa projects.</a:t>
            </a:r>
            <a:endParaRPr lang="en-US" altLang="zh-CN" sz="1600"/>
          </a:p>
          <a:p>
            <a:pPr lvl="0"/>
            <a:r>
              <a:rPr lang="en-US" altLang="zh-CN" sz="1800"/>
              <a:t>Commands</a:t>
            </a:r>
            <a:endParaRPr lang="en-US" altLang="zh-CN" sz="1800"/>
          </a:p>
          <a:p>
            <a:pPr lvl="1"/>
            <a:r>
              <a:rPr lang="en-US" altLang="zh-CN" sz="1600"/>
              <a:t>pod --version</a:t>
            </a:r>
            <a:endParaRPr lang="en-US" altLang="zh-CN" sz="1600"/>
          </a:p>
          <a:p>
            <a:pPr lvl="1"/>
            <a:r>
              <a:rPr lang="en-US" altLang="zh-CN" sz="1600"/>
              <a:t>pod repo		# list repositories</a:t>
            </a:r>
            <a:endParaRPr lang="en-US" altLang="zh-CN" sz="1600"/>
          </a:p>
          <a:p>
            <a:pPr lvl="2"/>
            <a:r>
              <a:rPr lang="en-US" altLang="zh-CN" sz="1400"/>
              <a:t>~/.cocoapods/repos</a:t>
            </a:r>
            <a:endParaRPr lang="en-US" altLang="zh-CN" sz="1400"/>
          </a:p>
          <a:p>
            <a:pPr lvl="1"/>
            <a:r>
              <a:rPr lang="en-US" altLang="zh-CN" sz="1600"/>
              <a:t>change mirror</a:t>
            </a:r>
            <a:endParaRPr lang="en-US" altLang="zh-CN" sz="1600"/>
          </a:p>
          <a:p>
            <a:pPr lvl="2"/>
            <a:r>
              <a:rPr lang="en-US" altLang="zh-CN" sz="1400"/>
              <a:t>cd ~/.cocoapods/repos</a:t>
            </a:r>
            <a:endParaRPr lang="en-US" altLang="zh-CN" sz="1400"/>
          </a:p>
          <a:p>
            <a:pPr lvl="2"/>
            <a:r>
              <a:rPr lang="en-US" altLang="zh-CN" sz="1400"/>
              <a:t>git clone https://mirrors.tuna.tsinghua.edu.cn/git/CocoaPods/Specs.git master</a:t>
            </a:r>
            <a:endParaRPr lang="en-US" altLang="zh-CN" sz="1400"/>
          </a:p>
          <a:p>
            <a:pPr lvl="2"/>
            <a:r>
              <a:rPr lang="en-US" altLang="zh-CN" sz="1400"/>
              <a:t>In Podfile, change first line into “source 'https://mirrors.tuna.tsinghua.edu.cn/git/CocoaPods/Specs.git'”</a:t>
            </a:r>
            <a:endParaRPr lang="en-US" altLang="zh-CN" sz="1400"/>
          </a:p>
          <a:p>
            <a:pPr lvl="1"/>
            <a:r>
              <a:rPr lang="en-US" altLang="zh-CN" sz="1600"/>
              <a:t>pod init</a:t>
            </a:r>
            <a:endParaRPr lang="en-US" altLang="zh-CN" sz="1600"/>
          </a:p>
          <a:p>
            <a:pPr lvl="2"/>
            <a:r>
              <a:rPr lang="en-US" altLang="zh-CN" sz="1400"/>
              <a:t>create a Podfile with smart defaults</a:t>
            </a:r>
            <a:endParaRPr lang="en-US" altLang="zh-CN" sz="1400"/>
          </a:p>
          <a:p>
            <a:pPr lvl="1"/>
            <a:r>
              <a:rPr lang="en-US" altLang="zh-CN" sz="1600"/>
              <a:t>arch -x86_64 pod search Firebase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0005" y="1196975"/>
            <a:ext cx="5502275" cy="5009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600">
                <a:effectLst/>
                <a:sym typeface="+mn-ea"/>
              </a:rPr>
              <a:t>pod install --verbose --no-repo-update</a:t>
            </a:r>
            <a:endParaRPr lang="en-US" altLang="zh-CN" sz="1600">
              <a:effectLst/>
            </a:endParaRPr>
          </a:p>
          <a:p>
            <a:pPr lvl="2"/>
            <a:r>
              <a:rPr lang="en-US" altLang="zh-CN" sz="1400">
                <a:effectLst/>
                <a:sym typeface="+mn-ea"/>
              </a:rPr>
              <a:t>...ruby classes.rb illegal instruction...</a:t>
            </a:r>
            <a:endParaRPr lang="en-US" altLang="zh-CN" sz="1400">
              <a:effectLst/>
            </a:endParaRPr>
          </a:p>
          <a:p>
            <a:pPr lvl="3"/>
            <a:r>
              <a:rPr lang="en-US" altLang="zh-CN" sz="1200">
                <a:effectLst/>
                <a:sym typeface="+mn-ea"/>
              </a:rPr>
              <a:t>sudo arch -x86_64 gem install ffi</a:t>
            </a:r>
            <a:endParaRPr lang="en-US" altLang="zh-CN" sz="1200">
              <a:effectLst/>
            </a:endParaRPr>
          </a:p>
          <a:p>
            <a:pPr lvl="3"/>
            <a:r>
              <a:rPr lang="en-US" altLang="zh-CN" sz="1200">
                <a:effectLst/>
                <a:sym typeface="+mn-ea"/>
              </a:rPr>
              <a:t>arch -x86_64 pod install</a:t>
            </a:r>
            <a:endParaRPr lang="en-US" altLang="zh-CN" sz="1200">
              <a:effectLst/>
            </a:endParaRPr>
          </a:p>
          <a:p>
            <a:pPr lvl="2"/>
            <a:r>
              <a:rPr lang="en-US" altLang="zh-CN" sz="1400">
                <a:effectLst/>
                <a:sym typeface="+mn-ea"/>
              </a:rPr>
              <a:t>github access issue</a:t>
            </a:r>
            <a:endParaRPr lang="en-US" altLang="zh-CN" sz="1400">
              <a:effectLst/>
            </a:endParaRPr>
          </a:p>
          <a:p>
            <a:pPr lvl="3"/>
            <a:r>
              <a:rPr lang="en-US" altLang="zh-CN" sz="1200">
                <a:effectLst/>
                <a:sym typeface="+mn-ea"/>
              </a:rPr>
              <a:t>Modify “Podfile”, change “source 'https://github.com/artsy/Specs.git'” into “source 'https://cdn.cocoapods.org/'”</a:t>
            </a:r>
            <a:endParaRPr lang="en-US" altLang="zh-CN" sz="1200">
              <a:effectLst/>
            </a:endParaRPr>
          </a:p>
          <a:p>
            <a:r>
              <a:rPr lang="en-US" altLang="zh-CN" sz="1800">
                <a:effectLst/>
              </a:rPr>
              <a:t>Podfile</a:t>
            </a:r>
            <a:endParaRPr lang="en-US" altLang="zh-CN" sz="1800">
              <a:effectLst/>
            </a:endParaRPr>
          </a:p>
          <a:p>
            <a:pPr lvl="1"/>
            <a:r>
              <a:rPr lang="en-US" altLang="zh-CN" sz="1600">
                <a:effectLst/>
              </a:rPr>
              <a:t>defines the pods to be used</a:t>
            </a:r>
            <a:endParaRPr lang="en-US" altLang="zh-CN" sz="1600"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5554</Words>
  <Application>WPS 演示</Application>
  <PresentationFormat/>
  <Paragraphs>412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Helvetica Neue Medium</vt:lpstr>
      <vt:lpstr>黑体</vt:lpstr>
      <vt:lpstr>Helvetica Neue</vt:lpstr>
      <vt:lpstr>微软雅黑</vt:lpstr>
      <vt:lpstr>Arial Unicode MS</vt:lpstr>
      <vt:lpstr>Papyrus</vt:lpstr>
      <vt:lpstr>A000120140530A02PPBG</vt:lpstr>
      <vt:lpstr>iOS General</vt:lpstr>
      <vt:lpstr>iOS Development</vt:lpstr>
      <vt:lpstr>Set Up - XCode</vt:lpstr>
      <vt:lpstr>Set Up - Production Certificate</vt:lpstr>
      <vt:lpstr>Find Device UDID</vt:lpstr>
      <vt:lpstr>XCode - Signing &amp; Capabilities</vt:lpstr>
      <vt:lpstr>.ipa</vt:lpstr>
      <vt:lpstr>CocoaPods</vt:lpstr>
      <vt:lpstr>Debug</vt:lpstr>
      <vt:lpstr>Submit</vt:lpstr>
      <vt:lpstr>Airprint</vt:lpstr>
      <vt:lpstr>iOS Web Page Full Screen</vt:lpstr>
      <vt:lpstr>FAQ</vt:lpstr>
      <vt:lpstr>Mac Usage</vt:lpstr>
      <vt:lpstr>Homebrew</vt:lpstr>
      <vt:lpstr>Ruby Gems</vt:lpstr>
      <vt:lpstr>Access Github</vt:lpstr>
      <vt:lpstr>iOS Internal</vt:lpstr>
      <vt:lpstr>Architecture</vt:lpstr>
      <vt:lpstr>Core Services Layer</vt:lpstr>
      <vt:lpstr>Media Layer</vt:lpstr>
      <vt:lpstr>Cocoa Touch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General</dc:title>
  <dc:creator/>
  <cp:lastModifiedBy>Sparks Lu</cp:lastModifiedBy>
  <cp:revision>98</cp:revision>
  <dcterms:created xsi:type="dcterms:W3CDTF">2019-12-26T08:23:00Z</dcterms:created>
  <dcterms:modified xsi:type="dcterms:W3CDTF">2021-12-30T08:39:02Z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EABB11448CA74A12A49445CCE318429F</vt:lpwstr>
  </property>
</Properties>
</file>