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43"/>
  </p:handoutMasterIdLst>
  <p:sldIdLst>
    <p:sldId id="256" r:id="rId3"/>
    <p:sldId id="402" r:id="rId4"/>
    <p:sldId id="366" r:id="rId5"/>
    <p:sldId id="314" r:id="rId6"/>
    <p:sldId id="325" r:id="rId7"/>
    <p:sldId id="343" r:id="rId8"/>
    <p:sldId id="434" r:id="rId9"/>
    <p:sldId id="488" r:id="rId10"/>
    <p:sldId id="435" r:id="rId11"/>
    <p:sldId id="459" r:id="rId12"/>
    <p:sldId id="284" r:id="rId13"/>
    <p:sldId id="323" r:id="rId14"/>
    <p:sldId id="329" r:id="rId15"/>
    <p:sldId id="277" r:id="rId16"/>
    <p:sldId id="333" r:id="rId18"/>
    <p:sldId id="337" r:id="rId19"/>
    <p:sldId id="334" r:id="rId20"/>
    <p:sldId id="341" r:id="rId21"/>
    <p:sldId id="354" r:id="rId22"/>
    <p:sldId id="390" r:id="rId23"/>
    <p:sldId id="389" r:id="rId24"/>
    <p:sldId id="358" r:id="rId25"/>
    <p:sldId id="359" r:id="rId26"/>
    <p:sldId id="401" r:id="rId27"/>
    <p:sldId id="362" r:id="rId28"/>
    <p:sldId id="356" r:id="rId29"/>
    <p:sldId id="363" r:id="rId30"/>
    <p:sldId id="429" r:id="rId31"/>
    <p:sldId id="483" r:id="rId32"/>
    <p:sldId id="515" r:id="rId33"/>
    <p:sldId id="331" r:id="rId34"/>
    <p:sldId id="516" r:id="rId35"/>
    <p:sldId id="517" r:id="rId36"/>
    <p:sldId id="518" r:id="rId37"/>
    <p:sldId id="523" r:id="rId38"/>
    <p:sldId id="524" r:id="rId39"/>
    <p:sldId id="367" r:id="rId40"/>
    <p:sldId id="368" r:id="rId41"/>
    <p:sldId id="369" r:id="rId42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5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9.png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3/7/2022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on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3985" cy="5105400"/>
          </a:xfrm>
        </p:spPr>
        <p:txBody>
          <a:bodyPr>
            <a:normAutofit fontScale="7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https://certbot.eff.org/</a:t>
            </a:r>
            <a:endParaRPr lang="en-US" altLang="zh-CN" sz="2400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certbot installer from </a:t>
            </a:r>
            <a:r>
              <a:rPr lang="en-US" altLang="zh-CN">
                <a:sym typeface="+mn-ea"/>
              </a:rPr>
              <a:t>https://certbot.eff.org/instructions?ws=apache&amp;os=windows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certbot certonly --standalone</a:t>
            </a:r>
            <a:endParaRPr lang="en-US" altLang="zh-CN"/>
          </a:p>
          <a:p>
            <a:pPr lvl="1"/>
            <a:r>
              <a:rPr lang="en-US" altLang="zh-CN"/>
              <a:t>After success</a:t>
            </a:r>
            <a:endParaRPr lang="en-US" altLang="zh-CN"/>
          </a:p>
          <a:p>
            <a:pPr lvl="2"/>
            <a:r>
              <a:rPr lang="en-US" altLang="zh-CN"/>
              <a:t>Successfully received certificate.</a:t>
            </a:r>
            <a:endParaRPr lang="en-US" altLang="zh-CN"/>
          </a:p>
          <a:p>
            <a:pPr lvl="2"/>
            <a:r>
              <a:rPr lang="en-US" altLang="zh-CN"/>
              <a:t>Certificate is saved at: C:\Certbot\live\weifantasy.com\fullchain.pem</a:t>
            </a:r>
            <a:endParaRPr lang="en-US" altLang="zh-CN"/>
          </a:p>
          <a:p>
            <a:pPr lvl="2"/>
            <a:r>
              <a:rPr lang="en-US" altLang="zh-CN"/>
              <a:t>Key is saved at:         C:\Certbot\live\weifantasy.com\privkey.pem</a:t>
            </a:r>
            <a:endParaRPr lang="en-US" altLang="zh-CN"/>
          </a:p>
          <a:p>
            <a:pPr lvl="2"/>
            <a:r>
              <a:rPr lang="en-US" altLang="zh-CN"/>
              <a:t>This certificate expires on 2022-03-20.</a:t>
            </a:r>
            <a:endParaRPr lang="en-US" altLang="zh-CN"/>
          </a:p>
          <a:p>
            <a:pPr lvl="2"/>
            <a:r>
              <a:rPr lang="en-US" altLang="zh-CN"/>
              <a:t>These files will be updated when the certificate renews.</a:t>
            </a:r>
            <a:endParaRPr lang="en-US" altLang="zh-CN"/>
          </a:p>
          <a:p>
            <a:pPr lvl="2"/>
            <a:r>
              <a:rPr lang="en-US" altLang="zh-CN"/>
              <a:t>Certbot has set up a scheduled task to automatically renew this certificate in the background.</a:t>
            </a:r>
            <a:endParaRPr lang="en-US" altLang="zh-CN"/>
          </a:p>
          <a:p>
            <a:pPr lvl="1"/>
            <a:r>
              <a:rPr lang="en-US" altLang="zh-CN"/>
              <a:t>cd C:\Certbot\live\weifantasy.com</a:t>
            </a:r>
            <a:endParaRPr lang="en-US" altLang="zh-CN"/>
          </a:p>
          <a:p>
            <a:pPr lvl="1"/>
            <a:r>
              <a:rPr lang="en-US" altLang="zh-CN"/>
              <a:t>cp cert.pem/chain.pem/privkey.pem $tomcat\conf</a:t>
            </a:r>
            <a:endParaRPr lang="en-US" altLang="zh-CN"/>
          </a:p>
          <a:p>
            <a:pPr lvl="1"/>
            <a:r>
              <a:rPr lang="en-US" altLang="zh-CN"/>
              <a:t>Modify conf/server.xlm</a:t>
            </a:r>
            <a:endParaRPr lang="en-US" altLang="zh-CN"/>
          </a:p>
          <a:p>
            <a:pPr lvl="1"/>
            <a:r>
              <a:rPr lang="en-US" altLang="zh-CN"/>
              <a:t>restart server</a:t>
            </a:r>
            <a:endParaRPr lang="en-US" altLang="zh-CN"/>
          </a:p>
          <a:p>
            <a:pPr lvl="1"/>
            <a:r>
              <a:rPr lang="en-US" altLang="zh-CN"/>
              <a:t>Control Panel -&gt; Internet Options -&gt; Content -&gt; Clear SSL States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24925" y="389890"/>
            <a:ext cx="254000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 b="1"/>
              <a:t>conf/server.xml</a:t>
            </a:r>
            <a:endParaRPr lang="en-US" altLang="zh-CN" sz="1200" b="1"/>
          </a:p>
          <a:p>
            <a:endParaRPr lang="en-US" altLang="zh-CN" sz="1200"/>
          </a:p>
          <a:p>
            <a:r>
              <a:rPr lang="zh-CN" altLang="en-US" sz="1200"/>
              <a:t>    &lt;Connector port="8443" protocol="org.apache.coyote.http11.Http11NioProtocol"</a:t>
            </a:r>
            <a:endParaRPr lang="zh-CN" altLang="en-US" sz="1200"/>
          </a:p>
          <a:p>
            <a:r>
              <a:rPr lang="zh-CN" altLang="en-US" sz="1200"/>
              <a:t>               maxThreads="150" SSLEnabled="true"&gt;</a:t>
            </a:r>
            <a:endParaRPr lang="zh-CN" altLang="en-US" sz="1200"/>
          </a:p>
          <a:p>
            <a:r>
              <a:rPr lang="zh-CN" altLang="en-US" sz="1200"/>
              <a:t>        &lt;SSLHostConfig&gt;</a:t>
            </a:r>
            <a:endParaRPr lang="zh-CN" altLang="en-US" sz="1200"/>
          </a:p>
          <a:p>
            <a:r>
              <a:rPr lang="zh-CN" altLang="en-US" sz="1200"/>
              <a:t>            &lt;Certificate certificateFile="conf/cert.pem"</a:t>
            </a:r>
            <a:endParaRPr lang="zh-CN" altLang="en-US" sz="1200"/>
          </a:p>
          <a:p>
            <a:r>
              <a:rPr lang="zh-CN" altLang="en-US" sz="1200"/>
              <a:t>                 certificateKeyFile="conf/privkey.pem"</a:t>
            </a:r>
            <a:endParaRPr lang="zh-CN" altLang="en-US" sz="1200"/>
          </a:p>
          <a:p>
            <a:r>
              <a:rPr lang="zh-CN" altLang="en-US" sz="1200"/>
              <a:t>                 certificateChainFile="conf/chain.pem" /&gt;</a:t>
            </a:r>
            <a:endParaRPr lang="zh-CN" altLang="en-US" sz="1200"/>
          </a:p>
          <a:p>
            <a:r>
              <a:rPr lang="zh-CN" altLang="en-US" sz="1200"/>
              <a:t>        &lt;/SSLHostConfig&gt;</a:t>
            </a:r>
            <a:endParaRPr lang="zh-CN" altLang="en-US" sz="1200"/>
          </a:p>
          <a:p>
            <a:r>
              <a:rPr lang="zh-CN" altLang="en-US" sz="1200"/>
              <a:t>    &lt;/Connector&gt;</a:t>
            </a:r>
            <a:endParaRPr lang="zh-CN" altLang="en-US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4925" y="3752215"/>
            <a:ext cx="2330450" cy="3022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29175" cy="4549140"/>
          </a:xfrm>
        </p:spPr>
        <p:txBody>
          <a:bodyPr>
            <a:normAutofit lnSpcReduction="1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sudo apt install nginx</a:t>
            </a:r>
            <a:endParaRPr lang="en-US" altLang="zh-CN"/>
          </a:p>
          <a:p>
            <a:r>
              <a:rPr lang="en-US" altLang="zh-CN"/>
              <a:t>Configuration Files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0955" y="1228725"/>
            <a:ext cx="482917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Content type</a:t>
            </a:r>
            <a:endParaRPr lang="en-US" altLang="zh-CN"/>
          </a:p>
          <a:p>
            <a:pPr lvl="1"/>
            <a:r>
              <a:rPr lang="en-US" altLang="zh-CN"/>
              <a:t>/etc/nginx/mime.types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192849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https://nginx.org/en/docs/http/ngx_http_core_module.html</a:t>
            </a:r>
            <a:endParaRPr lang="en-US" altLang="zh-CN"/>
          </a:p>
          <a:p>
            <a:r>
              <a:rPr lang="en-US" altLang="zh-CN"/>
              <a:t>Config options</a:t>
            </a:r>
            <a:endParaRPr lang="en-US" altLang="zh-CN"/>
          </a:p>
          <a:p>
            <a:pPr lvl="1"/>
            <a:r>
              <a:rPr lang="en-US" altLang="zh-CN"/>
              <a:t>max_ranges:</a:t>
            </a:r>
            <a:endParaRPr lang="en-US" altLang="zh-CN"/>
          </a:p>
          <a:p>
            <a:pPr lvl="2"/>
            <a:r>
              <a:rPr lang="en-US" altLang="zh-CN"/>
              <a:t>0 to disable byte-range support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319145"/>
          <a:ext cx="1060513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4317365"/>
                <a:gridCol w="3443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max_ranges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Limits the maximum allowed number of ranges in byte-range requests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Default: not limited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0: disable byte-range support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proxy_connect_timeout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proxy_read_timeout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Monitoring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6630" y="1437640"/>
          <a:ext cx="10553065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05"/>
                <a:gridCol w="4458970"/>
                <a:gridCol w="449199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ipmitool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lscpu uptime top htop vmstat mpstat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df dd iotop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iftop nethogs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sudo lsof -i -P -n | grep LISTEN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netstat -nltp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列出正在监听的端口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mrtg nagios cacti zabbix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47665"/>
          </a:xfrm>
        </p:spPr>
        <p:txBody>
          <a:bodyPr>
            <a:normAutofit fontScale="70000"/>
          </a:bodyPr>
          <a:p>
            <a:r>
              <a:rPr lang="en-US" altLang="zh-CN"/>
              <a:t>sudo apt install sysstat</a:t>
            </a:r>
            <a:endParaRPr lang="en-US" altLang="zh-CN"/>
          </a:p>
          <a:p>
            <a:r>
              <a:rPr lang="en-US" altLang="zh-CN"/>
              <a:t>Enable sysstat</a:t>
            </a:r>
            <a:endParaRPr lang="en-US" altLang="zh-CN"/>
          </a:p>
          <a:p>
            <a:pPr lvl="1"/>
            <a:r>
              <a:rPr lang="en-US" altLang="zh-CN"/>
              <a:t>/etc/default/sysstat false-&gt;true</a:t>
            </a:r>
            <a:endParaRPr lang="en-US" altLang="zh-CN"/>
          </a:p>
          <a:p>
            <a:pPr lvl="0"/>
            <a:r>
              <a:rPr lang="en-US" altLang="zh-CN" sz="2400"/>
              <a:t>Configure sysstat</a:t>
            </a:r>
            <a:endParaRPr lang="en-US" altLang="zh-CN"/>
          </a:p>
          <a:p>
            <a:pPr lvl="1"/>
            <a:r>
              <a:rPr lang="en-US" altLang="zh-CN"/>
              <a:t>/etc/cron.d/sysstat 5-55/10-&gt;*/2</a:t>
            </a:r>
            <a:endParaRPr lang="en-US" altLang="zh-CN"/>
          </a:p>
          <a:p>
            <a:pPr lvl="1"/>
            <a:r>
              <a:rPr lang="en-US" altLang="zh-CN"/>
              <a:t>/etc/sysstat/sysstat</a:t>
            </a:r>
            <a:endParaRPr lang="en-US" altLang="zh-CN"/>
          </a:p>
          <a:p>
            <a:pPr lvl="2"/>
            <a:r>
              <a:rPr lang="en-US" altLang="zh-CN" sz="1800"/>
              <a:t>HISTORY: 7-&gt;30</a:t>
            </a:r>
            <a:endParaRPr lang="en-US" altLang="zh-CN"/>
          </a:p>
          <a:p>
            <a:pPr lvl="0"/>
            <a:r>
              <a:rPr lang="en-US" altLang="zh-CN"/>
              <a:t>Start sysstat</a:t>
            </a:r>
            <a:endParaRPr lang="en-US" altLang="zh-CN"/>
          </a:p>
          <a:p>
            <a:pPr lvl="1"/>
            <a:r>
              <a:rPr lang="en-US" altLang="zh-CN"/>
              <a:t>sudo service sysstat restart</a:t>
            </a:r>
            <a:endParaRPr lang="en-US" altLang="zh-CN"/>
          </a:p>
          <a:p>
            <a:pPr lvl="1"/>
            <a:r>
              <a:rPr lang="en-US" altLang="zh-CN"/>
              <a:t>sudo service --status-all</a:t>
            </a:r>
            <a:endParaRPr lang="en-US" altLang="zh-CN"/>
          </a:p>
          <a:p>
            <a:pPr lvl="1"/>
            <a:r>
              <a:rPr lang="en-US" altLang="zh-CN"/>
              <a:t>log file: /var/log/sysstat/sa*</a:t>
            </a:r>
            <a:endParaRPr lang="en-US" altLang="zh-CN"/>
          </a:p>
          <a:p>
            <a:pPr lvl="0"/>
            <a:r>
              <a:rPr lang="en-US" altLang="zh-CN"/>
              <a:t>ksar</a:t>
            </a:r>
            <a:endParaRPr lang="en-US" altLang="zh-CN"/>
          </a:p>
          <a:p>
            <a:pPr lvl="1"/>
            <a:r>
              <a:rPr lang="en-US" altLang="zh-CN"/>
              <a:t>sudo apt install openjdk-8-jre</a:t>
            </a:r>
            <a:endParaRPr lang="en-US" altLang="zh-CN"/>
          </a:p>
          <a:p>
            <a:pPr lvl="1"/>
            <a:r>
              <a:rPr lang="en-US" altLang="zh-CN"/>
              <a:t>wget https://excellmedia.dl.sourceforge.net/project/ksar/ksar/5.0.6/kSar-5.0.6.zip</a:t>
            </a:r>
            <a:endParaRPr lang="en-US" altLang="zh-CN"/>
          </a:p>
          <a:p>
            <a:pPr lvl="1"/>
            <a:r>
              <a:rPr lang="en-US" altLang="zh-CN"/>
              <a:t>LC_ALL=C sar -A -f sa22 &gt;sa22.parse</a:t>
            </a:r>
            <a:endParaRPr lang="en-US" altLang="zh-CN"/>
          </a:p>
          <a:p>
            <a:pPr lvl="1"/>
            <a:r>
              <a:rPr lang="en-US" altLang="zh-CN"/>
              <a:t>run.sh &amp;</a:t>
            </a:r>
            <a:endParaRPr lang="en-US" altLang="zh-CN"/>
          </a:p>
          <a:p>
            <a:pPr lvl="1"/>
            <a:r>
              <a:rPr lang="en-US" altLang="zh-CN"/>
              <a:t>Select “load from text file...”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https://www.howtoforge.com/install-and-configure-sar-and-ksar-for-daily-monitoring-on-linux-and-generate-pdf-reports/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5680" y="1211580"/>
            <a:ext cx="5632450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idx=`date --date="1 days ago" +%</a:t>
            </a:r>
            <a:r>
              <a:rPr lang="en-US" altLang="zh-CN"/>
              <a:t>Y%m%</a:t>
            </a:r>
            <a:r>
              <a:rPr lang="zh-CN" altLang="en-US"/>
              <a:t>d`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work_dir="/home/lgm/SarReports/"</a:t>
            </a:r>
            <a:endParaRPr lang="zh-CN" altLang="en-US"/>
          </a:p>
          <a:p>
            <a:r>
              <a:rPr lang="zh-CN" altLang="en-US"/>
              <a:t>sar_file="$work_dir/sa$idx"</a:t>
            </a:r>
            <a:endParaRPr lang="zh-CN" altLang="en-US"/>
          </a:p>
          <a:p>
            <a:r>
              <a:rPr lang="zh-CN" altLang="en-US"/>
              <a:t>pdf_file="$work_dir/sa$idx.pdf'</a:t>
            </a:r>
            <a:endParaRPr lang="zh-CN" altLang="en-US"/>
          </a:p>
          <a:p>
            <a:r>
              <a:rPr lang="en-US" altLang="zh-CN"/>
              <a:t>ksar_dir=”</a:t>
            </a:r>
            <a:r>
              <a:rPr lang="zh-CN" altLang="en-US">
                <a:sym typeface="+mn-ea"/>
              </a:rPr>
              <a:t>/home/lgm/Programs/kSar-5.0.6/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LC_ALL=C sar -A -f /var/log/sysstat/sa$idx &gt; $sar_file</a:t>
            </a:r>
            <a:endParaRPr lang="zh-CN" altLang="en-US"/>
          </a:p>
          <a:p>
            <a:r>
              <a:rPr lang="zh-CN" altLang="en-US"/>
              <a:t>cd </a:t>
            </a:r>
            <a:r>
              <a:rPr lang="en-US" altLang="zh-CN"/>
              <a:t>$ksar_dir</a:t>
            </a:r>
            <a:endParaRPr lang="en-US" altLang="zh-CN"/>
          </a:p>
          <a:p>
            <a:r>
              <a:rPr lang="zh-CN" altLang="en-US"/>
              <a:t>java -jar kSar.jar -input $sar_file -outputPDF $pdf_file</a:t>
            </a:r>
            <a:endParaRPr lang="zh-CN" altLang="en-US"/>
          </a:p>
          <a:p>
            <a:r>
              <a:rPr lang="zh-CN" altLang="en-US"/>
              <a:t>echo "Ksar graph successfully generated"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阿里云域名</a:t>
            </a:r>
            <a:r>
              <a:rPr lang="en-US" altLang="zh-CN"/>
              <a:t>+</a:t>
            </a:r>
            <a:r>
              <a:rPr lang="zh-CN" altLang="en-US"/>
              <a:t>腾讯云服务器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https://blog.csdn.net/daotiao0199/article/details/81945865</a:t>
            </a:r>
            <a:endParaRPr lang="en-US" altLang="zh-CN"/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/>
              <a:t>阿里云-&gt;控制台-&gt;域名-&gt;域名列表-&gt;管理</a:t>
            </a:r>
            <a:endParaRPr lang="en-US" altLang="zh-CN" sz="2000"/>
          </a:p>
          <a:p>
            <a:pPr lvl="1"/>
            <a:r>
              <a:rPr lang="en-US" altLang="zh-CN"/>
              <a:t>修改域名的DNS服务器</a:t>
            </a:r>
            <a:r>
              <a:rPr lang="zh-CN" altLang="en-US"/>
              <a:t>为</a:t>
            </a:r>
            <a:r>
              <a:rPr lang="en-US" altLang="zh-CN"/>
              <a:t>s1g1ns1.dnspod.net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s1g1ns2.dnspod.net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腾讯云-&gt;控制台-&gt;域名服务-&gt;我的域名-&gt;添加解析</a:t>
            </a:r>
            <a:endParaRPr lang="en-US" altLang="zh-CN"/>
          </a:p>
          <a:p>
            <a:pPr lvl="1"/>
            <a:r>
              <a:rPr lang="zh-CN" altLang="en-US"/>
              <a:t>腾讯云域名诊断工具 </a:t>
            </a:r>
            <a:r>
              <a:rPr lang="en-US" altLang="zh-CN"/>
              <a:t>https://domaintool.cloud.tencent.com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9450" cy="4549140"/>
          </a:xfrm>
        </p:spPr>
        <p:txBody>
          <a:bodyPr/>
          <a:p>
            <a:r>
              <a:rPr lang="en-US" altLang="zh-CN"/>
              <a:t>Content Delivery Network</a:t>
            </a:r>
            <a:endParaRPr lang="en-US" altLang="zh-CN"/>
          </a:p>
          <a:p>
            <a:r>
              <a:rPr lang="zh-CN" altLang="en-US"/>
              <a:t>动静分离</a:t>
            </a:r>
            <a:endParaRPr lang="zh-CN" altLang="en-US"/>
          </a:p>
          <a:p>
            <a:pPr lvl="1"/>
            <a:r>
              <a:rPr lang="zh-CN" altLang="en-US"/>
              <a:t>https://www.cnblogs.com/matengfei123/p/8005404.html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695" y="1338580"/>
            <a:ext cx="4878705" cy="99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5" y="2651125"/>
            <a:ext cx="5005705" cy="215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VPN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58410" cy="5146675"/>
          </a:xfrm>
        </p:spPr>
        <p:txBody>
          <a:bodyPr>
            <a:normAutofit fontScale="80000"/>
          </a:bodyPr>
          <a:p>
            <a:r>
              <a:rPr lang="en-US" altLang="zh-CN"/>
              <a:t>Rent server from vultr.com</a:t>
            </a:r>
            <a:endParaRPr lang="en-US" altLang="zh-CN"/>
          </a:p>
          <a:p>
            <a:r>
              <a:rPr lang="en-US" altLang="zh-CN"/>
              <a:t>Config server as VPN server</a:t>
            </a:r>
            <a:endParaRPr lang="en-US" altLang="zh-CN"/>
          </a:p>
          <a:p>
            <a:pPr lvl="1"/>
            <a:r>
              <a:rPr lang="en-US" altLang="zh-CN"/>
              <a:t>Refer</a:t>
            </a:r>
            <a:endParaRPr lang="en-US" altLang="zh-CN"/>
          </a:p>
          <a:p>
            <a:pPr lvl="2"/>
            <a:r>
              <a:rPr lang="en-US" altLang="zh-CN"/>
              <a:t>https://www.vultr.com/docs/setup-a-pptp-vpn-server-on-ubuntu</a:t>
            </a:r>
            <a:endParaRPr lang="en-US" altLang="zh-CN"/>
          </a:p>
          <a:p>
            <a:pPr lvl="2"/>
            <a:r>
              <a:rPr lang="en-US" altLang="zh-CN"/>
              <a:t>https://blog.warmcolor.net/2013/06/21/%E5%9F%BA%E4%BA%8Eubuntu%E6%90%AD%E5%BB%BAvpn%E6%9C%8D%E5%8A%A1%E5%99%A8%E5%B7%B2%E9%AA%8C%E8%AF%81/</a:t>
            </a:r>
            <a:endParaRPr lang="en-US" altLang="zh-CN"/>
          </a:p>
          <a:p>
            <a:pPr lvl="1"/>
            <a:r>
              <a:rPr lang="en-US" altLang="zh-CN" sz="2000"/>
              <a:t>Steps</a:t>
            </a:r>
            <a:endParaRPr lang="en-US" altLang="zh-CN" sz="2000"/>
          </a:p>
          <a:p>
            <a:pPr lvl="2"/>
            <a:r>
              <a:rPr lang="en-US" altLang="zh-CN"/>
              <a:t>apt-get install pptpd</a:t>
            </a:r>
            <a:endParaRPr lang="en-US" altLang="zh-CN" sz="1800"/>
          </a:p>
          <a:p>
            <a:pPr lvl="2"/>
            <a:r>
              <a:rPr lang="en-US" altLang="zh-CN"/>
              <a:t>Edit /etc/pptpd.conf</a:t>
            </a:r>
            <a:endParaRPr lang="en-US" altLang="zh-CN"/>
          </a:p>
          <a:p>
            <a:pPr lvl="3"/>
            <a:r>
              <a:rPr lang="en-US" altLang="zh-CN"/>
              <a:t>option /etc/ppp/pptpd-options</a:t>
            </a:r>
            <a:endParaRPr lang="en-US" altLang="zh-CN"/>
          </a:p>
          <a:p>
            <a:pPr lvl="3"/>
            <a:r>
              <a:rPr lang="en-US" altLang="zh-CN"/>
              <a:t>localip 192.168.0.1</a:t>
            </a:r>
            <a:endParaRPr lang="en-US" altLang="zh-CN"/>
          </a:p>
          <a:p>
            <a:pPr lvl="3"/>
            <a:r>
              <a:rPr lang="en-US" altLang="zh-CN"/>
              <a:t>remoteip 192.168.0.11-150</a:t>
            </a:r>
            <a:endParaRPr lang="en-US" altLang="zh-CN"/>
          </a:p>
          <a:p>
            <a:pPr lvl="2"/>
            <a:r>
              <a:rPr lang="en-US" altLang="zh-CN"/>
              <a:t>Edit /etc/ppp/pptpd-options</a:t>
            </a:r>
            <a:endParaRPr lang="en-US" altLang="zh-CN"/>
          </a:p>
          <a:p>
            <a:pPr lvl="3"/>
            <a:r>
              <a:rPr lang="en-US" altLang="zh-CN"/>
              <a:t>ms-dns: 8.8.8.8 8.8.4.4</a:t>
            </a:r>
            <a:endParaRPr lang="en-US" altLang="zh-CN"/>
          </a:p>
          <a:p>
            <a:pPr lvl="2"/>
            <a:r>
              <a:rPr lang="en-US" altLang="zh-CN"/>
              <a:t>/etc/ppp/chap-secrets</a:t>
            </a:r>
            <a:endParaRPr lang="en-US" altLang="zh-CN"/>
          </a:p>
          <a:p>
            <a:pPr lvl="3"/>
            <a:r>
              <a:rPr lang="en-US" altLang="zh-CN"/>
              <a:t>	用户名 pptpd 密码 *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2540" y="1195070"/>
            <a:ext cx="5001260" cy="4951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 sz="1600"/>
              <a:t>/etc/init.d/pptpd restart</a:t>
            </a:r>
            <a:endParaRPr lang="en-US" altLang="zh-CN" sz="1600"/>
          </a:p>
          <a:p>
            <a:pPr lvl="2"/>
            <a:r>
              <a:rPr lang="en-US" altLang="zh-CN" sz="1600"/>
              <a:t>iptables -I INPUT -p tcp --dport 1723 -j ACCEPT</a:t>
            </a:r>
            <a:endParaRPr lang="en-US" altLang="zh-CN" sz="1600"/>
          </a:p>
          <a:p>
            <a:pPr lvl="2"/>
            <a:r>
              <a:rPr lang="en-US" altLang="zh-CN" sz="1600"/>
              <a:t>/proc/sys/net/ipv4/ip_forward: 1</a:t>
            </a:r>
            <a:endParaRPr lang="en-US" altLang="zh-CN" sz="1600"/>
          </a:p>
          <a:p>
            <a:pPr lvl="2"/>
            <a:r>
              <a:rPr lang="en-US" altLang="zh-CN" sz="1600"/>
              <a:t>Edit /etc/sysctl.con</a:t>
            </a:r>
            <a:endParaRPr lang="en-US" altLang="zh-CN" sz="1600"/>
          </a:p>
          <a:p>
            <a:pPr lvl="3"/>
            <a:r>
              <a:rPr lang="en-US" altLang="zh-CN" sz="1600"/>
              <a:t>	net.ipv4.ip_forward = 1</a:t>
            </a:r>
            <a:endParaRPr lang="en-US" altLang="zh-CN" sz="1600"/>
          </a:p>
          <a:p>
            <a:pPr lvl="2"/>
            <a:r>
              <a:rPr lang="en-US" altLang="zh-CN" sz="1600"/>
              <a:t>sysctl -p</a:t>
            </a:r>
            <a:endParaRPr lang="en-US" altLang="zh-CN" sz="1600"/>
          </a:p>
          <a:p>
            <a:pPr lvl="2"/>
            <a:r>
              <a:rPr lang="en-US" altLang="zh-CN" sz="1600"/>
              <a:t>/etc/init.d/procps restart</a:t>
            </a:r>
            <a:endParaRPr lang="en-US" altLang="zh-CN" sz="1600"/>
          </a:p>
          <a:p>
            <a:pPr lvl="2"/>
            <a:r>
              <a:rPr lang="en-US" altLang="zh-CN" sz="1600"/>
              <a:t>apt-get intall iptables</a:t>
            </a:r>
            <a:endParaRPr lang="en-US" altLang="zh-CN" sz="1600"/>
          </a:p>
          <a:p>
            <a:pPr lvl="2"/>
            <a:r>
              <a:rPr lang="en-US" altLang="zh-CN" sz="1600"/>
              <a:t>iptables --table nat --append POSTROUTING --out-interface {eth0} --jump MASQUERADE</a:t>
            </a:r>
            <a:endParaRPr lang="en-US" altLang="zh-CN" sz="1600"/>
          </a:p>
          <a:p>
            <a:pPr lvl="2"/>
            <a:r>
              <a:rPr lang="en-US" altLang="zh-CN" sz="1600"/>
              <a:t>Edit /etc/rc.local:</a:t>
            </a:r>
            <a:endParaRPr lang="en-US" altLang="zh-CN" sz="1600"/>
          </a:p>
          <a:p>
            <a:pPr lvl="3"/>
            <a:r>
              <a:rPr lang="en-US" altLang="zh-CN" sz="1600"/>
              <a:t>iptables --table nat --append POSTROUTING --out-interface eth0 --jump MASQUERADE</a:t>
            </a:r>
            <a:endParaRPr lang="en-US" altLang="zh-CN" sz="1600"/>
          </a:p>
          <a:p>
            <a:pPr lvl="0"/>
            <a:r>
              <a:rPr lang="en-US" altLang="zh-CN" sz="2000"/>
              <a:t>Set up client</a:t>
            </a:r>
            <a:endParaRPr lang="en-US" altLang="zh-CN" sz="2000"/>
          </a:p>
          <a:p>
            <a:pPr lvl="1"/>
            <a:r>
              <a:rPr lang="en-US" altLang="zh-CN" sz="1800"/>
              <a:t>Search vpn in start menu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11/24/2021</a:t>
            </a:r>
            <a:endParaRPr lang="en-US" altLang="zh-CN"/>
          </a:p>
          <a:p>
            <a:pPr lvl="1"/>
            <a:r>
              <a:rPr lang="en-US" altLang="zh-CN"/>
              <a:t>Added “Lets’ Encrypt for Docker” slide</a:t>
            </a:r>
            <a:endParaRPr lang="en-US" altLang="zh-CN"/>
          </a:p>
          <a:p>
            <a:pPr lvl="0"/>
            <a:r>
              <a:rPr lang="en-US" altLang="zh-CN"/>
              <a:t>3/7/2022</a:t>
            </a:r>
            <a:endParaRPr lang="en-US" altLang="zh-CN"/>
          </a:p>
          <a:p>
            <a:pPr lvl="1"/>
            <a:r>
              <a:rPr lang="en-US" altLang="zh-CN"/>
              <a:t>Added ssh slide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Firewall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  <a:p>
            <a:pPr lvl="1"/>
            <a:r>
              <a:rPr lang="en-US" altLang="zh-CN"/>
              <a:t>sudo ufw status verbose</a:t>
            </a:r>
            <a:endParaRPr lang="en-US" altLang="zh-CN"/>
          </a:p>
          <a:p>
            <a:pPr lvl="1"/>
            <a:r>
              <a:rPr lang="en-US" altLang="zh-CN"/>
              <a:t>sudo ufw allow 80</a:t>
            </a:r>
            <a:endParaRPr lang="en-US" altLang="zh-CN"/>
          </a:p>
          <a:p>
            <a:pPr lvl="1"/>
            <a:r>
              <a:rPr lang="en-US" altLang="zh-CN"/>
              <a:t>sudo ufw delete allow 80</a:t>
            </a:r>
            <a:endParaRPr lang="en-US" altLang="zh-CN"/>
          </a:p>
          <a:p>
            <a:pPr lvl="0"/>
            <a:r>
              <a:rPr lang="en-US" altLang="zh-CN"/>
              <a:t>CentOS</a:t>
            </a:r>
            <a:endParaRPr lang="en-US" altLang="zh-CN"/>
          </a:p>
          <a:p>
            <a:pPr lvl="1"/>
            <a:r>
              <a:rPr lang="en-US" altLang="zh-CN"/>
              <a:t>firewall-cmd --zone=public --list-ports</a:t>
            </a:r>
            <a:endParaRPr lang="en-US" altLang="zh-CN"/>
          </a:p>
          <a:p>
            <a:pPr lvl="1"/>
            <a:r>
              <a:rPr lang="en-US" altLang="zh-CN"/>
              <a:t>firewall-cmd --zone=public --add-port=80/tcp --permanent</a:t>
            </a:r>
            <a:endParaRPr lang="en-US" altLang="zh-CN"/>
          </a:p>
          <a:p>
            <a:pPr lvl="1"/>
            <a:r>
              <a:rPr lang="en-US" altLang="zh-CN"/>
              <a:t>firewall-cmd --zone=public --add-port=443/tcp --permanent</a:t>
            </a:r>
            <a:endParaRPr lang="en-US" altLang="zh-CN"/>
          </a:p>
          <a:p>
            <a:pPr lvl="1"/>
            <a:r>
              <a:rPr lang="en-US" altLang="zh-CN"/>
              <a:t>firewall-cmd --zone=public --remove-port=80/tcp --permanent</a:t>
            </a:r>
            <a:endParaRPr lang="en-US" altLang="zh-CN"/>
          </a:p>
          <a:p>
            <a:pPr lvl="1"/>
            <a:r>
              <a:rPr lang="en-US" altLang="zh-CN"/>
              <a:t>firewall-cmd --reload</a:t>
            </a:r>
            <a:endParaRPr lang="en-US" altLang="zh-CN"/>
          </a:p>
          <a:p>
            <a:pPr lvl="1"/>
            <a:r>
              <a:rPr lang="en-US" altLang="zh-CN"/>
              <a:t>firewall-cmd --zone=public --query-port=80/tcp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75655" cy="4815205"/>
          </a:xfrm>
        </p:spPr>
        <p:txBody>
          <a:bodyPr>
            <a:noAutofit/>
          </a:bodyPr>
          <a:p>
            <a:r>
              <a:rPr lang="en-US" altLang="zh-CN" sz="1200"/>
              <a:t>Generate private key</a:t>
            </a:r>
            <a:endParaRPr lang="en-US" altLang="zh-CN" sz="1200"/>
          </a:p>
          <a:p>
            <a:pPr lvl="1"/>
            <a:r>
              <a:rPr lang="en-US" altLang="zh-CN" sz="1000"/>
              <a:t>openssl genrsa -out privateKey.key 2048</a:t>
            </a:r>
            <a:endParaRPr lang="en-US" altLang="zh-CN" sz="1000"/>
          </a:p>
          <a:p>
            <a:pPr lvl="0"/>
            <a:r>
              <a:rPr lang="en-US" altLang="zh-CN" sz="1200"/>
              <a:t>Generate CSR</a:t>
            </a:r>
            <a:endParaRPr lang="en-US" altLang="zh-CN" sz="1200"/>
          </a:p>
          <a:p>
            <a:pPr lvl="1"/>
            <a:r>
              <a:rPr lang="en-US" altLang="zh-CN" sz="1000"/>
              <a:t>openssl req -new -key privateKey.key -out CSR.csr</a:t>
            </a:r>
            <a:endParaRPr lang="en-US" altLang="zh-CN" sz="1000"/>
          </a:p>
          <a:p>
            <a:pPr lvl="2"/>
            <a:r>
              <a:rPr lang="en-US" altLang="zh-CN" sz="900"/>
              <a:t>input country name, state/province, city, organization name, organization unit, common name (full domain name)</a:t>
            </a:r>
            <a:endParaRPr lang="en-US" altLang="zh-CN" sz="900"/>
          </a:p>
          <a:p>
            <a:pPr lvl="0"/>
            <a:r>
              <a:rPr lang="en-US" altLang="zh-CN" sz="1200"/>
              <a:t>Generate private key and CSR</a:t>
            </a:r>
            <a:endParaRPr lang="en-US" altLang="zh-CN" sz="1200"/>
          </a:p>
          <a:p>
            <a:pPr lvl="1"/>
            <a:r>
              <a:rPr lang="en-US" altLang="zh-CN" sz="1000"/>
              <a:t>openssl req -out CSR.csr -new -newkey rsa:2048 -nodes -keyout privateKey.key -subj "/C=US/ST=Florida/L=Saint Petersburg/O=Your Company, Inc./OU=IT/CN=yourdomain.com"</a:t>
            </a:r>
            <a:endParaRPr lang="en-US" altLang="zh-CN" sz="1000"/>
          </a:p>
          <a:p>
            <a:pPr lvl="0"/>
            <a:r>
              <a:rPr lang="en-US" altLang="zh-CN" sz="1200"/>
              <a:t>Generate a self-signed certificate</a:t>
            </a:r>
            <a:endParaRPr lang="en-US" altLang="zh-CN" sz="1200"/>
          </a:p>
          <a:p>
            <a:pPr lvl="1"/>
            <a:r>
              <a:rPr lang="en-US" altLang="zh-CN" sz="1000"/>
              <a:t>openssl req -x509 -sha256 -nodes -days 365 -newkey rsa:2048 -keyout privateKey.key -out certificate.crt</a:t>
            </a:r>
            <a:endParaRPr lang="en-US" altLang="zh-CN" sz="1000"/>
          </a:p>
          <a:p>
            <a:pPr lvl="0"/>
            <a:r>
              <a:rPr lang="en-US" altLang="zh-CN" sz="1200"/>
              <a:t>Check private key info</a:t>
            </a:r>
            <a:endParaRPr lang="en-US" altLang="zh-CN" sz="1200"/>
          </a:p>
          <a:p>
            <a:pPr lvl="1"/>
            <a:r>
              <a:rPr lang="en-US" altLang="zh-CN" sz="935"/>
              <a:t>openssl rsa -text -in privateKey.key -noout</a:t>
            </a:r>
            <a:endParaRPr lang="en-US" altLang="zh-CN" sz="935"/>
          </a:p>
          <a:p>
            <a:pPr lvl="0"/>
            <a:r>
              <a:rPr lang="en-US" altLang="zh-CN" sz="1200"/>
              <a:t>Check CSR info</a:t>
            </a:r>
            <a:endParaRPr lang="en-US" altLang="zh-CN" sz="1200"/>
          </a:p>
          <a:p>
            <a:pPr lvl="1"/>
            <a:r>
              <a:rPr lang="en-US" altLang="zh-CN" sz="930"/>
              <a:t>openssl req -text -in CSR.csr -noout</a:t>
            </a:r>
            <a:endParaRPr lang="en-US" altLang="zh-CN" sz="930"/>
          </a:p>
          <a:p>
            <a:pPr lvl="0"/>
            <a:r>
              <a:rPr lang="en-US" altLang="zh-CN" sz="1095"/>
              <a:t>View certificate info</a:t>
            </a:r>
            <a:endParaRPr lang="en-US" altLang="zh-CN" sz="1095"/>
          </a:p>
          <a:p>
            <a:pPr lvl="1"/>
            <a:r>
              <a:rPr lang="en-US" altLang="zh-CN" sz="930"/>
              <a:t>openssl x509 -text -in certificate.crt -noout</a:t>
            </a:r>
            <a:endParaRPr lang="en-US" altLang="zh-CN" sz="930"/>
          </a:p>
          <a:p>
            <a:pPr lvl="0"/>
            <a:r>
              <a:rPr lang="en-US" altLang="zh-CN" sz="1095" b="1">
                <a:solidFill>
                  <a:srgbClr val="FF0000"/>
                </a:solidFill>
              </a:rPr>
              <a:t>Check certificate of website</a:t>
            </a:r>
            <a:endParaRPr lang="en-US" altLang="zh-CN" sz="1095" b="1">
              <a:solidFill>
                <a:srgbClr val="FF0000"/>
              </a:solidFill>
            </a:endParaRPr>
          </a:p>
          <a:p>
            <a:pPr lvl="1"/>
            <a:r>
              <a:rPr lang="en-US" altLang="zh-CN" sz="925" b="1">
                <a:solidFill>
                  <a:srgbClr val="FF0000"/>
                </a:solidFill>
              </a:rPr>
              <a:t>openssl s_client -showcerts -connect &lt;hostname&gt;:&lt;port&gt; -prexit</a:t>
            </a:r>
            <a:endParaRPr lang="en-US" altLang="zh-CN" sz="925" b="1">
              <a:solidFill>
                <a:srgbClr val="FF0000"/>
              </a:solidFill>
            </a:endParaRPr>
          </a:p>
          <a:p>
            <a:pPr lvl="0"/>
            <a:r>
              <a:rPr lang="en-US" altLang="zh-CN" sz="1090"/>
              <a:t>Download certificate from a website</a:t>
            </a:r>
            <a:endParaRPr lang="en-US" altLang="zh-CN" sz="1090"/>
          </a:p>
          <a:p>
            <a:pPr lvl="1"/>
            <a:r>
              <a:rPr lang="en-US" altLang="zh-CN" sz="925"/>
              <a:t>echo -n | openssl s_client -connect fr.cib-biz.com:8097 | openssl x509 &gt; /tmp/cis.cert</a:t>
            </a:r>
            <a:endParaRPr lang="en-US" altLang="zh-CN" sz="925"/>
          </a:p>
        </p:txBody>
      </p:sp>
      <p:sp>
        <p:nvSpPr>
          <p:cNvPr id="4" name="流程图: 过程 3"/>
          <p:cNvSpPr/>
          <p:nvPr/>
        </p:nvSpPr>
        <p:spPr>
          <a:xfrm>
            <a:off x="7179310" y="1581150"/>
            <a:ext cx="3321050" cy="586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key pair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7178675" y="242697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CSR (Certificatae Signing Request) that contains public key and domain name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7179310" y="353949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upload request to a CA (Certificate Authority)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7178675" y="466725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download the certificate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8832215" y="2167890"/>
            <a:ext cx="762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8832215" y="3233420"/>
            <a:ext cx="63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 flipH="1">
            <a:off x="8832215" y="4345940"/>
            <a:ext cx="635" cy="3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Self-Signed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03340" cy="5037455"/>
          </a:xfrm>
        </p:spPr>
        <p:txBody>
          <a:bodyPr>
            <a:noAutofit/>
          </a:bodyPr>
          <a:p>
            <a:r>
              <a:rPr lang="en-US" altLang="zh-CN" sz="1600"/>
              <a:t>Reference</a:t>
            </a:r>
            <a:endParaRPr lang="en-US" altLang="zh-CN" sz="1600"/>
          </a:p>
          <a:p>
            <a:pPr lvl="1"/>
            <a:r>
              <a:rPr lang="en-US" altLang="zh-CN" sz="1200"/>
              <a:t>https://alvinalexander.com/linux-unix/my-notes-how-configure-https-nginx-ubuntu-16/</a:t>
            </a:r>
            <a:endParaRPr lang="en-US" altLang="zh-CN" sz="1200"/>
          </a:p>
          <a:p>
            <a:pPr lvl="1"/>
            <a:r>
              <a:rPr lang="en-US" altLang="zh-CN" sz="1200"/>
              <a:t>https://www.digitalocean.com/community/tutorials/how-to-create-a-self-signed-ssl-certificate-for-nginx-in-ubuntu-16-04</a:t>
            </a:r>
            <a:endParaRPr lang="en-US" altLang="zh-CN" sz="1200"/>
          </a:p>
          <a:p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SSL key (private key)</a:t>
            </a:r>
            <a:endParaRPr lang="en-US" altLang="zh-CN" sz="1400"/>
          </a:p>
          <a:p>
            <a:pPr lvl="2"/>
            <a:r>
              <a:rPr lang="en-US" altLang="zh-CN" sz="1200"/>
              <a:t>kept on server</a:t>
            </a:r>
            <a:r>
              <a:rPr lang="zh-CN" altLang="en-US" sz="1200"/>
              <a:t>，</a:t>
            </a:r>
            <a:r>
              <a:rPr lang="en-US" altLang="zh-CN" sz="1200"/>
              <a:t> used to encrypt content sent to client</a:t>
            </a:r>
            <a:endParaRPr lang="en-US" altLang="zh-CN" sz="1200"/>
          </a:p>
          <a:p>
            <a:pPr lvl="1"/>
            <a:r>
              <a:rPr lang="en-US" altLang="zh-CN" sz="1400"/>
              <a:t>SSL certificate (public certificate)</a:t>
            </a:r>
            <a:endParaRPr lang="en-US" altLang="zh-CN" sz="1400"/>
          </a:p>
          <a:p>
            <a:pPr lvl="2"/>
            <a:r>
              <a:rPr lang="en-US" altLang="zh-CN" sz="1200"/>
              <a:t>publicly shared with anyone requesting the content</a:t>
            </a:r>
            <a:r>
              <a:rPr lang="zh-CN" altLang="en-US" sz="1200"/>
              <a:t>，</a:t>
            </a:r>
            <a:r>
              <a:rPr lang="en-US" altLang="zh-CN" sz="1200"/>
              <a:t> used to decrypt content signed by the associated SSL key</a:t>
            </a:r>
            <a:endParaRPr lang="en-US" altLang="zh-CN" sz="1200"/>
          </a:p>
          <a:p>
            <a:r>
              <a:rPr lang="en-US" altLang="zh-CN" sz="1600"/>
              <a:t>Self-signed using openssl</a:t>
            </a:r>
            <a:endParaRPr lang="en-US" altLang="zh-CN" sz="1600"/>
          </a:p>
          <a:p>
            <a:pPr lvl="1"/>
            <a:r>
              <a:rPr lang="en-US" altLang="zh-CN" sz="1400"/>
              <a:t>openssl req -x509 -nodes -days 3650 -newkey rsa:2048 -keyout /etc/ssl/private/aja-nginx-selfsigned.key -out /etc/ssl/certs/aja-nginx-selfsigned.crt</a:t>
            </a:r>
            <a:endParaRPr lang="en-US" altLang="zh-CN" sz="1400"/>
          </a:p>
          <a:p>
            <a:pPr lvl="2"/>
            <a:r>
              <a:rPr lang="en-US" altLang="zh-CN" sz="1200"/>
              <a:t>output .key and .crt files</a:t>
            </a:r>
            <a:endParaRPr lang="en-US" altLang="zh-CN" sz="1200"/>
          </a:p>
          <a:p>
            <a:pPr lvl="1"/>
            <a:r>
              <a:rPr lang="en-US" altLang="zh-CN" sz="1400"/>
              <a:t>openssl dhparam -out /etc/ssl/certs/aja-dhparam.pem 2048</a:t>
            </a:r>
            <a:endParaRPr lang="en-US" altLang="zh-CN" sz="1400"/>
          </a:p>
          <a:p>
            <a:pPr lvl="1"/>
            <a:r>
              <a:rPr lang="en-US" altLang="zh-CN" sz="1400"/>
              <a:t>/etc/nginx/snippets/aja-self-signed.conf</a:t>
            </a:r>
            <a:endParaRPr lang="en-US" altLang="zh-CN" sz="1400"/>
          </a:p>
          <a:p>
            <a:pPr lvl="2"/>
            <a:r>
              <a:rPr lang="en-US" altLang="zh-CN" sz="1200"/>
              <a:t>ssl_certificate /etc/ssl/certs/aja-nginx-selfsigned.crt</a:t>
            </a:r>
            <a:r>
              <a:rPr lang="zh-CN" altLang="en-US" sz="1200"/>
              <a:t>；</a:t>
            </a:r>
            <a:endParaRPr lang="zh-CN" altLang="en-US" sz="1200"/>
          </a:p>
          <a:p>
            <a:pPr lvl="2"/>
            <a:r>
              <a:rPr lang="zh-CN" altLang="en-US" sz="1200"/>
              <a:t>ssl_certificate_key /etc/ssl/private/aja-nginx-selfsigned.key;</a:t>
            </a:r>
            <a:endParaRPr lang="zh-CN" altLang="en-US" sz="1200"/>
          </a:p>
          <a:p>
            <a:pPr lvl="1"/>
            <a:r>
              <a:rPr lang="zh-CN" altLang="en-US" sz="1400"/>
              <a:t>/etc/nginx/snippets/aja-ssl-params.conf</a:t>
            </a:r>
            <a:endParaRPr lang="zh-CN" altLang="en-US" sz="1400"/>
          </a:p>
          <a:p>
            <a:pPr lvl="2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7369810" y="904240"/>
            <a:ext cx="4495165" cy="341503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 sz="900"/>
              <a:t># </a:t>
            </a:r>
            <a:r>
              <a:rPr lang="zh-CN" altLang="en-US" sz="900"/>
              <a:t>/etc/nginx/snippets/aja-ssl-params.conf</a:t>
            </a:r>
            <a:endParaRPr lang="zh-CN" altLang="en-US" sz="900"/>
          </a:p>
          <a:p>
            <a:r>
              <a:rPr lang="zh-CN" altLang="en-US" sz="900"/>
              <a:t># from https://cipherli.st/</a:t>
            </a:r>
            <a:endParaRPr lang="zh-CN" altLang="en-US" sz="900"/>
          </a:p>
          <a:p>
            <a:r>
              <a:rPr lang="zh-CN" altLang="en-US" sz="900"/>
              <a:t>    # and https://raymii.org/s/tutorials/Strong_SSL_Security_On_nginx.html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ssl_protocols TLSv1 TLSv1.1 TLSv1.2;</a:t>
            </a:r>
            <a:endParaRPr lang="zh-CN" altLang="en-US" sz="900"/>
          </a:p>
          <a:p>
            <a:r>
              <a:rPr lang="zh-CN" altLang="en-US" sz="900"/>
              <a:t>    ssl_prefer_server_ciphers on;</a:t>
            </a:r>
            <a:endParaRPr lang="zh-CN" altLang="en-US" sz="900"/>
          </a:p>
          <a:p>
            <a:r>
              <a:rPr lang="zh-CN" altLang="en-US" sz="900"/>
              <a:t>    ssl_ciphers "EECDH+AESGCM:EDH+AESGCM:AES256+EECDH:AES256+EDH";</a:t>
            </a:r>
            <a:endParaRPr lang="zh-CN" altLang="en-US" sz="900"/>
          </a:p>
          <a:p>
            <a:r>
              <a:rPr lang="zh-CN" altLang="en-US" sz="900"/>
              <a:t>    ssl_ecdh_curve secp384r1;</a:t>
            </a:r>
            <a:endParaRPr lang="zh-CN" altLang="en-US" sz="900"/>
          </a:p>
          <a:p>
            <a:r>
              <a:rPr lang="zh-CN" altLang="en-US" sz="900"/>
              <a:t>    ssl_session_cache shared:SSL:10m;</a:t>
            </a:r>
            <a:endParaRPr lang="zh-CN" altLang="en-US" sz="900"/>
          </a:p>
          <a:p>
            <a:r>
              <a:rPr lang="zh-CN" altLang="en-US" sz="900"/>
              <a:t>    ssl_session_tickets off;</a:t>
            </a:r>
            <a:endParaRPr lang="zh-CN" altLang="en-US" sz="900"/>
          </a:p>
          <a:p>
            <a:r>
              <a:rPr lang="zh-CN" altLang="en-US" sz="900"/>
              <a:t>    ssl_stapling on;</a:t>
            </a:r>
            <a:endParaRPr lang="zh-CN" altLang="en-US" sz="900"/>
          </a:p>
          <a:p>
            <a:r>
              <a:rPr lang="zh-CN" altLang="en-US" sz="900"/>
              <a:t>    ssl_stapling_verify on;</a:t>
            </a:r>
            <a:endParaRPr lang="zh-CN" altLang="en-US" sz="900"/>
          </a:p>
          <a:p>
            <a:r>
              <a:rPr lang="zh-CN" altLang="en-US" sz="900"/>
              <a:t>    resolver 8.8.8.8 8.8.4.4 valid=300s;</a:t>
            </a:r>
            <a:endParaRPr lang="zh-CN" altLang="en-US" sz="900"/>
          </a:p>
          <a:p>
            <a:r>
              <a:rPr lang="zh-CN" altLang="en-US" sz="900"/>
              <a:t>    resolver_timeout 5s;</a:t>
            </a:r>
            <a:endParaRPr lang="zh-CN" altLang="en-US" sz="900"/>
          </a:p>
          <a:p>
            <a:r>
              <a:rPr lang="zh-CN" altLang="en-US" sz="900"/>
              <a:t>    # Disable preloading HSTS for now.  You can use the commented out header line that includes</a:t>
            </a:r>
            <a:endParaRPr lang="zh-CN" altLang="en-US" sz="900"/>
          </a:p>
          <a:p>
            <a:r>
              <a:rPr lang="zh-CN" altLang="en-US" sz="900"/>
              <a:t>    # the "preload" directive if you understand the implications.</a:t>
            </a:r>
            <a:endParaRPr lang="zh-CN" altLang="en-US" sz="900"/>
          </a:p>
          <a:p>
            <a:r>
              <a:rPr lang="zh-CN" altLang="en-US" sz="900"/>
              <a:t>    #add_header Strict-Transport-Security "max-age=63072000; includeSubdomains; preload";</a:t>
            </a:r>
            <a:endParaRPr lang="zh-CN" altLang="en-US" sz="900"/>
          </a:p>
          <a:p>
            <a:r>
              <a:rPr lang="zh-CN" altLang="en-US" sz="900"/>
              <a:t>    add_header Strict-Transport-Security "max-age=63072000; includeSubdomains";</a:t>
            </a:r>
            <a:endParaRPr lang="zh-CN" altLang="en-US" sz="900"/>
          </a:p>
          <a:p>
            <a:r>
              <a:rPr lang="zh-CN" altLang="en-US" sz="900"/>
              <a:t>    add_header X-Frame-Options DENY;</a:t>
            </a:r>
            <a:endParaRPr lang="zh-CN" altLang="en-US" sz="900"/>
          </a:p>
          <a:p>
            <a:r>
              <a:rPr lang="zh-CN" altLang="en-US" sz="900"/>
              <a:t>    add_header X-Content-Type-Options nosniff;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ssl_dhparam /etc/ssl/certs/aja-dhparam.pem;</a:t>
            </a:r>
            <a:endParaRPr lang="zh-CN" altLang="en-US" sz="900"/>
          </a:p>
        </p:txBody>
      </p:sp>
      <p:sp>
        <p:nvSpPr>
          <p:cNvPr id="5" name="文本框 4"/>
          <p:cNvSpPr txBox="1"/>
          <p:nvPr/>
        </p:nvSpPr>
        <p:spPr>
          <a:xfrm>
            <a:off x="7369810" y="4499610"/>
            <a:ext cx="4495165" cy="21685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sz="900"/>
              <a:t>server {</a:t>
            </a:r>
            <a:endParaRPr sz="900"/>
          </a:p>
          <a:p>
            <a:r>
              <a:rPr sz="900"/>
              <a:t>    #listen 80 default_server;</a:t>
            </a:r>
            <a:endParaRPr sz="900"/>
          </a:p>
          <a:p>
            <a:r>
              <a:rPr sz="900"/>
              <a:t>    #listen [::]:80 default_server;</a:t>
            </a:r>
            <a:endParaRPr sz="900"/>
          </a:p>
          <a:p>
            <a:r>
              <a:rPr sz="900"/>
              <a:t>    #listen 443 ssl http2 default_server;</a:t>
            </a:r>
            <a:endParaRPr sz="900"/>
          </a:p>
          <a:p>
            <a:r>
              <a:rPr sz="900"/>
              <a:t>    #listen [::]:443 ssl http2 default_server;</a:t>
            </a:r>
            <a:endParaRPr sz="900"/>
          </a:p>
          <a:p>
            <a:endParaRPr sz="900"/>
          </a:p>
          <a:p>
            <a:r>
              <a:rPr sz="900"/>
              <a:t>    # these work without "default_server"</a:t>
            </a:r>
            <a:endParaRPr sz="900"/>
          </a:p>
          <a:p>
            <a:r>
              <a:rPr sz="900"/>
              <a:t>    listen 80;</a:t>
            </a:r>
            <a:endParaRPr sz="900"/>
          </a:p>
          <a:p>
            <a:r>
              <a:rPr sz="900"/>
              <a:t>    listen [::]:80;</a:t>
            </a:r>
            <a:endParaRPr sz="900"/>
          </a:p>
          <a:p>
            <a:r>
              <a:rPr sz="900"/>
              <a:t>    listen 443 ssl http2;</a:t>
            </a:r>
            <a:endParaRPr sz="900"/>
          </a:p>
          <a:p>
            <a:r>
              <a:rPr sz="900"/>
              <a:t>    listen [::]:443 ssl http2;</a:t>
            </a:r>
            <a:endParaRPr sz="900"/>
          </a:p>
          <a:p>
            <a:endParaRPr sz="900"/>
          </a:p>
          <a:p>
            <a:r>
              <a:rPr sz="900"/>
              <a:t>    server_name server_domain_or_IP;</a:t>
            </a:r>
            <a:endParaRPr sz="900"/>
          </a:p>
          <a:p>
            <a:r>
              <a:rPr sz="900"/>
              <a:t>    include snippets/aja-self-signed.conf;</a:t>
            </a:r>
            <a:endParaRPr sz="900"/>
          </a:p>
          <a:p>
            <a:r>
              <a:rPr sz="900"/>
              <a:t>    include snippets/aja-ssl-params.conf;</a:t>
            </a:r>
            <a:endParaRPr sz="9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Letsencrypt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4365" cy="4885055"/>
          </a:xfrm>
        </p:spPr>
        <p:txBody>
          <a:bodyPr>
            <a:noAutofit/>
          </a:bodyPr>
          <a:p>
            <a:r>
              <a:rPr lang="en-US" altLang="zh-CN" sz="1800"/>
              <a:t>Reference</a:t>
            </a:r>
            <a:endParaRPr lang="en-US" altLang="zh-CN" sz="1800"/>
          </a:p>
          <a:p>
            <a:pPr lvl="1"/>
            <a:r>
              <a:rPr lang="en-US" altLang="zh-CN" sz="1600"/>
              <a:t>https://letsencrypt.org/</a:t>
            </a:r>
            <a:endParaRPr lang="en-US" altLang="zh-CN" sz="1600"/>
          </a:p>
          <a:p>
            <a:pPr lvl="1"/>
            <a:r>
              <a:rPr lang="en-US" altLang="zh-CN" sz="1600"/>
              <a:t>https://certbot.eff.org/instructions</a:t>
            </a:r>
            <a:endParaRPr lang="en-US" altLang="zh-CN" sz="1600"/>
          </a:p>
          <a:p>
            <a:pPr lvl="1"/>
            <a:r>
              <a:rPr lang="en-US" altLang="zh-CN" sz="1600"/>
              <a:t>https://www.digitalocean.com/community/tutorials/how-to-secure-nginx-with-let-s-encrypt-on-ubuntu-16-04</a:t>
            </a:r>
            <a:endParaRPr lang="en-US" altLang="zh-CN" sz="1600"/>
          </a:p>
          <a:p>
            <a:pPr lvl="1"/>
            <a:r>
              <a:rPr lang="en-US" altLang="zh-CN" sz="1600"/>
              <a:t>https://techsparx.com/software-development/docker/damp/nginx-cron-ssl.html</a:t>
            </a:r>
            <a:endParaRPr lang="en-US" altLang="zh-CN" sz="1600"/>
          </a:p>
          <a:p>
            <a:pPr lvl="1"/>
            <a:r>
              <a:rPr lang="en-US" altLang="zh-CN" sz="1600"/>
              <a:t>https://900913.ru/2017/06/09/kak-dobavit-ssl-na-ubuntu-server-16-04-i-vyshe/</a:t>
            </a:r>
            <a:endParaRPr lang="en-US" altLang="zh-CN" sz="1600"/>
          </a:p>
          <a:p>
            <a:pPr lvl="0"/>
            <a:r>
              <a:rPr lang="en-US" altLang="zh-CN" sz="1800"/>
              <a:t>Intro</a:t>
            </a:r>
            <a:endParaRPr lang="en-US" altLang="zh-CN" sz="1800"/>
          </a:p>
          <a:p>
            <a:pPr lvl="1"/>
            <a:r>
              <a:rPr lang="en-US" altLang="zh-CN" sz="1600"/>
              <a:t>offering free SSL/HTTPS certificates</a:t>
            </a:r>
            <a:endParaRPr lang="en-US" altLang="zh-CN" sz="1600"/>
          </a:p>
          <a:p>
            <a:pPr lvl="1"/>
            <a:r>
              <a:rPr lang="en-US" altLang="zh-CN" sz="1600"/>
              <a:t>The main issue with Letsencrypt is that certificates expire after 90 days.</a:t>
            </a:r>
            <a:endParaRPr lang="en-US" altLang="zh-CN" sz="1600"/>
          </a:p>
          <a:p>
            <a:pPr lvl="1"/>
            <a:r>
              <a:rPr lang="en-US" altLang="zh-CN" sz="1600"/>
              <a:t>Certbot: leading client program for Letsencrypt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17970" y="1191895"/>
            <a:ext cx="5245100" cy="4885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Steps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Install Certbot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sudo apt install gpg software-properties-common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add-apt-repository ppa:certbot/certbot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apt update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Generate certificate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Make sure http://example.com can be accessed correctly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certbot certonly --nginx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dir: /etc/letsencrypt/live/{url}/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files: fullchain.pem, privkey.pem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/>
              <a:t>Docker</a:t>
            </a:r>
            <a:endParaRPr lang="en-US" altLang="zh-CN" sz="1800"/>
          </a:p>
          <a:p>
            <a:pPr lvl="1"/>
            <a:r>
              <a:rPr lang="en-US" altLang="zh-CN" sz="1500"/>
              <a:t>Copy generated fullchain.pem and privkey.pem to nginx folder</a:t>
            </a:r>
            <a:endParaRPr lang="en-US" altLang="zh-CN" sz="1500"/>
          </a:p>
          <a:p>
            <a:pPr lvl="1"/>
            <a:r>
              <a:rPr lang="en-US" altLang="zh-CN" sz="1500"/>
              <a:t>Configure Dockerfile for nginx to copy the two files to /etc/letsencrypt/live/{url}/ folder</a:t>
            </a:r>
            <a:endParaRPr lang="en-US" altLang="zh-CN" sz="1500"/>
          </a:p>
          <a:p>
            <a:pPr lvl="1"/>
            <a:r>
              <a:rPr lang="en-US" altLang="zh-CN" sz="1500"/>
              <a:t>Modify ngix config file to support https</a:t>
            </a:r>
            <a:endParaRPr lang="en-US" altLang="zh-CN" sz="2000"/>
          </a:p>
          <a:p>
            <a:pPr lvl="1"/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34660" cy="4549140"/>
          </a:xfrm>
        </p:spPr>
        <p:txBody>
          <a:bodyPr>
            <a:normAutofit lnSpcReduction="1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https://www.jianshu.com/p/ea090833f766</a:t>
            </a:r>
            <a:endParaRPr lang="en-US" altLang="zh-CN" sz="1800"/>
          </a:p>
          <a:p>
            <a:pPr lvl="0"/>
            <a:r>
              <a:rPr lang="en-US" altLang="zh-CN" sz="2000"/>
              <a:t>Apply</a:t>
            </a:r>
            <a:endParaRPr lang="en-US" altLang="zh-CN" sz="2000"/>
          </a:p>
          <a:p>
            <a:pPr lvl="1"/>
            <a:r>
              <a:rPr lang="en-US" altLang="zh-CN" sz="1800"/>
              <a:t>mkdir -p /letsencrypt/site</a:t>
            </a:r>
            <a:endParaRPr lang="en-US" altLang="zh-CN" sz="1800"/>
          </a:p>
          <a:p>
            <a:pPr lvl="1"/>
            <a:r>
              <a:rPr lang="en-US" altLang="zh-CN" sz="1800"/>
              <a:t>create “/letsencrypt/docker-compose.yml”</a:t>
            </a:r>
            <a:endParaRPr lang="en-US" altLang="zh-CN" sz="1800"/>
          </a:p>
          <a:p>
            <a:pPr lvl="1"/>
            <a:r>
              <a:rPr lang="en-US" altLang="zh-CN" sz="1800"/>
              <a:t>create “/letsencrypt/nginx.conf”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up -d</a:t>
            </a:r>
            <a:endParaRPr lang="en-US" altLang="zh-CN" sz="1800"/>
          </a:p>
          <a:p>
            <a:pPr lvl="1"/>
            <a:r>
              <a:rPr lang="en-US" altLang="zh-CN" sz="1800"/>
              <a:t>run “apply.sh”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down</a:t>
            </a:r>
            <a:endParaRPr lang="en-US" altLang="zh-CN" sz="1800"/>
          </a:p>
          <a:p>
            <a:pPr lvl="1"/>
            <a:r>
              <a:rPr lang="en-US" altLang="zh-CN" sz="1800"/>
              <a:t>copy certificate files from /letsencrypt/certbot/etc/letsencrypt/live/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create “/letsencrypt/renew.sh”</a:t>
            </a:r>
            <a:endParaRPr lang="en-US" altLang="zh-CN" sz="1800"/>
          </a:p>
          <a:p>
            <a:pPr lvl="1"/>
            <a:r>
              <a:rPr lang="en-US" altLang="zh-CN" sz="1800"/>
              <a:t>crontab -e</a:t>
            </a:r>
            <a:endParaRPr lang="en-US" altLang="zh-CN" sz="1800"/>
          </a:p>
          <a:p>
            <a:pPr lvl="2"/>
            <a:r>
              <a:rPr lang="en-US" altLang="zh-CN" sz="1620"/>
              <a:t>Add new line: “0 1 * * 0 /letsencrypt/renew.sh”</a:t>
            </a:r>
            <a:endParaRPr lang="en-US" altLang="zh-CN" sz="1620"/>
          </a:p>
        </p:txBody>
      </p:sp>
      <p:sp>
        <p:nvSpPr>
          <p:cNvPr id="4" name="文本框 3"/>
          <p:cNvSpPr txBox="1"/>
          <p:nvPr/>
        </p:nvSpPr>
        <p:spPr>
          <a:xfrm>
            <a:off x="6852920" y="1025525"/>
            <a:ext cx="2555875" cy="3014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  <a:sym typeface="+mn-ea"/>
              </a:rPr>
              <a:t>/letsencrypt/docker-compose.yml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version: '3.1'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services:</a:t>
            </a:r>
            <a:endParaRPr lang="zh-CN" altLang="en-US" sz="1000"/>
          </a:p>
          <a:p>
            <a:r>
              <a:rPr lang="zh-CN" altLang="en-US" sz="1000"/>
              <a:t>  demo-site:</a:t>
            </a:r>
            <a:endParaRPr lang="zh-CN" altLang="en-US" sz="1000"/>
          </a:p>
          <a:p>
            <a:r>
              <a:rPr lang="zh-CN" altLang="en-US" sz="1000"/>
              <a:t>    container_name: 'demo-site'</a:t>
            </a:r>
            <a:endParaRPr lang="zh-CN" altLang="en-US" sz="1000"/>
          </a:p>
          <a:p>
            <a:r>
              <a:rPr lang="zh-CN" altLang="en-US" sz="1000"/>
              <a:t>    image: nginx:alpine</a:t>
            </a:r>
            <a:endParaRPr lang="zh-CN" altLang="en-US" sz="1000"/>
          </a:p>
          <a:p>
            <a:r>
              <a:rPr lang="zh-CN" altLang="en-US" sz="1000"/>
              <a:t>    ports:</a:t>
            </a:r>
            <a:endParaRPr lang="zh-CN" altLang="en-US" sz="1000"/>
          </a:p>
          <a:p>
            <a:r>
              <a:rPr lang="zh-CN" altLang="en-US" sz="1000"/>
              <a:t>      - "80:80"</a:t>
            </a:r>
            <a:endParaRPr lang="zh-CN" altLang="en-US" sz="1000"/>
          </a:p>
          <a:p>
            <a:r>
              <a:rPr lang="zh-CN" altLang="en-US" sz="1000"/>
              <a:t>    volumes:</a:t>
            </a:r>
            <a:endParaRPr lang="zh-CN" altLang="en-US" sz="1000"/>
          </a:p>
          <a:p>
            <a:r>
              <a:rPr lang="zh-CN" altLang="en-US" sz="1000"/>
              <a:t>      - ./nginx.conf:/etc/nginx/conf.d/default.conf</a:t>
            </a:r>
            <a:endParaRPr lang="zh-CN" altLang="en-US" sz="1000"/>
          </a:p>
          <a:p>
            <a:r>
              <a:rPr lang="zh-CN" altLang="en-US" sz="1000"/>
              <a:t>      - ./site:/usr/share/nginx/html</a:t>
            </a:r>
            <a:endParaRPr lang="zh-CN" altLang="en-US" sz="1000"/>
          </a:p>
          <a:p>
            <a:r>
              <a:rPr lang="zh-CN" altLang="en-US" sz="1000"/>
              <a:t>    networks:</a:t>
            </a:r>
            <a:endParaRPr lang="zh-CN" altLang="en-US" sz="1000"/>
          </a:p>
          <a:p>
            <a:r>
              <a:rPr lang="zh-CN" altLang="en-US" sz="1000"/>
              <a:t>      - docker-network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networks:</a:t>
            </a:r>
            <a:endParaRPr lang="zh-CN" altLang="en-US" sz="1000"/>
          </a:p>
          <a:p>
            <a:r>
              <a:rPr lang="zh-CN" altLang="en-US" sz="1000"/>
              <a:t>  docker-network:</a:t>
            </a:r>
            <a:endParaRPr lang="zh-CN" altLang="en-US" sz="1000"/>
          </a:p>
          <a:p>
            <a:r>
              <a:rPr lang="zh-CN" altLang="en-US" sz="1000"/>
              <a:t>    driver: bridge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9545320" y="1211580"/>
            <a:ext cx="2540000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/letsencrypt/nginx.conf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server {</a:t>
            </a:r>
            <a:endParaRPr lang="zh-CN" altLang="en-US" sz="1000"/>
          </a:p>
          <a:p>
            <a:r>
              <a:rPr lang="zh-CN" altLang="en-US" sz="1000"/>
              <a:t>    listen 80;</a:t>
            </a:r>
            <a:endParaRPr lang="zh-CN" altLang="en-US" sz="1000"/>
          </a:p>
          <a:p>
            <a:r>
              <a:rPr lang="zh-CN" altLang="en-US" sz="1000"/>
              <a:t>    server_name example.com www.example.com;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location ~ /.well-known/acme-challenge {</a:t>
            </a:r>
            <a:endParaRPr lang="zh-CN" altLang="en-US" sz="1000"/>
          </a:p>
          <a:p>
            <a:r>
              <a:rPr lang="zh-CN" altLang="en-US" sz="1000"/>
              <a:t>        allow all;</a:t>
            </a:r>
            <a:endParaRPr lang="zh-CN" altLang="en-US" sz="1000"/>
          </a:p>
          <a:p>
            <a:r>
              <a:rPr lang="zh-CN" altLang="en-US" sz="1000"/>
              <a:t>        root /usr/share/nginx/html;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root /usr/share/nginx/html;</a:t>
            </a:r>
            <a:endParaRPr lang="zh-CN" altLang="en-US" sz="1000"/>
          </a:p>
          <a:p>
            <a:r>
              <a:rPr lang="zh-CN" altLang="en-US" sz="1000"/>
              <a:t>    index index.html;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6852920" y="4151630"/>
            <a:ext cx="2555875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apply.sh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docker run --rm -it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 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 </a:t>
            </a:r>
            <a:endParaRPr lang="zh-CN" altLang="en-US" sz="1000"/>
          </a:p>
          <a:p>
            <a:r>
              <a:rPr lang="zh-CN" altLang="en-US" sz="1000"/>
              <a:t>-v /letsencrypt/site:/data/letsencrypt \ 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certonly --webroot \ </a:t>
            </a:r>
            <a:endParaRPr lang="zh-CN" altLang="en-US" sz="1000"/>
          </a:p>
          <a:p>
            <a:r>
              <a:rPr lang="zh-CN" altLang="en-US" sz="1000"/>
              <a:t>--email youremail@domain.com --agree-tos --no-eff-email \              </a:t>
            </a:r>
            <a:endParaRPr lang="zh-CN" altLang="en-US" sz="1000"/>
          </a:p>
          <a:p>
            <a:r>
              <a:rPr lang="zh-CN" altLang="en-US" sz="1000"/>
              <a:t>--webroot-path=/data/letsencrypt \</a:t>
            </a:r>
            <a:endParaRPr lang="zh-CN" altLang="en-US" sz="1000"/>
          </a:p>
          <a:p>
            <a:r>
              <a:rPr lang="zh-CN" altLang="en-US" sz="1000"/>
              <a:t>-d example.com -d www.example.com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9545320" y="3772535"/>
            <a:ext cx="2540000" cy="2707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renew.sh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#!/bin/bash</a:t>
            </a:r>
            <a:endParaRPr lang="zh-CN" altLang="en-US" sz="1000"/>
          </a:p>
          <a:p>
            <a:r>
              <a:rPr lang="zh-CN" altLang="en-US" sz="1000"/>
              <a:t>docker run -it --rm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</a:t>
            </a:r>
            <a:endParaRPr lang="zh-CN" altLang="en-US" sz="1000"/>
          </a:p>
          <a:p>
            <a:r>
              <a:rPr lang="zh-CN" altLang="en-US" sz="1000"/>
              <a:t>-v /letsencrypt/certbot/var/lib/letsencrypt:/var/lib/letsencrypt \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</a:t>
            </a:r>
            <a:endParaRPr lang="zh-CN" altLang="en-US" sz="1000"/>
          </a:p>
          <a:p>
            <a:r>
              <a:rPr lang="zh-CN" altLang="en-US" sz="1000"/>
              <a:t>-v /letsencrypt/site:/data/letsencrypt \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renew --webroot -w /data/letsencrypt --quiet &amp;&amp; docker kill --signal=HUP demo-site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Letencypt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8740" cy="4876165"/>
          </a:xfrm>
        </p:spPr>
        <p:txBody>
          <a:bodyPr>
            <a:normAutofit fontScale="6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https://www.theparsedweb.com/production-ready-setup-with-nginx-flask-and-postgres/</a:t>
            </a:r>
            <a:endParaRPr lang="en-US" altLang="zh-CN" sz="1800"/>
          </a:p>
          <a:p>
            <a:pPr lvl="1"/>
            <a:r>
              <a:rPr lang="en-US" altLang="zh-CN" sz="1800"/>
              <a:t>https://stackoverflow.com/questions/66638368/how-to-do-auto-renewal-of-tls-certificates-with-certbot</a:t>
            </a:r>
            <a:endParaRPr lang="en-US" altLang="zh-CN" sz="1800"/>
          </a:p>
          <a:p>
            <a:pPr lvl="1"/>
            <a:r>
              <a:rPr lang="en-US" altLang="zh-CN" sz="1800"/>
              <a:t>https://delattreconsulting.com/2020/02/lets-encrypt-ssl-certificate-through-certbot-for-nginx-in-a-docker-environment/</a:t>
            </a:r>
            <a:endParaRPr lang="en-US" altLang="zh-CN" sz="1800"/>
          </a:p>
          <a:p>
            <a:pPr lvl="0"/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800"/>
              <a:t>Offline</a:t>
            </a:r>
            <a:endParaRPr lang="en-US" altLang="zh-CN" sz="1800"/>
          </a:p>
          <a:p>
            <a:pPr lvl="2"/>
            <a:r>
              <a:rPr lang="en-US" altLang="zh-CN" sz="1620"/>
              <a:t>sudo apt-get install -y certbot</a:t>
            </a:r>
            <a:endParaRPr lang="en-US" altLang="zh-CN" sz="1620"/>
          </a:p>
          <a:p>
            <a:pPr lvl="2"/>
            <a:r>
              <a:rPr lang="en-US" altLang="zh-CN" sz="1620"/>
              <a:t>stop 80 port service</a:t>
            </a:r>
            <a:endParaRPr lang="en-US" altLang="zh-CN" sz="1620"/>
          </a:p>
          <a:p>
            <a:pPr lvl="2"/>
            <a:r>
              <a:rPr lang="en-US" altLang="zh-CN" sz="1620"/>
              <a:t>sudo certbot certonly --standalone --preferred-challenges http -d fishpano.com</a:t>
            </a:r>
            <a:endParaRPr lang="en-US" altLang="zh-CN" sz="1620"/>
          </a:p>
          <a:p>
            <a:pPr lvl="3"/>
            <a:r>
              <a:rPr lang="en-US" altLang="zh-CN" sz="1600"/>
              <a:t>generate certificate and chain: /etc/letsencrypt/live/fishpano.com/fullchain.pem</a:t>
            </a:r>
            <a:endParaRPr lang="en-US" altLang="zh-CN" sz="1600"/>
          </a:p>
          <a:p>
            <a:pPr lvl="3"/>
            <a:r>
              <a:rPr lang="en-US" altLang="zh-CN" sz="1600"/>
              <a:t>generate private key file: /etc/letsencrypt/live/fishpano.com/privkey.pem</a:t>
            </a:r>
            <a:endParaRPr lang="en-US" altLang="zh-CN" sz="1600"/>
          </a:p>
          <a:p>
            <a:pPr lvl="1"/>
            <a:r>
              <a:rPr lang="en-US" altLang="zh-CN" sz="1800"/>
              <a:t>modify docker-compose.yml to map “/etc/letsencrypt” folder and support 443 port</a:t>
            </a:r>
            <a:endParaRPr lang="en-US" altLang="zh-CN" sz="1800"/>
          </a:p>
          <a:p>
            <a:pPr lvl="1"/>
            <a:r>
              <a:rPr lang="en-US" altLang="zh-CN" sz="1800"/>
              <a:t>modify nginx configure file to forward http to https and configure ssl_certificate and ssl_certificate_key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sudo certbot renew</a:t>
            </a:r>
            <a:endParaRPr lang="en-US" altLang="zh-CN" sz="1800"/>
          </a:p>
          <a:p>
            <a:pPr lvl="1"/>
            <a:r>
              <a:rPr lang="en-US" altLang="zh-CN" sz="1800"/>
              <a:t>sudo certbot certonly </a:t>
            </a:r>
            <a:r>
              <a:rPr lang="en-US" altLang="zh-CN" sz="1800">
                <a:sym typeface="+mn-ea"/>
              </a:rPr>
              <a:t> --standalone --preferred-challenges http </a:t>
            </a:r>
            <a:r>
              <a:rPr lang="en-US" altLang="zh-CN" sz="1800"/>
              <a:t>--force-renew -d fishpano.com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7631430" y="3096895"/>
            <a:ext cx="385953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80;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[::]:80;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server_name _;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charset utf-8;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client_max_body_size 100M;                                         </a:t>
            </a:r>
            <a:endParaRPr lang="zh-CN" altLang="en-US" sz="1200"/>
          </a:p>
          <a:p>
            <a:r>
              <a:rPr lang="zh-CN" altLang="en-US" sz="1200"/>
              <a:t>    return 301 https://$host$request_uri;                              </a:t>
            </a:r>
            <a:endParaRPr lang="zh-CN" altLang="en-US" sz="1200"/>
          </a:p>
          <a:p>
            <a:r>
              <a:rPr lang="zh-CN" altLang="en-US" sz="1200"/>
              <a:t>}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443 ssl default_server;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ssl_certificate /etc/letsencrypt/live/fishpano.com/fullchain.pem;  </a:t>
            </a:r>
            <a:endParaRPr lang="zh-CN" altLang="en-US" sz="1200"/>
          </a:p>
          <a:p>
            <a:r>
              <a:rPr lang="zh-CN" altLang="en-US" sz="1200"/>
              <a:t>    ssl_certificate_key /etc/letsencrypt/live/fishpano.com/privkey.pem;</a:t>
            </a:r>
            <a:endParaRPr lang="zh-CN" altLang="en-US" sz="1200"/>
          </a:p>
          <a:p>
            <a:r>
              <a:rPr lang="en-US" altLang="zh-CN" sz="1200"/>
              <a:t>  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631430" y="1703070"/>
            <a:ext cx="3859530" cy="1198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    nginx-fishpano:</a:t>
            </a:r>
            <a:endParaRPr lang="en-US" altLang="zh-CN" sz="1200"/>
          </a:p>
          <a:p>
            <a:r>
              <a:rPr lang="en-US" altLang="zh-CN" sz="1200"/>
              <a:t>        ports:</a:t>
            </a:r>
            <a:endParaRPr lang="en-US" altLang="zh-CN" sz="1200"/>
          </a:p>
          <a:p>
            <a:r>
              <a:rPr lang="en-US" altLang="zh-CN" sz="1200"/>
              <a:t>          - "443:443"</a:t>
            </a:r>
            <a:endParaRPr lang="en-US" altLang="zh-CN" sz="1200"/>
          </a:p>
          <a:p>
            <a:r>
              <a:rPr lang="en-US" altLang="zh-CN" sz="1200"/>
              <a:t>          - "80:80"</a:t>
            </a:r>
            <a:endParaRPr lang="en-US" altLang="zh-CN" sz="1200"/>
          </a:p>
          <a:p>
            <a:r>
              <a:rPr lang="en-US" altLang="zh-CN" sz="1200"/>
              <a:t>        volumes:</a:t>
            </a:r>
            <a:endParaRPr lang="en-US" altLang="zh-CN" sz="1200"/>
          </a:p>
          <a:p>
            <a:r>
              <a:rPr lang="en-US" altLang="zh-CN" sz="1200"/>
              <a:t>          - /etc/letsencrypt:/etc/letsencrypt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0330" cy="5095875"/>
          </a:xfrm>
        </p:spPr>
        <p:txBody>
          <a:bodyPr>
            <a:normAutofit fontScale="90000" lnSpcReduction="2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https://www.cnblogs.com/tomingto/p/11327696.html</a:t>
            </a:r>
            <a:endParaRPr lang="en-US" altLang="zh-CN" sz="1400"/>
          </a:p>
          <a:p>
            <a:pPr lvl="1"/>
            <a:r>
              <a:rPr lang="en-US" altLang="zh-CN" sz="1400"/>
              <a:t>https://help.aliyun.com/document_detail/98576.htm?spm=a2c4g.11186623.2.19.181060e0zo8yDx#concept-omf-lxn-yfb</a:t>
            </a:r>
            <a:endParaRPr lang="en-US" altLang="zh-CN" sz="1400"/>
          </a:p>
          <a:p>
            <a:pPr lvl="1"/>
            <a:r>
              <a:rPr lang="en-US" altLang="zh-CN" sz="1400"/>
              <a:t>https://www.linuxscrew.com/set-up-nginx-https-reverse-proxy-ubuntu</a:t>
            </a:r>
            <a:endParaRPr lang="en-US" altLang="zh-CN" sz="1400"/>
          </a:p>
          <a:p>
            <a:pPr lvl="1"/>
            <a:r>
              <a:rPr lang="en-US" altLang="zh-CN" sz="1400"/>
              <a:t>https://www.digicert.com/kb/util/csr-creation-ssl-installation-tomcat.htm</a:t>
            </a:r>
            <a:endParaRPr lang="en-US" altLang="zh-CN" sz="1400"/>
          </a:p>
          <a:p>
            <a:pPr lvl="0"/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To enable HTTPS, a certificate from a CA (Certificate Authority) is needed.</a:t>
            </a:r>
            <a:endParaRPr lang="en-US" altLang="zh-CN" sz="1400"/>
          </a:p>
          <a:p>
            <a:pPr lvl="1"/>
            <a:r>
              <a:rPr lang="en-US" altLang="zh-CN" sz="1400"/>
              <a:t>ACME: Automatic Certificate Management Environment</a:t>
            </a:r>
            <a:endParaRPr lang="en-US" altLang="zh-CN" sz="1400"/>
          </a:p>
          <a:p>
            <a:pPr lvl="0"/>
            <a:r>
              <a:rPr lang="en-US" altLang="zh-CN" sz="1600"/>
              <a:t>Tomcat</a:t>
            </a:r>
            <a:endParaRPr lang="en-US" altLang="zh-CN" sz="1600"/>
          </a:p>
          <a:p>
            <a:pPr lvl="1"/>
            <a:r>
              <a:rPr lang="en-US" altLang="zh-CN" sz="1400"/>
              <a:t>pfx</a:t>
            </a:r>
            <a:endParaRPr lang="en-US" altLang="zh-CN" sz="1400"/>
          </a:p>
          <a:p>
            <a:pPr lvl="2"/>
            <a:r>
              <a:rPr lang="en-US" altLang="zh-CN" sz="1260"/>
              <a:t>import certificate</a:t>
            </a:r>
            <a:endParaRPr lang="en-US" altLang="zh-CN" sz="1260"/>
          </a:p>
          <a:p>
            <a:pPr lvl="2"/>
            <a:r>
              <a:rPr lang="en-US" altLang="zh-CN" sz="1260"/>
              <a:t>export certificate in a .pfx format</a:t>
            </a:r>
            <a:endParaRPr lang="en-US" altLang="zh-CN" sz="1260"/>
          </a:p>
          <a:p>
            <a:pPr lvl="2"/>
            <a:r>
              <a:rPr lang="en-US" altLang="zh-CN" sz="1260"/>
              <a:t>configure a SSLconnector</a:t>
            </a:r>
            <a:endParaRPr lang="en-US" altLang="zh-CN" sz="1260"/>
          </a:p>
          <a:p>
            <a:pPr lvl="1"/>
            <a:r>
              <a:rPr lang="en-US" altLang="zh-CN" sz="1400"/>
              <a:t>Generate keystore</a:t>
            </a:r>
            <a:endParaRPr lang="en-US" altLang="zh-CN" sz="1400"/>
          </a:p>
          <a:p>
            <a:pPr lvl="1"/>
            <a:r>
              <a:rPr lang="en-US" altLang="zh-CN" sz="1400"/>
              <a:t>在Tomcat安装目录下新建cert目录，将解压的证书和密码文件拷贝到cert目录下</a:t>
            </a:r>
            <a:endParaRPr lang="en-US" altLang="zh-CN" sz="1400"/>
          </a:p>
          <a:p>
            <a:pPr lvl="1"/>
            <a:r>
              <a:rPr lang="en-US" altLang="zh-CN" sz="1400"/>
              <a:t>Modify conf/server.xml</a:t>
            </a:r>
            <a:endParaRPr lang="en-US" altLang="zh-CN" sz="1400"/>
          </a:p>
          <a:p>
            <a:pPr lvl="0"/>
            <a:r>
              <a:rPr lang="en-US" altLang="zh-CN" sz="1680"/>
              <a:t>Check certificate</a:t>
            </a:r>
            <a:endParaRPr lang="en-US" altLang="zh-CN" sz="1680"/>
          </a:p>
          <a:p>
            <a:pPr lvl="1"/>
            <a:r>
              <a:rPr lang="en-US" altLang="zh-CN" sz="1300" b="1">
                <a:solidFill>
                  <a:srgbClr val="FF0000"/>
                </a:solidFill>
                <a:sym typeface="+mn-ea"/>
              </a:rPr>
              <a:t>openssl s_client -showcerts -connect &lt;hostname&gt;:&lt;port&gt; -prexit</a:t>
            </a:r>
            <a:endParaRPr lang="en-US" altLang="zh-CN" sz="1300" b="1">
              <a:solidFill>
                <a:srgbClr val="FF0000"/>
              </a:solidFill>
            </a:endParaRPr>
          </a:p>
          <a:p>
            <a:pPr lvl="1"/>
            <a:endParaRPr lang="en-US" altLang="zh-CN" sz="1300" b="1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160780"/>
            <a:ext cx="5180330" cy="5095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/>
              <a:t>Linux + Nginx</a:t>
            </a:r>
            <a:endParaRPr lang="en-US" altLang="zh-CN" sz="1600"/>
          </a:p>
          <a:p>
            <a:pPr lvl="1"/>
            <a:r>
              <a:rPr lang="en-US" altLang="zh-CN" sz="1400"/>
              <a:t>sudo apt-get install software-properties-common</a:t>
            </a:r>
            <a:endParaRPr lang="en-US" altLang="zh-CN" sz="1400"/>
          </a:p>
          <a:p>
            <a:pPr lvl="1"/>
            <a:r>
              <a:rPr lang="en-US" altLang="zh-CN" sz="1400"/>
              <a:t>sudo add-apt-repository ppa:certbot/certbot</a:t>
            </a:r>
            <a:endParaRPr lang="en-US" altLang="zh-CN" sz="1400"/>
          </a:p>
          <a:p>
            <a:pPr lvl="1"/>
            <a:r>
              <a:rPr lang="en-US" altLang="zh-CN" sz="1400"/>
              <a:t>sudo apt-get update</a:t>
            </a:r>
            <a:endParaRPr lang="en-US" altLang="zh-CN" sz="1400"/>
          </a:p>
          <a:p>
            <a:pPr lvl="1"/>
            <a:r>
              <a:rPr lang="en-US" altLang="zh-CN" sz="1400"/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400"/>
              <a:t>sudo certbot --nginx</a:t>
            </a:r>
            <a:endParaRPr lang="en-US" altLang="zh-CN" sz="1400"/>
          </a:p>
          <a:p>
            <a:pPr lvl="1"/>
            <a:endParaRPr lang="en-US" altLang="zh-CN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3530" y="2952750"/>
            <a:ext cx="4906010" cy="3462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Gunicorn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3125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https://medium.com/building-the-system/gunicorn-3-means-of-concurrency-efbb547674b7</a:t>
            </a:r>
            <a:endParaRPr lang="en-US" altLang="zh-CN"/>
          </a:p>
          <a:p>
            <a:pPr lvl="0"/>
            <a:r>
              <a:rPr lang="en-US" altLang="zh-CN"/>
              <a:t>Notes</a:t>
            </a:r>
            <a:endParaRPr lang="en-US" altLang="zh-CN"/>
          </a:p>
          <a:p>
            <a:pPr lvl="1"/>
            <a:r>
              <a:rPr lang="en-US" altLang="zh-CN"/>
              <a:t>sync workers execute one request after another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069455" y="2171065"/>
            <a:ext cx="1270000" cy="328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 Process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339455" y="1945640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760585" y="166687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760585" y="2330450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339455" y="3207385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6" idx="3"/>
          </p:cNvCxnSpPr>
          <p:nvPr/>
        </p:nvCxnSpPr>
        <p:spPr>
          <a:xfrm flipH="1">
            <a:off x="10948035" y="1949450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0948035" y="2619375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760585" y="333438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11" idx="3"/>
          </p:cNvCxnSpPr>
          <p:nvPr/>
        </p:nvCxnSpPr>
        <p:spPr>
          <a:xfrm flipH="1">
            <a:off x="10948035" y="3622675"/>
            <a:ext cx="8934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65510" y="155765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11065510" y="2256790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1065510" y="320738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apt install redis-server</a:t>
            </a:r>
            <a:endParaRPr lang="en-US" altLang="zh-CN"/>
          </a:p>
          <a:p>
            <a:pPr lvl="1"/>
            <a:r>
              <a:rPr lang="en-US" altLang="zh-CN"/>
              <a:t>sudo service redis-server start</a:t>
            </a:r>
            <a:endParaRPr lang="en-US" altLang="zh-CN"/>
          </a:p>
          <a:p>
            <a:pPr lvl="2"/>
            <a:r>
              <a:rPr lang="en-US" altLang="zh-CN" sz="1800"/>
              <a:t>port 6379</a:t>
            </a:r>
            <a:endParaRPr lang="en-US" altLang="zh-CN"/>
          </a:p>
          <a:p>
            <a:pPr lvl="1"/>
            <a:r>
              <a:rPr lang="en-US" altLang="zh-CN"/>
              <a:t>sudo service redis-server status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Replace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21170" cy="5104765"/>
          </a:xfrm>
        </p:spPr>
        <p:txBody>
          <a:bodyPr>
            <a:noAutofit/>
          </a:bodyPr>
          <a:p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en-US" altLang="zh-CN" sz="1400"/>
              <a:t>old server</a:t>
            </a:r>
            <a:endParaRPr lang="en-US" altLang="zh-CN" sz="1400"/>
          </a:p>
          <a:p>
            <a:pPr lvl="2"/>
            <a:r>
              <a:rPr lang="en-US" altLang="zh-CN" sz="1200"/>
              <a:t>create snapshot</a:t>
            </a:r>
            <a:endParaRPr lang="en-US" altLang="zh-CN" sz="1200"/>
          </a:p>
          <a:p>
            <a:pPr lvl="2"/>
            <a:r>
              <a:rPr lang="en-US" altLang="zh-CN" sz="1200"/>
              <a:t>share snapshot by account id</a:t>
            </a:r>
            <a:endParaRPr lang="en-US" altLang="zh-CN" sz="1200"/>
          </a:p>
          <a:p>
            <a:pPr lvl="2"/>
            <a:r>
              <a:rPr lang="en-US" altLang="zh-CN" sz="1200"/>
              <a:t>dump postgresql db</a:t>
            </a:r>
            <a:endParaRPr lang="en-US" altLang="zh-CN" sz="1200"/>
          </a:p>
          <a:p>
            <a:pPr lvl="3"/>
            <a:r>
              <a:rPr lang="en-US" altLang="zh-CN" sz="1200"/>
              <a:t>sudo docker-compose -f docker-compose.yml start db</a:t>
            </a:r>
            <a:endParaRPr lang="en-US" altLang="zh-CN" sz="1200"/>
          </a:p>
          <a:p>
            <a:pPr lvl="3"/>
            <a:r>
              <a:rPr lang="en-US" altLang="zh-CN" sz="1200"/>
              <a:t>sudo docker exec -t fishpano_db_1 pg_dump -U fishpano fishpano_db &gt;/tmp/202112261900.pgdump</a:t>
            </a:r>
            <a:endParaRPr lang="en-US" altLang="zh-CN" sz="1200"/>
          </a:p>
          <a:p>
            <a:pPr lvl="1"/>
            <a:r>
              <a:rPr lang="en-US" altLang="zh-CN" sz="1400"/>
              <a:t>new server</a:t>
            </a:r>
            <a:endParaRPr lang="en-US" altLang="zh-CN" sz="1400"/>
          </a:p>
          <a:p>
            <a:pPr lvl="2"/>
            <a:r>
              <a:rPr lang="en-US" altLang="zh-CN" sz="1200"/>
              <a:t>set swap</a:t>
            </a:r>
            <a:endParaRPr lang="en-US" altLang="zh-CN" sz="1200"/>
          </a:p>
          <a:p>
            <a:pPr lvl="2"/>
            <a:r>
              <a:rPr lang="en-US" altLang="zh-CN" sz="1200"/>
              <a:t>mount new disk</a:t>
            </a:r>
            <a:endParaRPr lang="en-US" altLang="zh-CN" sz="1200"/>
          </a:p>
          <a:p>
            <a:pPr lvl="3"/>
            <a:r>
              <a:rPr lang="en-US" altLang="zh-CN" sz="1200"/>
              <a:t>mkfs.ext4 /dev/vdb</a:t>
            </a:r>
            <a:endParaRPr lang="en-US" altLang="zh-CN" sz="1200"/>
          </a:p>
          <a:p>
            <a:pPr lvl="3"/>
            <a:r>
              <a:rPr lang="en-US" altLang="zh-CN" sz="1200"/>
              <a:t>sudo mount /dev/vdb /data</a:t>
            </a:r>
            <a:endParaRPr lang="en-US" altLang="zh-CN" sz="1200"/>
          </a:p>
          <a:p>
            <a:pPr lvl="2"/>
            <a:r>
              <a:rPr lang="en-US" altLang="zh-CN" sz="1200"/>
              <a:t>create disk from shared snapshot</a:t>
            </a:r>
            <a:endParaRPr lang="en-US" altLang="zh-CN" sz="1200"/>
          </a:p>
          <a:p>
            <a:pPr lvl="2"/>
            <a:r>
              <a:rPr lang="en-US" altLang="zh-CN" sz="1200"/>
              <a:t>mount created disk</a:t>
            </a:r>
            <a:endParaRPr lang="en-US" altLang="zh-CN" sz="1200"/>
          </a:p>
          <a:p>
            <a:pPr lvl="2"/>
            <a:r>
              <a:rPr lang="en-US" altLang="zh-CN" sz="1200"/>
              <a:t>mv files from created disk to new disk</a:t>
            </a:r>
            <a:endParaRPr lang="en-US" altLang="zh-CN" sz="1200"/>
          </a:p>
          <a:p>
            <a:pPr lvl="2"/>
            <a:r>
              <a:rPr lang="en-US" altLang="zh-CN" sz="1200"/>
              <a:t>restore DB</a:t>
            </a:r>
            <a:endParaRPr lang="en-US" altLang="zh-CN" sz="1200"/>
          </a:p>
          <a:p>
            <a:pPr lvl="3"/>
            <a:r>
              <a:rPr lang="en-US" altLang="zh-CN" sz="1200"/>
              <a:t>dropdb -U fishpano fishpano_db</a:t>
            </a:r>
            <a:endParaRPr lang="en-US" altLang="zh-CN" sz="1200"/>
          </a:p>
          <a:p>
            <a:pPr lvl="3"/>
            <a:r>
              <a:rPr lang="en-US" altLang="zh-CN" sz="1200"/>
              <a:t>createdb -U fishpano fishpano_db</a:t>
            </a:r>
            <a:endParaRPr lang="en-US" altLang="zh-CN" sz="1200"/>
          </a:p>
          <a:p>
            <a:pPr lvl="3"/>
            <a:r>
              <a:rPr lang="en-US" altLang="zh-CN" sz="1200"/>
              <a:t>psql -U fishpano fishpano_db &lt;/tmp/202112261900.pgdump</a:t>
            </a:r>
            <a:endParaRPr lang="en-US" altLang="zh-CN" sz="1200"/>
          </a:p>
          <a:p>
            <a:pPr lvl="2"/>
            <a:r>
              <a:rPr lang="en-US" altLang="zh-CN" sz="1200"/>
              <a:t>copy bashrc, cron scripts</a:t>
            </a:r>
            <a:endParaRPr lang="en-US" altLang="zh-CN" sz="1200"/>
          </a:p>
          <a:p>
            <a:pPr lvl="2"/>
            <a:r>
              <a:rPr lang="en-US" altLang="zh-CN" sz="1200"/>
              <a:t>install docker environment</a:t>
            </a:r>
            <a:endParaRPr lang="en-US" altLang="zh-CN" sz="1200"/>
          </a:p>
          <a:p>
            <a:pPr lvl="1"/>
            <a:r>
              <a:rPr lang="en-US" altLang="zh-CN" sz="1200"/>
              <a:t>change DNS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9070" y="914400"/>
            <a:ext cx="4084955" cy="3310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9345" cy="4549140"/>
          </a:xfrm>
        </p:spPr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Framework: SpringCloud</a:t>
            </a:r>
            <a:endParaRPr lang="en-US" altLang="zh-CN"/>
          </a:p>
          <a:p>
            <a:pPr lvl="1"/>
            <a:r>
              <a:rPr lang="zh-CN" altLang="en-US"/>
              <a:t>优点：逻辑清晰、简化部署、可扩展、灵活组合、技术异构、高</a:t>
            </a:r>
            <a:r>
              <a:rPr lang="zh-CN" altLang="en-US"/>
              <a:t>可靠</a:t>
            </a:r>
            <a:endParaRPr lang="zh-CN" altLang="en-US"/>
          </a:p>
          <a:p>
            <a:pPr lvl="1"/>
            <a:r>
              <a:rPr lang="zh-CN" altLang="en-US"/>
              <a:t>缺点：复杂度高、运维复杂、影响</a:t>
            </a:r>
            <a:r>
              <a:rPr lang="zh-CN" altLang="en-US"/>
              <a:t>性能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027545" y="61595"/>
            <a:ext cx="4620895" cy="3900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62025" y="3014980"/>
            <a:ext cx="6316980" cy="336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265" y="3654425"/>
            <a:ext cx="4275455" cy="29356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63030" cy="4549140"/>
          </a:xfrm>
        </p:spPr>
        <p:txBody>
          <a:bodyPr/>
          <a:p>
            <a:r>
              <a:rPr lang="zh-CN" altLang="en-US"/>
              <a:t>Safari浏览器不支持将非ASCII字符存入Cookie</a:t>
            </a:r>
            <a:endParaRPr lang="zh-CN" altLang="en-US"/>
          </a:p>
          <a:p>
            <a:r>
              <a:rPr lang="en-US" altLang="zh-CN"/>
              <a:t>SameSite cookie issue</a:t>
            </a:r>
            <a:endParaRPr lang="en-US" altLang="zh-CN"/>
          </a:p>
          <a:p>
            <a:pPr lvl="1"/>
            <a:r>
              <a:rPr lang="en-US" altLang="zh-CN"/>
              <a:t>https://trinitytuts.com/fix-samesite-cookie-issue-in-chrome-browser/</a:t>
            </a:r>
            <a:endParaRPr lang="en-US" altLang="zh-CN"/>
          </a:p>
          <a:p>
            <a:pPr lvl="1"/>
            <a:r>
              <a:rPr lang="en-US" altLang="zh-CN"/>
              <a:t>It happens when debug frontend using “npm run dev”</a:t>
            </a:r>
            <a:endParaRPr lang="en-US" altLang="zh-CN"/>
          </a:p>
          <a:p>
            <a:pPr lvl="1"/>
            <a:r>
              <a:rPr lang="en-US" altLang="zh-CN"/>
              <a:t>solution: modify nginx configuration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90510" y="1211580"/>
            <a:ext cx="3463290" cy="1599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server {</a:t>
            </a:r>
            <a:endParaRPr lang="zh-CN" altLang="en-US" sz="1400"/>
          </a:p>
          <a:p>
            <a:r>
              <a:rPr lang="zh-CN" altLang="en-US" sz="1400"/>
              <a:t>   </a:t>
            </a:r>
            <a:r>
              <a:rPr lang="en-US" altLang="zh-CN" sz="1400"/>
              <a:t> </a:t>
            </a:r>
            <a:r>
              <a:rPr lang="zh-CN" altLang="en-US" sz="1400"/>
              <a:t># Your other server directives...</a:t>
            </a:r>
            <a:endParaRPr lang="zh-CN" altLang="en-US" sz="1400"/>
          </a:p>
          <a:p>
            <a:r>
              <a:rPr lang="zh-CN" altLang="en-US" sz="1400"/>
              <a:t>    location / {</a:t>
            </a:r>
            <a:endParaRPr lang="zh-CN" altLang="en-US" sz="1400"/>
          </a:p>
          <a:p>
            <a:r>
              <a:rPr lang="zh-CN" altLang="en-US" sz="1400"/>
              <a:t>      proxy_cookie_path / "/; secure; HttpOnly; SameSite=None";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Zabbix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06085" cy="5029835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https://www.zabbix.com</a:t>
            </a:r>
            <a:endParaRPr lang="en-US" altLang="zh-CN" sz="1400"/>
          </a:p>
          <a:p>
            <a:pPr lvl="0"/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/>
              <a:t>Functions</a:t>
            </a:r>
            <a:endParaRPr lang="en-US" altLang="zh-CN" sz="1400"/>
          </a:p>
          <a:p>
            <a:pPr lvl="2"/>
            <a:r>
              <a:rPr lang="en-US" altLang="zh-CN" sz="1200"/>
              <a:t>主机的性能监控、网络设备性能监控、数据库性能监控、FTP 等通用协议监控、多种告警方式、详细的报表图表绘制</a:t>
            </a:r>
            <a:endParaRPr lang="en-US" altLang="zh-CN" sz="1200"/>
          </a:p>
          <a:p>
            <a:pPr lvl="1"/>
            <a:r>
              <a:rPr lang="en-US" altLang="zh-CN" sz="1400"/>
              <a:t>collect data through C/S mode</a:t>
            </a:r>
            <a:endParaRPr lang="en-US" altLang="zh-CN" sz="1400"/>
          </a:p>
          <a:p>
            <a:pPr lvl="1"/>
            <a:r>
              <a:rPr lang="en-US" altLang="zh-CN" sz="1400"/>
              <a:t>configure and display through B/S mode</a:t>
            </a:r>
            <a:endParaRPr lang="en-US" altLang="zh-CN" sz="1400"/>
          </a:p>
          <a:p>
            <a:pPr lvl="0"/>
            <a:r>
              <a:rPr lang="en-US" altLang="zh-CN" sz="1600"/>
              <a:t>Component</a:t>
            </a:r>
            <a:endParaRPr lang="en-US" altLang="zh-CN" sz="1600"/>
          </a:p>
          <a:p>
            <a:pPr lvl="1"/>
            <a:r>
              <a:rPr lang="en-US" altLang="zh-CN" sz="1400"/>
              <a:t>server</a:t>
            </a:r>
            <a:endParaRPr lang="en-US" altLang="zh-CN" sz="1400"/>
          </a:p>
          <a:p>
            <a:pPr lvl="1"/>
            <a:r>
              <a:rPr lang="en-US" altLang="zh-CN" sz="1400"/>
              <a:t>agent: deployed on the target machine to be monitored, responsible for reporting the gathered data from the target to the server</a:t>
            </a:r>
            <a:endParaRPr lang="en-US" altLang="zh-CN" sz="1400"/>
          </a:p>
          <a:p>
            <a:pPr lvl="0"/>
            <a:r>
              <a:rPr lang="en-US" altLang="zh-CN" sz="1600"/>
              <a:t>Support</a:t>
            </a:r>
            <a:endParaRPr lang="en-US" altLang="zh-CN" sz="1600"/>
          </a:p>
          <a:p>
            <a:pPr lvl="1"/>
            <a:r>
              <a:rPr lang="en-US" altLang="zh-CN" sz="1400"/>
              <a:t>MySQL/PostgreSQL support</a:t>
            </a:r>
            <a:endParaRPr lang="en-US" altLang="zh-CN" sz="1400"/>
          </a:p>
          <a:p>
            <a:pPr lvl="1"/>
            <a:r>
              <a:rPr lang="en-US" altLang="zh-CN" sz="1400"/>
              <a:t>Apache2/Nginx support</a:t>
            </a:r>
            <a:endParaRPr lang="en-US" altLang="zh-CN" sz="1400"/>
          </a:p>
          <a:p>
            <a:pPr lvl="0"/>
            <a:r>
              <a:rPr lang="en-US" altLang="zh-CN" sz="1600"/>
              <a:t>Install</a:t>
            </a:r>
            <a:endParaRPr lang="en-US" altLang="zh-CN" sz="1600"/>
          </a:p>
          <a:p>
            <a:pPr lvl="1"/>
            <a:r>
              <a:rPr lang="en-US" altLang="zh-CN" sz="1400"/>
              <a:t>apt-get install mysql-server mysql-client mlocate</a:t>
            </a:r>
            <a:endParaRPr lang="en-US" altLang="zh-CN" sz="1400"/>
          </a:p>
          <a:p>
            <a:pPr lvl="1"/>
            <a:r>
              <a:rPr lang="en-US" altLang="zh-CN" sz="1400"/>
              <a:t>sudo apt-get install zabbix-server-mysql zabbix-frontend-php zabbix-agent</a:t>
            </a:r>
            <a:endParaRPr lang="en-US" altLang="zh-CN" sz="140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344285" y="1341755"/>
            <a:ext cx="5569585" cy="34867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(docker-compose)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https://programming.vip/docs/zabbix-installation-and-deployment-in-docker.html</a:t>
            </a:r>
            <a:endParaRPr lang="en-US" altLang="zh-CN"/>
          </a:p>
          <a:p>
            <a:pPr lvl="1"/>
            <a:r>
              <a:rPr lang="en-US" altLang="zh-CN"/>
              <a:t>https://fabianlee.org/2019/10/06/zabbix-using-docker-compose-to-install-and-upgrade-zabbix/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AWS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4991735" cy="5454650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https://blog.csdn.net/m0_37263637/article/details/91045566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.pem file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create private key pair for a user (sparks) and download .pem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ssh-keygen -y -f sparks.pem	// generate public key and save</a:t>
            </a:r>
            <a:endParaRPr lang="en-US" altLang="zh-CN"/>
          </a:p>
          <a:p>
            <a:pPr lvl="1"/>
            <a:r>
              <a:rPr lang="en-US" altLang="zh-CN"/>
              <a:t>ssh -i fishpano-jp.pem ubuntu@ec2-35-88-91-217.us-west-2.compute.amazonaws.com</a:t>
            </a:r>
            <a:endParaRPr lang="en-US" altLang="zh-CN"/>
          </a:p>
          <a:p>
            <a:pPr lvl="1"/>
            <a:r>
              <a:rPr lang="en-US" altLang="zh-CN"/>
              <a:t>sudo add user sparks</a:t>
            </a:r>
            <a:endParaRPr lang="en-US" altLang="zh-CN"/>
          </a:p>
          <a:p>
            <a:pPr lvl="1"/>
            <a:r>
              <a:rPr lang="en-US" altLang="zh-CN"/>
              <a:t>sudo vim /etc/sudoers	// add sparks as sudoer</a:t>
            </a:r>
            <a:endParaRPr lang="en-US" altLang="zh-CN"/>
          </a:p>
          <a:p>
            <a:pPr lvl="1"/>
            <a:r>
              <a:rPr lang="en-US" altLang="zh-CN"/>
              <a:t>sudo su sparks</a:t>
            </a:r>
            <a:endParaRPr lang="en-US" altLang="zh-CN"/>
          </a:p>
          <a:p>
            <a:pPr lvl="1"/>
            <a:r>
              <a:rPr lang="en-US" altLang="zh-CN"/>
              <a:t>mkdir ~/.ssh</a:t>
            </a:r>
            <a:endParaRPr lang="en-US" altLang="zh-CN"/>
          </a:p>
          <a:p>
            <a:pPr lvl="1"/>
            <a:r>
              <a:rPr lang="en-US" altLang="zh-CN"/>
              <a:t>vim ~/.ssh/authorized_keys	// paste public key for sparks into and save</a:t>
            </a:r>
            <a:endParaRPr lang="en-US" altLang="zh-CN"/>
          </a:p>
          <a:p>
            <a:pPr lvl="1"/>
            <a:r>
              <a:rPr lang="en-US" altLang="zh-CN"/>
              <a:t>ssh -i sparks.pem sparks@35.88.91.217	// ssh with new user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743700" y="914400"/>
            <a:ext cx="4610100" cy="29121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Backend As A Service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Firebase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Firebase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2235" cy="4975225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https://www.jianshu.com/p/b71f5d3b7c8c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Functions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Analytics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FCM (Firebase Cloud Messaging) </a:t>
            </a:r>
            <a:r>
              <a:rPr lang="zh-CN" altLang="en-US" sz="2000">
                <a:sym typeface="+mn-ea"/>
              </a:rPr>
              <a:t>跨平台消息服务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https://www.jianshu.com/p/b50f5aee4403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Authentication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email, Facebook, Twitter, Github, Google sign-in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Realtime DB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NoSQL, json, offline usage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Storage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Hosting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Remote Config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Test Lab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Crash Reporting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Notifications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App Indexing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Dynamic Links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Invites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AdWords, AdMob</a:t>
            </a:r>
            <a:endParaRPr lang="en-US" altLang="zh-CN" sz="2000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66055" cy="5017770"/>
          </a:xfrm>
        </p:spPr>
        <p:txBody>
          <a:bodyPr>
            <a:noAutofit/>
          </a:bodyPr>
          <a:p>
            <a:r>
              <a:rPr lang="zh-CN" altLang="en-US" sz="1600"/>
              <a:t>远程桌面连接</a:t>
            </a:r>
            <a:endParaRPr lang="zh-CN" altLang="en-US" sz="1600"/>
          </a:p>
          <a:p>
            <a:pPr lvl="1"/>
            <a:r>
              <a:rPr lang="zh-CN" altLang="en-US" sz="1400"/>
              <a:t>https://zhuanlan.zhihu.com/p/33490405</a:t>
            </a:r>
            <a:endParaRPr lang="zh-CN" altLang="en-US" sz="1400"/>
          </a:p>
          <a:p>
            <a:pPr lvl="1"/>
            <a:r>
              <a:rPr lang="zh-CN" altLang="en-US" sz="1400"/>
              <a:t>阿里云网页连接登录服务器</a:t>
            </a:r>
            <a:endParaRPr lang="zh-CN" altLang="en-US" sz="1400"/>
          </a:p>
          <a:p>
            <a:pPr lvl="1"/>
            <a:r>
              <a:rPr lang="zh-CN" altLang="en-US" sz="1400"/>
              <a:t>服务器管理</a:t>
            </a:r>
            <a:r>
              <a:rPr lang="en-US" altLang="zh-CN" sz="1400"/>
              <a:t>-</a:t>
            </a:r>
            <a:r>
              <a:rPr lang="zh-CN" altLang="en-US" sz="1400"/>
              <a:t>》本地服务器</a:t>
            </a:r>
            <a:r>
              <a:rPr lang="en-US" altLang="zh-CN" sz="1400"/>
              <a:t>-</a:t>
            </a:r>
            <a:r>
              <a:rPr lang="zh-CN" altLang="en-US" sz="1400"/>
              <a:t>》启用远程管理和远程桌面</a:t>
            </a:r>
            <a:endParaRPr lang="zh-CN" altLang="en-US" sz="1400"/>
          </a:p>
          <a:p>
            <a:pPr lvl="0"/>
            <a:r>
              <a:rPr lang="en-US" altLang="zh-CN" sz="1600"/>
              <a:t>Check port status</a:t>
            </a:r>
            <a:endParaRPr lang="en-US" altLang="zh-CN" sz="1600"/>
          </a:p>
          <a:p>
            <a:pPr lvl="1"/>
            <a:r>
              <a:rPr lang="en-US" altLang="zh-CN" sz="1400"/>
              <a:t>CurrPorts</a:t>
            </a:r>
            <a:endParaRPr lang="en-US" altLang="zh-CN" sz="1400"/>
          </a:p>
          <a:p>
            <a:pPr lvl="2"/>
            <a:r>
              <a:rPr lang="en-US" altLang="zh-CN" sz="1200"/>
              <a:t>http://www.nirsoft.net/utils/cports.html</a:t>
            </a:r>
            <a:endParaRPr lang="en-US" altLang="zh-CN" sz="1200"/>
          </a:p>
          <a:p>
            <a:pPr lvl="0"/>
            <a:r>
              <a:rPr lang="en-US" altLang="zh-CN" sz="1600">
                <a:sym typeface="+mn-ea"/>
              </a:rPr>
              <a:t>Install Exchange Server</a:t>
            </a:r>
            <a:endParaRPr lang="en-US" altLang="zh-CN" sz="1600"/>
          </a:p>
          <a:p>
            <a:pPr lvl="1"/>
            <a:r>
              <a:rPr lang="zh-CN" altLang="en-US" sz="1400">
                <a:sym typeface="+mn-ea"/>
              </a:rPr>
              <a:t>部署</a:t>
            </a:r>
            <a:r>
              <a:rPr lang="en-US" altLang="zh-CN" sz="1400">
                <a:sym typeface="+mn-ea"/>
              </a:rPr>
              <a:t>AD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https://blog.51cto.com/lumay0526/2046844</a:t>
            </a:r>
            <a:endParaRPr lang="en-US" altLang="zh-CN" sz="1200"/>
          </a:p>
          <a:p>
            <a:pPr lvl="1"/>
            <a:r>
              <a:rPr lang="zh-CN" altLang="en-US" sz="1400">
                <a:sym typeface="+mn-ea"/>
              </a:rPr>
              <a:t>安装</a:t>
            </a:r>
            <a:r>
              <a:rPr lang="en-US" altLang="zh-CN" sz="1400">
                <a:sym typeface="+mn-ea"/>
              </a:rPr>
              <a:t>Exchange Server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https://blog.csdn.net/weixin_39585471/article/details/81081274</a:t>
            </a:r>
            <a:endParaRPr lang="en-US" altLang="zh-CN" sz="1200"/>
          </a:p>
          <a:p>
            <a:pPr lvl="1"/>
            <a:r>
              <a:rPr lang="en-US" altLang="zh-CN" sz="1400">
                <a:sym typeface="+mn-ea"/>
              </a:rPr>
              <a:t>Post-installation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https://docs.microsoft.com/en-us/exchange/plan-and-deploy/post-installation-tasks/post-installation-tasks?view=exchserver-2019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Management Shell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admin center</a:t>
            </a:r>
            <a:endParaRPr lang="en-US" altLang="zh-CN" sz="1200"/>
          </a:p>
          <a:p>
            <a:pPr lvl="3"/>
            <a:r>
              <a:rPr lang="en-US" altLang="zh-CN" sz="1000">
                <a:sym typeface="+mn-ea"/>
              </a:rPr>
              <a:t>https://&lt;ServerFQDN&gt;/ecp</a:t>
            </a:r>
            <a:endParaRPr lang="en-US" altLang="zh-CN" sz="10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9520" y="1245870"/>
            <a:ext cx="5266055" cy="47961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SSH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References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https://www.hostwinds.com/tutorials/how-to-install-and-configure-openssh-windows-server-2016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Download and install OpenSSH server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download from https://github.com/PowerShell/Win32-OpenSSH/releases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extract to 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setx PATH "$env:path;C:\Program Files\OpenSSH-Win64" -m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cd </a:t>
            </a:r>
            <a:r>
              <a:rPr lang="en-US" altLang="zh-CN" sz="1400">
                <a:sym typeface="+mn-ea"/>
              </a:rPr>
              <a:t>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.\install-sshd.ps1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Set-Service sshd -StartupType Automatic; Set-Service ssh-agent -StartupType Automatic; Start-Service sshd; Start-Service ssh-agent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Control Panel-&gt;Windows Firewall-&gt;Advanced Settings-&gt;Inbound Rules-&gt;New Rules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port 22</a:t>
            </a:r>
            <a:endParaRPr lang="en-US" altLang="zh-CN" sz="1400"/>
          </a:p>
          <a:p>
            <a:pPr lvl="0"/>
            <a:endParaRPr lang="en-US" altLang="zh-CN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563745" cy="4549140"/>
          </a:xfrm>
        </p:spPr>
        <p:txBody>
          <a:bodyPr/>
          <a:p>
            <a:r>
              <a:rPr lang="en-US" altLang="zh-CN"/>
              <a:t>Setup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Enable TCP/IP</a:t>
            </a:r>
            <a:endParaRPr lang="en-US" altLang="zh-CN"/>
          </a:p>
          <a:p>
            <a:pPr lvl="2"/>
            <a:r>
              <a:rPr lang="en-US" altLang="zh-CN"/>
              <a:t>Open “SQL Server Configuration Manager”</a:t>
            </a:r>
            <a:endParaRPr lang="en-US" altLang="zh-CN"/>
          </a:p>
          <a:p>
            <a:pPr lvl="2"/>
            <a:r>
              <a:rPr lang="en-US" altLang="zh-CN"/>
              <a:t>Expand “SQL Server Network Configuration”</a:t>
            </a:r>
            <a:endParaRPr lang="en-US" altLang="zh-CN"/>
          </a:p>
          <a:p>
            <a:pPr lvl="2"/>
            <a:r>
              <a:rPr lang="en-US" altLang="zh-CN"/>
              <a:t>Turn “TCP/IP” on</a:t>
            </a:r>
            <a:endParaRPr lang="en-US" altLang="zh-CN"/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5857875" y="1647190"/>
            <a:ext cx="6135370" cy="26104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/etc/ssh/sshd_config</a:t>
            </a:r>
            <a:endParaRPr lang="zh-CN" altLang="en-US"/>
          </a:p>
          <a:p>
            <a:pPr lvl="1"/>
            <a:r>
              <a:rPr lang="zh-CN" altLang="en-US"/>
              <a:t>PasswordAuthentication</a:t>
            </a:r>
            <a:endParaRPr lang="zh-CN" altLang="en-US"/>
          </a:p>
          <a:p>
            <a:pPr lvl="2"/>
            <a:r>
              <a:rPr lang="en-US" altLang="zh-CN"/>
              <a:t>no -&gt; yes</a:t>
            </a:r>
            <a:endParaRPr lang="en-US" altLang="zh-CN"/>
          </a:p>
          <a:p>
            <a:pPr lvl="1"/>
            <a:r>
              <a:rPr lang="en-US" altLang="zh-CN"/>
              <a:t>sudo service sshd restart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 - 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95520" cy="4549140"/>
          </a:xfrm>
        </p:spPr>
        <p:txBody>
          <a:bodyPr/>
          <a:p>
            <a:r>
              <a:rPr lang="en-US" altLang="zh-CN"/>
              <a:t>Cert</a:t>
            </a:r>
            <a:endParaRPr lang="en-US" altLang="zh-CN"/>
          </a:p>
          <a:p>
            <a:pPr lvl="1"/>
            <a:r>
              <a:rPr lang="en-US" altLang="zh-CN"/>
              <a:t>keytool -import -alias example -keystore  "C:\Program Files (x86)\Java\jre1.6.0_22\lib\security\cacerts" -file example.cer</a:t>
            </a:r>
            <a:endParaRPr lang="en-US" altLang="zh-CN"/>
          </a:p>
          <a:p>
            <a:pPr lvl="2"/>
            <a:r>
              <a:rPr lang="en-US" altLang="zh-CN"/>
              <a:t>password: changeit</a:t>
            </a:r>
            <a:endParaRPr lang="en-US" altLang="zh-CN"/>
          </a:p>
          <a:p>
            <a:pPr lvl="0"/>
            <a:r>
              <a:rPr lang="en-US" altLang="zh-CN"/>
              <a:t>Server SSL test</a:t>
            </a:r>
            <a:endParaRPr lang="en-US" altLang="zh-CN"/>
          </a:p>
          <a:p>
            <a:pPr lvl="1"/>
            <a:r>
              <a:rPr lang="en-US" altLang="zh-CN"/>
              <a:t>https://www.ssllabs.com/ssltest/analyze.html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7425" y="1705610"/>
            <a:ext cx="5508625" cy="2837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99aee9ff-5b5f-4aaf-9c92-8085ec331e2a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25.xml><?xml version="1.0" encoding="utf-8"?>
<p:tagLst xmlns:p="http://schemas.openxmlformats.org/presentationml/2006/main">
  <p:tag name="KSO_WM_UNIT_TABLE_BEAUTIFY" val="smartTable{690034af-4a4d-4275-b375-4df7cb54ca97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UNIT_PLACING_PICTURE_USER_VIEWPORT" val="{&quot;height&quot;:6720,&quot;width&quot;:8292}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2.xml><?xml version="1.0" encoding="utf-8"?>
<p:tagLst xmlns:p="http://schemas.openxmlformats.org/presentationml/2006/main">
  <p:tag name="KSO_DOCER_TEMPLATE_OPEN_ONCE_MARK" val="1"/>
  <p:tag name="COMMONDATA" val="eyJoZGlkIjoiODcwZjc5M2RmYzUwOWE5MjVkODVjZGMyZDUwOTRjYmEifQ==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19110</Words>
  <Application>WPS 演示</Application>
  <PresentationFormat>宽屏</PresentationFormat>
  <Paragraphs>757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Wingdings</vt:lpstr>
      <vt:lpstr>1_A000120140530A02PPBG</vt:lpstr>
      <vt:lpstr>Web Server</vt:lpstr>
      <vt:lpstr>Change History</vt:lpstr>
      <vt:lpstr>General</vt:lpstr>
      <vt:lpstr>CentOS</vt:lpstr>
      <vt:lpstr>Ubuntu</vt:lpstr>
      <vt:lpstr>Windows Server</vt:lpstr>
      <vt:lpstr>SQL Server</vt:lpstr>
      <vt:lpstr>SSH</vt:lpstr>
      <vt:lpstr>Windows Server - HTTPS</vt:lpstr>
      <vt:lpstr>Let’s Encrypt on Windows</vt:lpstr>
      <vt:lpstr>Web Server Architecture</vt:lpstr>
      <vt:lpstr>Nginx</vt:lpstr>
      <vt:lpstr>Nginx Configuration</vt:lpstr>
      <vt:lpstr>Apache</vt:lpstr>
      <vt:lpstr>Monitoring</vt:lpstr>
      <vt:lpstr>SAR</vt:lpstr>
      <vt:lpstr>阿里云域名+腾讯云服务器</vt:lpstr>
      <vt:lpstr>CDN</vt:lpstr>
      <vt:lpstr>Set Up VPN</vt:lpstr>
      <vt:lpstr>Firewall</vt:lpstr>
      <vt:lpstr>SSL</vt:lpstr>
      <vt:lpstr>SSL Certificate - Self-Signed</vt:lpstr>
      <vt:lpstr>SSL Certificate - Letsencrypt</vt:lpstr>
      <vt:lpstr>Let’s Encrypt for Docker</vt:lpstr>
      <vt:lpstr>SSL Certificate - Letencypt for Docker</vt:lpstr>
      <vt:lpstr>HTTPS</vt:lpstr>
      <vt:lpstr>Gunicorn</vt:lpstr>
      <vt:lpstr>Redis Server</vt:lpstr>
      <vt:lpstr>Replace Server</vt:lpstr>
      <vt:lpstr>微服务</vt:lpstr>
      <vt:lpstr>Q&amp;A</vt:lpstr>
      <vt:lpstr>Zabbix</vt:lpstr>
      <vt:lpstr>Intro</vt:lpstr>
      <vt:lpstr>Install (docker-compose)</vt:lpstr>
      <vt:lpstr>PowerPoint 演示文稿</vt:lpstr>
      <vt:lpstr>PowerPoint 演示文稿</vt:lpstr>
      <vt:lpstr>BaaS</vt:lpstr>
      <vt:lpstr>Introduction</vt:lpstr>
      <vt:lpstr>Firebase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577</cp:revision>
  <dcterms:created xsi:type="dcterms:W3CDTF">2015-05-05T08:02:00Z</dcterms:created>
  <dcterms:modified xsi:type="dcterms:W3CDTF">2022-06-21T05:36:11Z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7AF9578DCC4545EAB0A23B587832ABC8</vt:lpwstr>
  </property>
</Properties>
</file>