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365" r:id="rId4"/>
    <p:sldId id="366" r:id="rId5"/>
    <p:sldId id="264" r:id="rId6"/>
    <p:sldId id="266" r:id="rId7"/>
    <p:sldId id="295" r:id="rId8"/>
    <p:sldId id="265" r:id="rId9"/>
    <p:sldId id="296" r:id="rId10"/>
    <p:sldId id="297" r:id="rId11"/>
    <p:sldId id="400" r:id="rId12"/>
    <p:sldId id="280" r:id="rId13"/>
    <p:sldId id="281" r:id="rId14"/>
    <p:sldId id="282" r:id="rId15"/>
    <p:sldId id="298" r:id="rId16"/>
    <p:sldId id="299" r:id="rId17"/>
    <p:sldId id="263" r:id="rId18"/>
    <p:sldId id="330" r:id="rId19"/>
    <p:sldId id="257" r:id="rId20"/>
    <p:sldId id="258" r:id="rId21"/>
    <p:sldId id="259" r:id="rId22"/>
    <p:sldId id="261" r:id="rId23"/>
    <p:sldId id="262" r:id="rId24"/>
    <p:sldId id="350" r:id="rId25"/>
    <p:sldId id="275" r:id="rId26"/>
    <p:sldId id="276" r:id="rId27"/>
    <p:sldId id="316" r:id="rId28"/>
    <p:sldId id="428" r:id="rId29"/>
    <p:sldId id="277" r:id="rId30"/>
    <p:sldId id="278" r:id="rId31"/>
    <p:sldId id="279" r:id="rId32"/>
    <p:sldId id="274" r:id="rId33"/>
    <p:sldId id="317" r:id="rId34"/>
    <p:sldId id="318" r:id="rId35"/>
    <p:sldId id="325" r:id="rId36"/>
    <p:sldId id="326" r:id="rId37"/>
    <p:sldId id="327" r:id="rId38"/>
    <p:sldId id="323" r:id="rId39"/>
    <p:sldId id="324" r:id="rId40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46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8.png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33.xml"/><Relationship Id="rId2" Type="http://schemas.openxmlformats.org/officeDocument/2006/relationships/image" Target="../media/image9.png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WeChat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2021-8-4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扫码关注并登陆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1490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https://developers.weixin.qq.com/doc/offiaccount/Message_Management/Receiving_event_pushes.html</a:t>
            </a:r>
            <a:endParaRPr lang="en-US" altLang="zh-CN"/>
          </a:p>
          <a:p>
            <a:pPr lvl="1"/>
            <a:r>
              <a:rPr lang="en-US" altLang="zh-CN"/>
              <a:t>https://developers.weixin.qq.com/doc/offiaccount/Account_Management/Generating_a_Parametric_QR_Code.html</a:t>
            </a:r>
            <a:endParaRPr lang="en-US" altLang="zh-CN"/>
          </a:p>
          <a:p>
            <a:pPr lvl="1"/>
            <a:r>
              <a:rPr lang="en-US" altLang="zh-CN"/>
              <a:t>https://juejin.cn/post/7031846857567371271</a:t>
            </a:r>
            <a:endParaRPr lang="en-US" altLang="zh-CN"/>
          </a:p>
          <a:p>
            <a:r>
              <a:rPr lang="en-US" altLang="zh-CN"/>
              <a:t>Logic</a:t>
            </a:r>
            <a:endParaRPr lang="en-US" altLang="zh-CN"/>
          </a:p>
          <a:p>
            <a:pPr lvl="1"/>
            <a:r>
              <a:rPr lang="en-US" altLang="zh-CN"/>
              <a:t>使用公众号接口生成</a:t>
            </a:r>
            <a:r>
              <a:rPr lang="zh-CN" altLang="en-US"/>
              <a:t>带参数的</a:t>
            </a:r>
            <a:r>
              <a:rPr lang="en-US" altLang="zh-CN"/>
              <a:t>二维码</a:t>
            </a:r>
            <a:endParaRPr lang="en-US" altLang="zh-CN"/>
          </a:p>
          <a:p>
            <a:pPr lvl="1"/>
            <a:r>
              <a:rPr lang="en-US" altLang="zh-CN"/>
              <a:t>系统接收微信推送过来的事件(关注/扫码)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436360" y="1035050"/>
            <a:ext cx="5339080" cy="54038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383020" cy="5252720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https://pay.weixin.qq.com/wiki/doc/api/native.php?chapter=1_1</a:t>
            </a:r>
            <a:endParaRPr lang="en-US" altLang="zh-CN"/>
          </a:p>
          <a:p>
            <a:pPr lvl="1"/>
            <a:r>
              <a:rPr lang="en-US" altLang="zh-CN"/>
              <a:t>https://www.jb51.net/article/159656.htm</a:t>
            </a:r>
            <a:endParaRPr lang="en-US" altLang="zh-CN"/>
          </a:p>
          <a:p>
            <a:pPr lvl="0"/>
            <a:r>
              <a:rPr lang="zh-CN" altLang="en-US"/>
              <a:t>准备</a:t>
            </a:r>
            <a:endParaRPr lang="zh-CN" altLang="en-US"/>
          </a:p>
          <a:p>
            <a:pPr lvl="1"/>
            <a:r>
              <a:rPr lang="zh-CN" altLang="en-US" sz="2000"/>
              <a:t>微信公众号</a:t>
            </a:r>
            <a:endParaRPr lang="zh-CN" altLang="en-US" sz="2000"/>
          </a:p>
          <a:p>
            <a:pPr lvl="1"/>
            <a:r>
              <a:rPr lang="zh-CN" altLang="en-US" sz="2000"/>
              <a:t>商户平台账号</a:t>
            </a:r>
            <a:endParaRPr lang="en-US" altLang="zh-CN"/>
          </a:p>
          <a:p>
            <a:pPr lvl="0"/>
            <a:r>
              <a:rPr lang="en-US" altLang="zh-CN"/>
              <a:t>Types</a:t>
            </a:r>
            <a:endParaRPr lang="en-US" altLang="zh-CN"/>
          </a:p>
          <a:p>
            <a:pPr lvl="1"/>
            <a:r>
              <a:rPr lang="zh-CN" altLang="en-US"/>
              <a:t>付款码支付</a:t>
            </a:r>
            <a:endParaRPr lang="zh-CN" altLang="en-US"/>
          </a:p>
          <a:p>
            <a:pPr lvl="1"/>
            <a:r>
              <a:rPr lang="en-US" altLang="zh-CN"/>
              <a:t>Native</a:t>
            </a:r>
            <a:r>
              <a:rPr lang="zh-CN" altLang="en-US"/>
              <a:t>支付 （用户</a:t>
            </a:r>
            <a:r>
              <a:rPr lang="zh-CN" altLang="en-US"/>
              <a:t>扫码支付）</a:t>
            </a:r>
            <a:endParaRPr lang="zh-CN" altLang="en-US"/>
          </a:p>
          <a:p>
            <a:pPr lvl="1"/>
            <a:r>
              <a:rPr lang="en-US" altLang="zh-CN"/>
              <a:t>JSAPI</a:t>
            </a:r>
            <a:r>
              <a:rPr lang="zh-CN" altLang="en-US"/>
              <a:t>支付</a:t>
            </a:r>
            <a:endParaRPr lang="zh-CN" altLang="en-US"/>
          </a:p>
          <a:p>
            <a:pPr lvl="2"/>
            <a:r>
              <a:rPr lang="zh-CN" altLang="en-US"/>
              <a:t>微信中打开的</a:t>
            </a:r>
            <a:r>
              <a:rPr lang="en-US" altLang="zh-CN"/>
              <a:t>H5</a:t>
            </a:r>
            <a:r>
              <a:rPr lang="zh-CN" altLang="en-US"/>
              <a:t>页面中使用</a:t>
            </a:r>
            <a:endParaRPr lang="zh-CN" altLang="en-US"/>
          </a:p>
          <a:p>
            <a:pPr lvl="1"/>
            <a:r>
              <a:rPr lang="en-US" altLang="zh-CN"/>
              <a:t>APP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en-US" altLang="zh-CN"/>
              <a:t>H5</a:t>
            </a:r>
            <a:r>
              <a:rPr lang="zh-CN" altLang="en-US"/>
              <a:t>支付</a:t>
            </a:r>
            <a:endParaRPr lang="zh-CN" altLang="en-US"/>
          </a:p>
          <a:p>
            <a:pPr lvl="1"/>
            <a:r>
              <a:rPr lang="zh-CN" altLang="en-US"/>
              <a:t>小程序支付</a:t>
            </a:r>
            <a:endParaRPr lang="zh-CN" altLang="en-US"/>
          </a:p>
          <a:p>
            <a:pPr lvl="0"/>
            <a:r>
              <a:rPr lang="zh-CN" altLang="en-US"/>
              <a:t>账户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endParaRPr lang="en-US" altLang="zh-CN"/>
          </a:p>
          <a:p>
            <a:pPr lvl="1"/>
            <a:r>
              <a:rPr lang="zh-CN" altLang="en-US"/>
              <a:t>商户号</a:t>
            </a:r>
            <a:endParaRPr lang="zh-CN" altLang="en-US"/>
          </a:p>
          <a:p>
            <a:pPr lvl="1"/>
            <a:r>
              <a:rPr lang="en-US" altLang="zh-CN"/>
              <a:t>API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en-US" altLang="zh-CN"/>
              <a:t>AppSecret</a:t>
            </a:r>
            <a:endParaRPr lang="en-US" altLang="zh-CN"/>
          </a:p>
        </p:txBody>
      </p:sp>
      <p:pic>
        <p:nvPicPr>
          <p:cNvPr id="2" name="图片 1" descr="chapter9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1220" y="914400"/>
            <a:ext cx="4711700" cy="520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扫码支付</a:t>
            </a:r>
            <a:endParaRPr lang="zh-CN" altLang="en-US"/>
          </a:p>
        </p:txBody>
      </p:sp>
      <p:pic>
        <p:nvPicPr>
          <p:cNvPr id="4" name="图片 3" descr="chapter6_5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1164590"/>
            <a:ext cx="5327650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r>
              <a:rPr lang="zh-CN" altLang="en-US"/>
              <a:t>：统一下单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538289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800"/>
              <a:t>https://api.mch.weixin.qq.com/pay/unifiedorder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appid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mchid </a:t>
            </a:r>
            <a:r>
              <a:rPr lang="zh-CN" altLang="en-US" sz="1800"/>
              <a:t>商户号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device_info 设备号 ‘web'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nonce_str 随机字符串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 签名 通过签名算法计算得出的签名值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sign_type 默认为MD5，支持HMAC-SHA256和MD5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body 商品描述 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detail 商品详情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attach 附加数据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out_trade_no 商户订单号 要求32个字符内，只能是数字、大小写字母_-|* 且在同一个商户号下唯一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fee_type</a:t>
            </a:r>
            <a:r>
              <a:rPr lang="zh-CN" altLang="en-US" sz="1800"/>
              <a:t>： 标价币种，默认</a:t>
            </a:r>
            <a:r>
              <a:rPr lang="en-US" altLang="zh-CN" sz="1800"/>
              <a:t>CNY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total_fee</a:t>
            </a:r>
            <a:r>
              <a:rPr lang="zh-CN" altLang="en-US" sz="1800"/>
              <a:t>： 标价金额，订单总金额，单位为分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120775"/>
            <a:ext cx="4908550" cy="538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spbill_create_ip：终端IP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time_start：交易起始时间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time_expire： 交易结束时间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goods_tag： 订单优惠标记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notify_url： 通知支付结果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地址</a:t>
            </a:r>
            <a:endParaRPr lang="zh-CN" altLang="en-US" sz="180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trade_type： 交易类型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product_id： 商品ID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limit_pay： 指定支付方式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openid： 用户标识</a:t>
            </a:r>
            <a:endParaRPr lang="zh-C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receipt</a:t>
            </a:r>
            <a:r>
              <a:rPr lang="en-US" altLang="zh-CN" sz="1800"/>
              <a:t>: 电子发票入口开放标识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scene_info: 场景信息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/>
              <a:t>返回二维码链接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2</a:t>
            </a:r>
            <a:r>
              <a:rPr lang="zh-CN" altLang="en-US"/>
              <a:t>：接收支付结果通知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3657600" cy="4913630"/>
          </a:xfrm>
        </p:spPr>
        <p:txBody>
          <a:bodyPr>
            <a:normAutofit fontScale="90000" lnSpcReduction="10000"/>
          </a:bodyPr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return_code: SUCCESS/FAIL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return_msg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appid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mch_id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device_info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nonce_str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sign_type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result_code</a:t>
            </a:r>
            <a:endParaRPr lang="en-US" altLang="zh-CN" sz="1600">
              <a:solidFill>
                <a:srgbClr val="FF0000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err_code_des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openid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is_subscribe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trade_type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bank_type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5127625" y="1154430"/>
            <a:ext cx="3657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settlement_total_fee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cash_fee_type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coupon_type_$n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coupon_id_$n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coupon_fee_$n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transaction_id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FF0000"/>
                </a:solidFill>
              </a:rPr>
              <a:t>out_trade_no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attach</a:t>
            </a:r>
            <a:endParaRPr lang="en-US" altLang="zh-CN" sz="1600"/>
          </a:p>
          <a:p>
            <a:pPr lvl="0">
              <a:buFont typeface="Arial" panose="020B0604020202020204" pitchFamily="34" charset="0"/>
              <a:buChar char="•"/>
            </a:pPr>
            <a:r>
              <a:rPr lang="en-US" altLang="zh-CN" sz="1600"/>
              <a:t>time_end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MiniProgram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908550" cy="4549140"/>
          </a:xfrm>
        </p:spPr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https://developers.weixin.qq.com/miniprogram/dev/framework/ability/network.html</a:t>
            </a:r>
            <a:endParaRPr lang="en-US" altLang="zh-CN"/>
          </a:p>
          <a:p>
            <a:r>
              <a:rPr lang="en-US" altLang="zh-CN"/>
              <a:t>Configure domain name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13400" y="1403350"/>
            <a:ext cx="6221095" cy="4282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1/3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2950845" y="354774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Logic: JavaScript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950845" y="1417955"/>
            <a:ext cx="6511925" cy="1515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View: WXML/WXSS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8220" y="5398770"/>
            <a:ext cx="29343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https://mp.weixin.qq.com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WXSS: WeiXin Style Sheet</a:t>
            </a:r>
            <a:endParaRPr lang="en-US" altLang="zh-CN"/>
          </a:p>
          <a:p>
            <a:pPr algn="l"/>
            <a:r>
              <a:rPr lang="en-US" altLang="zh-CN"/>
              <a:t>WXML: WeiXin XML</a:t>
            </a:r>
            <a:endParaRPr lang="en-US" altLang="zh-CN"/>
          </a:p>
        </p:txBody>
      </p:sp>
      <p:sp>
        <p:nvSpPr>
          <p:cNvPr id="8" name="上下箭头 7"/>
          <p:cNvSpPr/>
          <p:nvPr/>
        </p:nvSpPr>
        <p:spPr>
          <a:xfrm>
            <a:off x="4145915" y="2957830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下箭头 8"/>
          <p:cNvSpPr/>
          <p:nvPr/>
        </p:nvSpPr>
        <p:spPr>
          <a:xfrm>
            <a:off x="7093585" y="2933065"/>
            <a:ext cx="199390" cy="541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1030" y="3081020"/>
            <a:ext cx="135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 binding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2975" y="304482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Behavior binding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2/3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88085" y="2006600"/>
            <a:ext cx="4009390" cy="3692525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Page({</a:t>
            </a:r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data: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	var-name: value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},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function-name: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/>
          </a:p>
          <a:p>
            <a:pPr lvl="1" algn="l"/>
            <a:r>
              <a:rPr lang="en-US" altLang="zh-CN">
                <a:sym typeface="+mn-ea"/>
              </a:rPr>
              <a:t>onLoad: function() {</a:t>
            </a:r>
            <a:endParaRPr lang="en-US" altLang="zh-CN">
              <a:sym typeface="+mn-ea"/>
            </a:endParaRPr>
          </a:p>
          <a:p>
            <a:pPr lvl="1" algn="l"/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pPr lvl="1" algn="l"/>
            <a:endParaRPr lang="en-US" altLang="zh-CN">
              <a:sym typeface="+mn-ea"/>
            </a:endParaRPr>
          </a:p>
          <a:p>
            <a:pPr marL="0" lvl="1" algn="l" fontAlgn="auto"/>
            <a:r>
              <a:rPr lang="en-US" altLang="zh-CN">
                <a:sym typeface="+mn-ea"/>
              </a:rPr>
              <a:t>})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251835" y="1756410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data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86915" y="5460365"/>
            <a:ext cx="919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Logic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9024620" y="5546725"/>
            <a:ext cx="8959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View</a:t>
            </a:r>
            <a:endParaRPr lang="en-US" altLang="zh-CN" sz="2800"/>
          </a:p>
        </p:txBody>
      </p:sp>
      <p:sp>
        <p:nvSpPr>
          <p:cNvPr id="8" name="文本框 7"/>
          <p:cNvSpPr txBox="1"/>
          <p:nvPr/>
        </p:nvSpPr>
        <p:spPr>
          <a:xfrm>
            <a:off x="8387080" y="2136775"/>
            <a:ext cx="3429635" cy="1198880"/>
          </a:xfrm>
          <a:prstGeom prst="rect">
            <a:avLst/>
          </a:prstGeom>
          <a:solidFill>
            <a:schemeClr val="accent5">
              <a:alpha val="43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{{var-name}}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&lt;view bindtap=”function-name”&gt;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3827780" y="2301240"/>
            <a:ext cx="4654550" cy="427990"/>
          </a:xfrm>
          <a:prstGeom prst="curvedConnector3">
            <a:avLst>
              <a:gd name="adj1" fmla="val 500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flipV="1">
            <a:off x="2747645" y="2653030"/>
            <a:ext cx="7637145" cy="922655"/>
          </a:xfrm>
          <a:prstGeom prst="curvedConnector3">
            <a:avLst>
              <a:gd name="adj1" fmla="val 50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23940" y="2215515"/>
            <a:ext cx="1373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data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104890" y="3058795"/>
            <a:ext cx="1788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Binding behavior</a:t>
            </a:r>
            <a:endParaRPr lang="en-US" altLang="zh-CN" b="1"/>
          </a:p>
        </p:txBody>
      </p:sp>
      <p:sp>
        <p:nvSpPr>
          <p:cNvPr id="13" name="线形标注 1 12"/>
          <p:cNvSpPr/>
          <p:nvPr/>
        </p:nvSpPr>
        <p:spPr>
          <a:xfrm>
            <a:off x="3166745" y="2875915"/>
            <a:ext cx="2301240" cy="55118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declaration of behavior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Framework 3/3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Navigate Among Pages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78585" y="1711960"/>
            <a:ext cx="7446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wx.navigateTo({</a:t>
            </a:r>
            <a:endParaRPr lang="zh-CN" altLang="en-US"/>
          </a:p>
          <a:p>
            <a:r>
              <a:rPr lang="zh-CN" altLang="en-US"/>
              <a:t>      url: '../logs/logs'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View Container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70180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view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0180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scroll-view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701800" y="329946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swiper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4812030" y="1426210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Basic Content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77510" y="210756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477510" y="27108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477510" y="330835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progress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50250" y="1426210"/>
            <a:ext cx="3366135" cy="3290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From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4543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53389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button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637520" y="210756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47344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checkbox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953389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radio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637520" y="2710815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47344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picker-view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953389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0637520" y="331724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switch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8473440" y="3929380"/>
            <a:ext cx="999490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8350885" y="5267325"/>
            <a:ext cx="3366135" cy="1274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Navigation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8997950" y="579501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navigator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4869180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534660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534660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34660" y="600011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video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1045845" y="4117975"/>
            <a:ext cx="3366135" cy="2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Miscellaneous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11325" y="479933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711325" y="5402580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711325" y="5991225"/>
            <a:ext cx="1920875" cy="5416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contact-button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036320" y="1007110"/>
            <a:ext cx="3105150" cy="5224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228725" y="154368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wx.request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09675" y="19488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wx.uploadFile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28725" y="2363470"/>
            <a:ext cx="196723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wx.downloadFile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228725" y="290385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wx.connectSocket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228725" y="3338195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wx.onSocketOpen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28725" y="3763010"/>
            <a:ext cx="207264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wx.onSocketError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1228725" y="420687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wx.sendSocketMessage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228725" y="464185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wx.onSocketMessage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09675" y="5057140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wx.closeSocket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228725" y="5481955"/>
            <a:ext cx="275717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wx.onSocketClose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4289425" y="1074420"/>
            <a:ext cx="3105150" cy="574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81830" y="1610995"/>
            <a:ext cx="207327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wx.chooseImage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462780" y="1920875"/>
            <a:ext cx="209232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wx.previewImage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481830" y="2287905"/>
            <a:ext cx="2072005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wx.startRecord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81830" y="259016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wx.stopRecord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481830" y="290068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wx.playVoice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81830" y="32200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wx.pauseVoice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481830" y="3540760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wx.stopVoice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481830" y="393763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/>
              <a:t>wx.getBackgroundAudioPlayerState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4462780" y="424815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wx.playBackgroundAudio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481830" y="455866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wx.pauseBackgroundAudio</a:t>
            </a:r>
            <a:endParaRPr lang="en-US" altLang="zh-CN" sz="1600"/>
          </a:p>
        </p:txBody>
      </p:sp>
      <p:sp>
        <p:nvSpPr>
          <p:cNvPr id="26" name="矩形 25"/>
          <p:cNvSpPr/>
          <p:nvPr/>
        </p:nvSpPr>
        <p:spPr>
          <a:xfrm>
            <a:off x="4481830" y="486918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wx.seekBackgroundAudio</a:t>
            </a:r>
            <a:endParaRPr lang="en-US" altLang="zh-CN" sz="1600"/>
          </a:p>
        </p:txBody>
      </p:sp>
      <p:sp>
        <p:nvSpPr>
          <p:cNvPr id="27" name="矩形 26"/>
          <p:cNvSpPr/>
          <p:nvPr/>
        </p:nvSpPr>
        <p:spPr>
          <a:xfrm>
            <a:off x="4481830" y="517842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wx.stopBackgroundAudio</a:t>
            </a:r>
            <a:endParaRPr lang="en-US" altLang="zh-CN" sz="1600"/>
          </a:p>
        </p:txBody>
      </p:sp>
      <p:sp>
        <p:nvSpPr>
          <p:cNvPr id="28" name="矩形 27"/>
          <p:cNvSpPr/>
          <p:nvPr/>
        </p:nvSpPr>
        <p:spPr>
          <a:xfrm>
            <a:off x="4481830" y="5487670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/>
              <a:t>wx.onBackgroundAudioPlay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4462780" y="579691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wx.onBackgroundAudioPause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4463415" y="6106795"/>
            <a:ext cx="275717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wx.onBackgroundAudioStop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4482465" y="6458585"/>
            <a:ext cx="2072640" cy="2819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wx.chooseVideo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7543800" y="1069340"/>
            <a:ext cx="3105150" cy="2753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7736205" y="1605915"/>
            <a:ext cx="1708150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wx.saveFile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717155" y="2011045"/>
            <a:ext cx="275653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wx.getSavedFileList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736205" y="24257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wx.getSavedFileInfo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7736205" y="2851785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wx.removeSavedFile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7736205" y="3276600"/>
            <a:ext cx="2737485" cy="3676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/>
              <a:t>wx.openDocument</a:t>
            </a:r>
            <a:endParaRPr lang="en-US" altLang="zh-CN"/>
          </a:p>
        </p:txBody>
      </p:sp>
      <p:sp>
        <p:nvSpPr>
          <p:cNvPr id="43" name="圆角矩形 42"/>
          <p:cNvSpPr/>
          <p:nvPr/>
        </p:nvSpPr>
        <p:spPr>
          <a:xfrm>
            <a:off x="7552690" y="398653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Storage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7542530" y="4531360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7552690" y="508063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Device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542530" y="565340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7542530" y="6231255"/>
            <a:ext cx="3105150" cy="45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59400" cy="5361305"/>
          </a:xfrm>
        </p:spPr>
        <p:txBody>
          <a:bodyPr>
            <a:noAutofit/>
          </a:bodyPr>
          <a:p>
            <a:r>
              <a:rPr lang="en-US" altLang="zh-CN" sz="1400"/>
              <a:t>References</a:t>
            </a:r>
            <a:endParaRPr lang="en-US" altLang="zh-CN" sz="1400"/>
          </a:p>
          <a:p>
            <a:pPr lvl="1"/>
            <a:r>
              <a:rPr lang="en-US" altLang="zh-CN" sz="1200"/>
              <a:t>https://cloud.tencent.com/developer/article/1547965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https://zhuanlan.zhihu.com/p/28756203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https://www.jianshu.com/p/82ee9a908543</a:t>
            </a:r>
            <a:endParaRPr lang="en-US" altLang="zh-CN" sz="1200"/>
          </a:p>
          <a:p>
            <a:pPr lvl="1"/>
            <a:r>
              <a:rPr lang="en-US" altLang="zh-CN" sz="1200"/>
              <a:t>https://www.jianshu.com/p/e5a9d800f164</a:t>
            </a:r>
            <a:endParaRPr lang="en-US" altLang="zh-CN" sz="1200"/>
          </a:p>
          <a:p>
            <a:pPr lvl="1"/>
            <a:r>
              <a:rPr lang="en-US" altLang="zh-CN" sz="1200"/>
              <a:t>https://blog.csdn.net/Smile_ping/article/details/102938322</a:t>
            </a:r>
            <a:endParaRPr lang="en-US" altLang="zh-CN" sz="1200"/>
          </a:p>
          <a:p>
            <a:pPr lvl="1"/>
            <a:r>
              <a:rPr lang="en-US" altLang="zh-CN" sz="1200"/>
              <a:t>https://zhuanlan.zhihu.com/p/352194416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https://www.sunzhongwei.com/small-program-bluetooth-communication-logic-and-interface?from=bottom</a:t>
            </a:r>
            <a:endParaRPr lang="en-US" altLang="zh-CN" sz="1200"/>
          </a:p>
          <a:p>
            <a:pPr lvl="1"/>
            <a:r>
              <a:rPr lang="en-US" altLang="zh-CN" sz="1200"/>
              <a:t>https://www.sunzhongwei.com/send-instructions-wechat-small-application-of-bluetooth-communication-hexadecimal-code-conversion</a:t>
            </a:r>
            <a:endParaRPr lang="en-US" altLang="zh-CN" sz="1200"/>
          </a:p>
          <a:p>
            <a:pPr lvl="0"/>
            <a:r>
              <a:rPr lang="en-US" altLang="zh-CN" sz="1400"/>
              <a:t>APIs</a:t>
            </a:r>
            <a:endParaRPr lang="en-US" altLang="zh-CN" sz="1400"/>
          </a:p>
          <a:p>
            <a:pPr lvl="1"/>
            <a:r>
              <a:rPr lang="en-US" altLang="zh-CN" sz="1200"/>
              <a:t>wx.openBluetoothAdapter, wx.closeBluetoothAdapter</a:t>
            </a:r>
            <a:endParaRPr lang="en-US" altLang="zh-CN" sz="1200"/>
          </a:p>
          <a:p>
            <a:pPr lvl="1"/>
            <a:r>
              <a:rPr lang="en-US" altLang="zh-CN" sz="1200"/>
              <a:t>wx.startBluetoothDevicesDiscovery, wx.</a:t>
            </a:r>
            <a:r>
              <a:rPr lang="en-US" altLang="zh-CN" sz="1200">
                <a:sym typeface="+mn-ea"/>
              </a:rPr>
              <a:t>stopBluetoothDevicesDiscovery</a:t>
            </a:r>
            <a:endParaRPr lang="en-US" altLang="zh-CN" sz="1200"/>
          </a:p>
          <a:p>
            <a:pPr lvl="1"/>
            <a:r>
              <a:rPr lang="en-US" altLang="zh-CN" sz="1200"/>
              <a:t>wx.onBluetoothDeviceFound</a:t>
            </a:r>
            <a:endParaRPr lang="en-US" altLang="zh-CN" sz="1200"/>
          </a:p>
          <a:p>
            <a:pPr lvl="1"/>
            <a:r>
              <a:rPr lang="en-US" altLang="zh-CN" sz="1200"/>
              <a:t>wx.createBLEConnection, wx.closeBLEConnection</a:t>
            </a:r>
            <a:endParaRPr lang="en-US" altLang="zh-CN" sz="1200"/>
          </a:p>
          <a:p>
            <a:pPr lvl="1"/>
            <a:r>
              <a:rPr lang="en-US" altLang="zh-CN" sz="1200"/>
              <a:t>wx.getConnectedBluetoothDevices</a:t>
            </a:r>
            <a:endParaRPr lang="en-US" altLang="zh-CN" sz="1200"/>
          </a:p>
          <a:p>
            <a:pPr lvl="1"/>
            <a:r>
              <a:rPr lang="en-US" altLang="zh-CN" sz="1200"/>
              <a:t>wx.getBLEDeviceServices</a:t>
            </a:r>
            <a:endParaRPr lang="en-US" altLang="zh-CN" sz="1200"/>
          </a:p>
          <a:p>
            <a:pPr lvl="1"/>
            <a:r>
              <a:rPr lang="en-US" altLang="zh-CN" sz="1200">
                <a:solidFill>
                  <a:schemeClr val="tx1"/>
                </a:solidFill>
                <a:sym typeface="+mn-ea"/>
              </a:rPr>
              <a:t>readBLECharacteristicValue, writeBLECharacteristicValue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notifyBLECharacteristicValueChange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onBLECharacteristicValueChange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57010" y="1547495"/>
            <a:ext cx="230251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wx.openBluetoothAdapter()</a:t>
            </a:r>
            <a:endParaRPr lang="en-US" altLang="zh-CN" sz="1400"/>
          </a:p>
        </p:txBody>
      </p:sp>
      <p:sp>
        <p:nvSpPr>
          <p:cNvPr id="5" name="圆角矩形 4"/>
          <p:cNvSpPr/>
          <p:nvPr/>
        </p:nvSpPr>
        <p:spPr>
          <a:xfrm>
            <a:off x="6557010" y="230441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wx.startBluetoothDevicesDiscovery()</a:t>
            </a:r>
            <a:endParaRPr lang="en-US" altLang="zh-CN" sz="1400"/>
          </a:p>
        </p:txBody>
      </p:sp>
      <p:sp>
        <p:nvSpPr>
          <p:cNvPr id="6" name="圆角矩形 5"/>
          <p:cNvSpPr/>
          <p:nvPr/>
        </p:nvSpPr>
        <p:spPr>
          <a:xfrm>
            <a:off x="6557010" y="306133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wx.onBluetoothDeviceFound()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57010" y="3818255"/>
            <a:ext cx="2302510" cy="538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wx.stopBluetoothDeviceDiscovery()</a:t>
            </a:r>
            <a:endParaRPr lang="en-US" altLang="zh-CN" sz="1400"/>
          </a:p>
        </p:txBody>
      </p:sp>
      <p:sp>
        <p:nvSpPr>
          <p:cNvPr id="8" name="圆角矩形 7"/>
          <p:cNvSpPr/>
          <p:nvPr/>
        </p:nvSpPr>
        <p:spPr>
          <a:xfrm>
            <a:off x="6544945" y="4575175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wx.createBLEConnection()</a:t>
            </a:r>
            <a:endParaRPr lang="en-US" altLang="zh-CN" sz="1400"/>
          </a:p>
        </p:txBody>
      </p:sp>
      <p:sp>
        <p:nvSpPr>
          <p:cNvPr id="9" name="圆角矩形 8"/>
          <p:cNvSpPr/>
          <p:nvPr/>
        </p:nvSpPr>
        <p:spPr>
          <a:xfrm>
            <a:off x="6551295" y="5304790"/>
            <a:ext cx="230124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wx.getBLEDeviceServices()</a:t>
            </a:r>
            <a:endParaRPr lang="en-US" altLang="zh-CN" sz="140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770826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7708265" y="284289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7708265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 flipH="1">
            <a:off x="7695248" y="4357053"/>
            <a:ext cx="1270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>
            <a:off x="7695565" y="5113655"/>
            <a:ext cx="6350" cy="19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1"/>
            <a:endCxn id="5" idx="1"/>
          </p:cNvCxnSpPr>
          <p:nvPr/>
        </p:nvCxnSpPr>
        <p:spPr>
          <a:xfrm rot="10800000">
            <a:off x="6557010" y="2573655"/>
            <a:ext cx="3175" cy="151384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9197975" y="230441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read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9198610" y="306133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write</a:t>
            </a:r>
            <a:r>
              <a:rPr lang="en-US" altLang="zh-CN" sz="1400"/>
              <a:t>BLECharacteristicValue()</a:t>
            </a:r>
            <a:endParaRPr lang="en-US" altLang="zh-CN" sz="1400"/>
          </a:p>
        </p:txBody>
      </p:sp>
      <p:cxnSp>
        <p:nvCxnSpPr>
          <p:cNvPr id="18" name="肘形连接符 17"/>
          <p:cNvCxnSpPr>
            <a:stCxn id="9" idx="2"/>
            <a:endCxn id="27" idx="0"/>
          </p:cNvCxnSpPr>
          <p:nvPr/>
        </p:nvCxnSpPr>
        <p:spPr>
          <a:xfrm rot="5400000" flipH="1" flipV="1">
            <a:off x="6911975" y="2337435"/>
            <a:ext cx="4295775" cy="2715260"/>
          </a:xfrm>
          <a:prstGeom prst="bentConnector5">
            <a:avLst>
              <a:gd name="adj1" fmla="val -5536"/>
              <a:gd name="adj2" fmla="val 48725"/>
              <a:gd name="adj3" fmla="val 1055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10417175" y="284289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9198610" y="381825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wx.notifyBLECharacteristicValueChange()</a:t>
            </a:r>
            <a:endParaRPr lang="en-US" altLang="zh-CN" sz="1400"/>
          </a:p>
        </p:txBody>
      </p:sp>
      <p:sp>
        <p:nvSpPr>
          <p:cNvPr id="21" name="圆角矩形 20"/>
          <p:cNvSpPr/>
          <p:nvPr/>
        </p:nvSpPr>
        <p:spPr>
          <a:xfrm>
            <a:off x="9197975" y="457517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wx.on</a:t>
            </a:r>
            <a:r>
              <a:rPr lang="en-US" altLang="zh-CN" sz="1400">
                <a:sym typeface="+mn-ea"/>
              </a:rPr>
              <a:t>BLECharacteristicValueChange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>
          <a:xfrm>
            <a:off x="10417810" y="359981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10417175" y="4356735"/>
            <a:ext cx="635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9199245" y="527748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ym typeface="+mn-ea"/>
              </a:rPr>
              <a:t>closeBLEConnection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6" name="直接箭头连接符 25"/>
          <p:cNvCxnSpPr>
            <a:stCxn id="21" idx="2"/>
            <a:endCxn id="25" idx="0"/>
          </p:cNvCxnSpPr>
          <p:nvPr/>
        </p:nvCxnSpPr>
        <p:spPr>
          <a:xfrm>
            <a:off x="10417175" y="5113655"/>
            <a:ext cx="1270" cy="16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197975" y="1547495"/>
            <a:ext cx="2437765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wx.</a:t>
            </a:r>
            <a:r>
              <a:rPr lang="en-US" altLang="zh-CN" sz="1400">
                <a:solidFill>
                  <a:srgbClr val="FFFF00"/>
                </a:solidFill>
              </a:rPr>
              <a:t>getBLEDeviceCharactertics</a:t>
            </a:r>
            <a:r>
              <a:rPr lang="en-US" altLang="zh-CN" sz="1400"/>
              <a:t>()</a:t>
            </a:r>
            <a:endParaRPr lang="en-US" altLang="zh-CN" sz="1400"/>
          </a:p>
        </p:txBody>
      </p:sp>
      <p:cxnSp>
        <p:nvCxnSpPr>
          <p:cNvPr id="28" name="直接箭头连接符 27"/>
          <p:cNvCxnSpPr>
            <a:stCxn id="27" idx="2"/>
            <a:endCxn id="16" idx="0"/>
          </p:cNvCxnSpPr>
          <p:nvPr/>
        </p:nvCxnSpPr>
        <p:spPr>
          <a:xfrm>
            <a:off x="10417175" y="2085975"/>
            <a:ext cx="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微信内网页开发工具包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https://pay.weixin.qq.com/wiki/doc/api/index.html</a:t>
            </a:r>
            <a:endParaRPr lang="zh-CN" altLang="en-US"/>
          </a:p>
          <a:p>
            <a:r>
              <a:rPr lang="zh-CN" altLang="en-US"/>
              <a:t>https://www.jianshu.com/p/b017fd6bb908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Info</a:t>
            </a:r>
            <a:endParaRPr lang="en-US" altLang="zh-CN"/>
          </a:p>
          <a:p>
            <a:pPr lvl="1"/>
            <a:r>
              <a:rPr lang="zh-CN" altLang="en-US"/>
              <a:t>微信JS-SDK是微信公众平台 面向网页开发者提供的基于微信内的网页开发工具包。</a:t>
            </a:r>
            <a:endParaRPr lang="zh-CN" altLang="en-US"/>
          </a:p>
          <a:p>
            <a:pPr lvl="1"/>
            <a:r>
              <a:rPr lang="zh-CN" altLang="en-US"/>
              <a:t>通过使用微信JS-SDK，网页开发者可借助微信高效地使用拍照、选图、语音、位置等手机系统的能力，同时可以直接使用微信分享、扫一扫、卡券、支付等微信特有的能力，为微信用户提供更优质的网页体验。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公众号准备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91275" y="1013460"/>
            <a:ext cx="4665980" cy="240855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4257675" cy="4549140"/>
          </a:xfrm>
        </p:spPr>
        <p:txBody>
          <a:bodyPr/>
          <a:p>
            <a:r>
              <a:rPr lang="en-US" altLang="zh-CN"/>
              <a:t>App ID</a:t>
            </a:r>
            <a:r>
              <a:rPr lang="zh-CN" altLang="en-US"/>
              <a:t>和</a:t>
            </a:r>
            <a:r>
              <a:rPr lang="en-US" altLang="zh-CN"/>
              <a:t>secret</a:t>
            </a:r>
            <a:endParaRPr lang="en-US" altLang="zh-CN"/>
          </a:p>
          <a:p>
            <a:r>
              <a:rPr lang="en-US" altLang="zh-CN"/>
              <a:t>JS</a:t>
            </a:r>
            <a:r>
              <a:rPr lang="zh-CN" altLang="en-US"/>
              <a:t>接口安全域名</a:t>
            </a:r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3005" y="3642995"/>
            <a:ext cx="4681220" cy="2416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75" y="3642995"/>
            <a:ext cx="4681855" cy="2416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395095" y="153797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在微信公众平台中绑定域名，设置</a:t>
            </a:r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395095" y="2750185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前端引入相关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1395095" y="4053840"/>
            <a:ext cx="3233420" cy="8216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通过config接口注入权限验证配置</a:t>
            </a:r>
            <a:endParaRPr lang="zh-CN" altLang="en-US">
              <a:sym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3011805" y="2359660"/>
            <a:ext cx="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011805" y="3571875"/>
            <a:ext cx="0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4295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分享好友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573780" y="5554345"/>
            <a:ext cx="1629410" cy="573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分享朋友圈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1122045"/>
            <a:ext cx="6305550" cy="2552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4001135"/>
            <a:ext cx="6267450" cy="2333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3404235" cy="4549140"/>
          </a:xfrm>
        </p:spPr>
        <p:txBody>
          <a:bodyPr/>
          <a:p>
            <a:r>
              <a:rPr lang="zh-CN" altLang="en-US"/>
              <a:t>微信登录、微信支付</a:t>
            </a:r>
            <a:endParaRPr lang="zh-CN" altLang="en-US"/>
          </a:p>
          <a:p>
            <a:pPr lvl="1"/>
            <a:r>
              <a:rPr lang="zh-CN" altLang="en-US"/>
              <a:t>微信开放平台支持</a:t>
            </a:r>
            <a:endParaRPr lang="zh-CN" altLang="en-US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1"/>
            <a:r>
              <a:rPr lang="zh-CN" altLang="en-US"/>
              <a:t>仅支持一个授权回调域</a:t>
            </a:r>
            <a:endParaRPr lang="en-US" altLang="zh-CN"/>
          </a:p>
          <a:p>
            <a:pPr lvl="0"/>
            <a:r>
              <a:rPr lang="zh-CN" altLang="en-US"/>
              <a:t>微信分享</a:t>
            </a:r>
            <a:endParaRPr lang="zh-CN" altLang="en-US"/>
          </a:p>
          <a:p>
            <a:pPr lvl="1"/>
            <a:r>
              <a:rPr lang="zh-CN" altLang="en-US"/>
              <a:t>微信公众号支持</a:t>
            </a:r>
            <a:endParaRPr lang="zh-CN" altLang="en-US"/>
          </a:p>
          <a:p>
            <a:pPr lvl="1"/>
            <a:r>
              <a:rPr lang="en-US" altLang="zh-CN"/>
              <a:t>mp.weixin.qq.com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0" y="1106805"/>
            <a:ext cx="7499985" cy="3996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Pay</a:t>
            </a:r>
            <a:endParaRPr lang="en-US" altLang="zh-CN"/>
          </a:p>
        </p:txBody>
      </p:sp>
      <p:pic>
        <p:nvPicPr>
          <p:cNvPr id="7" name="图片 6" descr="chapter6_4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088390"/>
            <a:ext cx="5018405" cy="544512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421765" y="5501005"/>
            <a:ext cx="1369060" cy="574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扫码支付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JSSDK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1043940" y="1485900"/>
            <a:ext cx="5084445" cy="8864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https://developers.weixin.qq.com/doc/offiaccount/Basic_Information/Get_access_token.html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043305" y="2815590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获取</a:t>
            </a:r>
            <a:r>
              <a:rPr lang="en-US" altLang="zh-CN"/>
              <a:t>jsapi ticket</a:t>
            </a:r>
            <a:endParaRPr lang="en-US" altLang="zh-CN"/>
          </a:p>
          <a:p>
            <a:pPr algn="ctr"/>
            <a:r>
              <a:rPr lang="en-US" altLang="zh-CN"/>
              <a:t>https://api.weixin.qq.com/cgi-bin/ticket/getticket?access_token=ACCESS_TOKEN&amp;type=jsapi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043305" y="4262755"/>
            <a:ext cx="5084445" cy="11334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签名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1685" y="1003935"/>
            <a:ext cx="4511040" cy="3415030"/>
          </a:xfrm>
          <a:prstGeom prst="rect">
            <a:avLst/>
          </a:prstGeom>
          <a:noFill/>
          <a:ln w="12700" cmpd="sng">
            <a:solidFill>
              <a:srgbClr val="FFC000"/>
            </a:solidFill>
            <a:prstDash val="sysDash"/>
          </a:ln>
        </p:spPr>
        <p:txBody>
          <a:bodyPr wrap="square" rtlCol="0">
            <a:spAutoFit/>
          </a:bodyPr>
          <a:p>
            <a:r>
              <a:rPr lang="zh-CN" altLang="en-US"/>
              <a:t>wx.config({</a:t>
            </a:r>
            <a:endParaRPr lang="zh-CN" altLang="en-US"/>
          </a:p>
          <a:p>
            <a:r>
              <a:rPr lang="zh-CN" altLang="en-US"/>
              <a:t>  debug: true, // 开启调试模式,调用的所有api的返回值会在客户端alert出来，若要查看传入的参数，可以在pc端打开，参数信息会通过log打出，仅在pc端时才会打印。</a:t>
            </a:r>
            <a:endParaRPr lang="zh-CN" altLang="en-US"/>
          </a:p>
          <a:p>
            <a:r>
              <a:rPr lang="zh-CN" altLang="en-US"/>
              <a:t>  appId: '', // 必填，公众号的唯一标识</a:t>
            </a:r>
            <a:endParaRPr lang="zh-CN" altLang="en-US"/>
          </a:p>
          <a:p>
            <a:r>
              <a:rPr lang="zh-CN" altLang="en-US"/>
              <a:t>  timestamp: , // 必填，生成签名的时间戳</a:t>
            </a:r>
            <a:endParaRPr lang="zh-CN" altLang="en-US"/>
          </a:p>
          <a:p>
            <a:r>
              <a:rPr lang="zh-CN" altLang="en-US"/>
              <a:t>  nonceStr: '', // 必填，生成签名的随机串</a:t>
            </a:r>
            <a:endParaRPr lang="zh-CN" altLang="en-US"/>
          </a:p>
          <a:p>
            <a:r>
              <a:rPr lang="zh-CN" altLang="en-US"/>
              <a:t>  signature: '',// 必填，签名</a:t>
            </a:r>
            <a:endParaRPr lang="zh-CN" altLang="en-US"/>
          </a:p>
          <a:p>
            <a:r>
              <a:rPr lang="zh-CN" altLang="en-US"/>
              <a:t>  jsApiList: [] // 必填，需要使用的JS接口列表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4" idx="2"/>
            <a:endCxn id="5" idx="0"/>
          </p:cNvCxnSpPr>
          <p:nvPr/>
        </p:nvCxnSpPr>
        <p:spPr>
          <a:xfrm flipH="1">
            <a:off x="3585845" y="2372360"/>
            <a:ext cx="63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>
            <a:off x="3585845" y="3949065"/>
            <a:ext cx="0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步骤</a:t>
            </a:r>
            <a:endParaRPr lang="zh-CN" altLang="en-US"/>
          </a:p>
          <a:p>
            <a:pPr lvl="1"/>
            <a:r>
              <a:rPr lang="zh-CN" altLang="en-US"/>
              <a:t>参考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1"/>
            <a:r>
              <a:rPr lang="zh-CN" altLang="en-US"/>
              <a:t>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en-US" altLang="zh-CN"/>
              <a:t>https://open.weixin.qq.com/connect/oauth2/authorize?appid=APPID&amp;redirect_uri=REDIRECT_URI&amp;response_type=code&amp;scope=SCOPE&amp;state=STATE#wechat_redirect</a:t>
            </a:r>
            <a:endParaRPr lang="en-US" altLang="zh-CN"/>
          </a:p>
          <a:p>
            <a:pPr lvl="2"/>
            <a:r>
              <a:rPr lang="zh-CN" altLang="en-US"/>
              <a:t>例子：</a:t>
            </a:r>
            <a:r>
              <a:rPr lang="en-US" altLang="zh-CN"/>
              <a:t>https://open.weixin.qq.com/connect/oauth2/authorize?appid=wx520c15f417810387&amp;redirect_uri=https%3A%2F%2Fchong.qq.com%2Fphp%2Findex.php%3Fd%3D%26c%3DwxAdapter%26m%3DmobileDeal%26showwxpaytitle%3D1%26vb2ctag%3D4_2030_5_1194_60&amp;response_type=code&amp;scope=snsapi_base&amp;state=123#wechat_redirect</a:t>
            </a:r>
            <a:endParaRPr lang="en-US" altLang="zh-CN"/>
          </a:p>
          <a:p>
            <a:pPr lvl="1"/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lvl="2"/>
            <a:r>
              <a:rPr lang="en-US" altLang="zh-CN"/>
              <a:t>https://api.weixin.qq.com/sns/oauth2/access_token?appid=APPID&amp;secret=SECRET&amp;code=CODE&amp;grant_type=authorization_code</a:t>
            </a:r>
            <a:endParaRPr lang="en-US" altLang="zh-CN"/>
          </a:p>
          <a:p>
            <a:pPr lvl="2"/>
            <a:r>
              <a:rPr lang="zh-CN" altLang="en-US"/>
              <a:t>该接口返回</a:t>
            </a:r>
            <a:r>
              <a:rPr lang="en-US" altLang="zh-CN"/>
              <a:t>openid</a:t>
            </a:r>
            <a:r>
              <a:rPr lang="zh-CN" altLang="en-US"/>
              <a:t>字段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发送模板消息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384925" cy="4549140"/>
          </a:xfrm>
        </p:spPr>
        <p:txBody>
          <a:bodyPr>
            <a:noAutofit/>
          </a:bodyPr>
          <a:p>
            <a:r>
              <a:rPr lang="zh-CN" altLang="en-US" sz="1400"/>
              <a:t>步骤</a:t>
            </a:r>
            <a:endParaRPr lang="zh-CN" altLang="en-US" sz="1400"/>
          </a:p>
          <a:p>
            <a:pPr lvl="1"/>
            <a:r>
              <a:rPr lang="en-US" altLang="zh-CN" sz="1200"/>
              <a:t>POST </a:t>
            </a:r>
            <a:r>
              <a:rPr lang="zh-CN" altLang="en-US" sz="1200"/>
              <a:t>https://api.weixin.qq.com/cgi-bin/message/template/send?access_token=ACCESS_TOKEN</a:t>
            </a:r>
            <a:endParaRPr lang="zh-CN" altLang="en-US" sz="1200"/>
          </a:p>
          <a:p>
            <a:pPr lvl="0"/>
            <a:r>
              <a:rPr lang="zh-CN" altLang="en-US" sz="1400">
                <a:sym typeface="+mn-ea"/>
              </a:rPr>
              <a:t>概要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认证的微信服务号发送模板消息通知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各类型公众号权限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https://developers.weixin.qq.com/doc/offiaccount/Getting_Started/Explanation_of_interface_privileges.html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模板消息运营规范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https://developers.weixin.qq.com/doc/offiaccount/Message_Management/Template_Message_Operation_Specifications.html</a:t>
            </a:r>
            <a:endParaRPr lang="zh-CN" altLang="en-US" sz="1000"/>
          </a:p>
          <a:p>
            <a:pPr lvl="1"/>
            <a:r>
              <a:rPr lang="zh-CN" altLang="en-US" sz="1200">
                <a:sym typeface="+mn-ea"/>
              </a:rPr>
              <a:t>模板消息接口</a:t>
            </a:r>
            <a:endParaRPr lang="zh-CN" altLang="en-US" sz="1200"/>
          </a:p>
          <a:p>
            <a:pPr lvl="2"/>
            <a:r>
              <a:rPr lang="zh-CN" altLang="en-US" sz="1000">
                <a:sym typeface="+mn-ea"/>
              </a:rPr>
              <a:t>https://developers.weixin.qq.com/doc/offiaccount/Message_Management/Template_Message_Interface.html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/>
              <a:t>https://mp.weixin.qq.com/advanced/tmplmsg?action=faq&amp;token=1723160200&amp;lang=zh_CN</a:t>
            </a:r>
            <a:endParaRPr lang="zh-CN" altLang="en-US" sz="1000"/>
          </a:p>
          <a:p>
            <a:pPr lvl="2"/>
            <a:r>
              <a:rPr lang="zh-CN" altLang="en-US" sz="1000">
                <a:sym typeface="+mn-ea"/>
              </a:rPr>
              <a:t>https://www.zhihu.com/question/48864270/answer/1157763869</a:t>
            </a:r>
            <a:endParaRPr lang="zh-CN" altLang="en-US" sz="1000">
              <a:sym typeface="+mn-ea"/>
            </a:endParaRPr>
          </a:p>
          <a:p>
            <a:pPr lvl="2"/>
            <a:r>
              <a:rPr lang="zh-CN" altLang="en-US" sz="1000">
                <a:sym typeface="+mn-ea"/>
              </a:rPr>
              <a:t>POST请求</a:t>
            </a:r>
            <a:endParaRPr lang="zh-CN" altLang="en-US" sz="1000">
              <a:sym typeface="+mn-ea"/>
            </a:endParaRPr>
          </a:p>
          <a:p>
            <a:pPr lvl="3"/>
            <a:r>
              <a:rPr lang="zh-CN" altLang="en-US" sz="1000">
                <a:sym typeface="+mn-ea"/>
              </a:rPr>
              <a:t>https://api.weixin.qq.com/cgi-bin/message/template/send?access_token=ACCESS_TOKEN</a:t>
            </a:r>
            <a:endParaRPr lang="zh-CN" altLang="en-US" sz="1000">
              <a:sym typeface="+mn-ea"/>
            </a:endParaRPr>
          </a:p>
          <a:p>
            <a:pPr lvl="0"/>
            <a:r>
              <a:rPr lang="zh-CN" altLang="en-US" sz="1400">
                <a:sym typeface="+mn-ea"/>
              </a:rPr>
              <a:t>开通步骤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登录服务号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功能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》添加功能插件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》模板消息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申请开通模板消息接口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审核需</a:t>
            </a:r>
            <a:r>
              <a:rPr lang="en-US" altLang="zh-CN" sz="1200">
                <a:sym typeface="+mn-ea"/>
              </a:rPr>
              <a:t>2~3</a:t>
            </a:r>
            <a:r>
              <a:rPr lang="zh-CN" altLang="en-US" sz="1200">
                <a:sym typeface="+mn-ea"/>
              </a:rPr>
              <a:t>天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670" y="1025525"/>
            <a:ext cx="4454525" cy="54876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公众号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11580"/>
            <a:ext cx="6648450" cy="4549140"/>
          </a:xfrm>
        </p:spPr>
        <p:txBody>
          <a:bodyPr>
            <a:normAutofit lnSpcReduction="2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https://developers.weixin.qq.com/doc/offiaccount/Basic_Information/Access_Overview.html</a:t>
            </a:r>
            <a:endParaRPr lang="zh-CN" altLang="en-US"/>
          </a:p>
          <a:p>
            <a:r>
              <a:rPr lang="zh-CN" altLang="en-US"/>
              <a:t>基础</a:t>
            </a:r>
            <a:endParaRPr lang="zh-CN" altLang="en-US"/>
          </a:p>
          <a:p>
            <a:pPr lvl="1"/>
            <a:r>
              <a:rPr lang="zh-CN" altLang="en-US"/>
              <a:t>公众平台接口调用仅支持80端口。</a:t>
            </a:r>
            <a:endParaRPr lang="zh-CN" altLang="en-US"/>
          </a:p>
          <a:p>
            <a:pPr lvl="1"/>
            <a:r>
              <a:rPr lang="en-US" altLang="zh-CN"/>
              <a:t>appid</a:t>
            </a:r>
            <a:r>
              <a:rPr lang="zh-CN" altLang="en-US"/>
              <a:t>，</a:t>
            </a:r>
            <a:r>
              <a:rPr lang="en-US" altLang="zh-CN"/>
              <a:t>appsecret</a:t>
            </a:r>
            <a:endParaRPr lang="en-US" altLang="zh-CN"/>
          </a:p>
          <a:p>
            <a:pPr lvl="1"/>
            <a:r>
              <a:rPr lang="en-US" altLang="zh-CN"/>
              <a:t>IP</a:t>
            </a:r>
            <a:r>
              <a:rPr lang="zh-CN" altLang="en-US"/>
              <a:t>白名单</a:t>
            </a:r>
            <a:endParaRPr lang="zh-CN" altLang="en-US"/>
          </a:p>
          <a:p>
            <a:pPr lvl="1"/>
            <a:r>
              <a:rPr lang="zh-CN" altLang="en-US"/>
              <a:t>网页授权</a:t>
            </a:r>
            <a:endParaRPr lang="zh-CN" altLang="en-US"/>
          </a:p>
          <a:p>
            <a:pPr lvl="2"/>
            <a:r>
              <a:rPr lang="zh-CN" altLang="en-US"/>
              <a:t>https://developers.weixin.qq.com/doc/offiaccount/OA_Web_Apps/Wechat_webpage_authorization.html</a:t>
            </a:r>
            <a:endParaRPr lang="zh-CN" altLang="en-US"/>
          </a:p>
          <a:p>
            <a:pPr lvl="2"/>
            <a:r>
              <a:rPr lang="zh-CN" altLang="en-US"/>
              <a:t>开发 - 接口权限 - 网页服务 - 网页帐号 - 网页授权获取用户基本信息，修改回调</a:t>
            </a:r>
            <a:r>
              <a:rPr lang="zh-CN" altLang="en-US"/>
              <a:t>域名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05" y="1158875"/>
            <a:ext cx="4674235" cy="2334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</a:t>
            </a:r>
            <a:r>
              <a:rPr lang="en-US" altLang="zh-CN"/>
              <a:t>OpenId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575935" cy="4843780"/>
          </a:xfrm>
        </p:spPr>
        <p:txBody>
          <a:bodyPr>
            <a:normAutofit fontScale="60000"/>
          </a:bodyPr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https://www.jianshu.com/p/b7e2100b56e4</a:t>
            </a:r>
            <a:endParaRPr lang="zh-CN" altLang="en-US"/>
          </a:p>
          <a:p>
            <a:pPr lvl="0"/>
            <a:r>
              <a:rPr lang="zh-CN" altLang="en-US"/>
              <a:t>概念</a:t>
            </a:r>
            <a:endParaRPr lang="zh-CN" altLang="en-US"/>
          </a:p>
          <a:p>
            <a:pPr lvl="1"/>
            <a:r>
              <a:rPr lang="zh-CN" altLang="en-US"/>
              <a:t>openId：用户在当前公众号下的唯一标识</a:t>
            </a:r>
            <a:endParaRPr lang="zh-CN" altLang="en-US"/>
          </a:p>
          <a:p>
            <a:pPr lvl="1"/>
            <a:r>
              <a:rPr lang="en-US" altLang="zh-CN"/>
              <a:t>unionId</a:t>
            </a:r>
            <a:r>
              <a:rPr lang="zh-CN" altLang="en-US"/>
              <a:t>：同一用户，对同一微信开放平台下的不同应用（移动应用、网站应用和公众帐号），unionid是相同的</a:t>
            </a:r>
            <a:endParaRPr lang="zh-CN" altLang="en-US"/>
          </a:p>
          <a:p>
            <a:pPr lvl="0"/>
            <a:r>
              <a:rPr lang="zh-CN" altLang="en-US"/>
              <a:t>获取步骤</a:t>
            </a:r>
            <a:endParaRPr lang="zh-CN" altLang="en-US"/>
          </a:p>
          <a:p>
            <a:pPr lvl="1"/>
            <a:r>
              <a:rPr lang="zh-CN" altLang="en-US"/>
              <a:t>前端调用微信</a:t>
            </a:r>
            <a:r>
              <a:rPr lang="en-US" altLang="zh-CN"/>
              <a:t>authorize</a:t>
            </a:r>
            <a:r>
              <a:rPr lang="zh-CN" altLang="en-US"/>
              <a:t>接口获取</a:t>
            </a:r>
            <a:r>
              <a:rPr lang="en-US" altLang="zh-CN"/>
              <a:t>code</a:t>
            </a:r>
            <a:endParaRPr lang="en-US" altLang="zh-CN"/>
          </a:p>
          <a:p>
            <a:pPr lvl="2"/>
            <a:r>
              <a:rPr lang="zh-CN" altLang="en-US"/>
              <a:t>https://open.weixin.qq.com/connect/oauth2/authorize?appid=' + window.APPID + '&amp;redirect_uri=' + encodeURIComponent(local) + '&amp;response_type=code&amp;scope=snsapi_</a:t>
            </a:r>
            <a:r>
              <a:rPr lang="en-US" altLang="zh-CN"/>
              <a:t>base</a:t>
            </a:r>
            <a:r>
              <a:rPr lang="zh-CN" altLang="en-US"/>
              <a:t>&amp;state=1#wechat_redirect'</a:t>
            </a:r>
            <a:endParaRPr lang="zh-CN" altLang="en-US"/>
          </a:p>
          <a:p>
            <a:pPr lvl="1"/>
            <a:r>
              <a:rPr lang="zh-CN" altLang="en-US"/>
              <a:t>前端将</a:t>
            </a:r>
            <a:r>
              <a:rPr lang="en-US" altLang="zh-CN"/>
              <a:t>code</a:t>
            </a:r>
            <a:r>
              <a:rPr lang="zh-CN" altLang="en-US"/>
              <a:t>发送给</a:t>
            </a:r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zh-CN" altLang="en-US"/>
              <a:t>后端调用微信</a:t>
            </a:r>
            <a:r>
              <a:rPr lang="en-US" altLang="zh-CN"/>
              <a:t>access_token</a:t>
            </a:r>
            <a:r>
              <a:rPr lang="zh-CN" altLang="en-US"/>
              <a:t>接口获取</a:t>
            </a:r>
            <a:r>
              <a:rPr lang="en-US" altLang="zh-CN"/>
              <a:t>openid</a:t>
            </a:r>
            <a:endParaRPr lang="zh-CN" altLang="en-US"/>
          </a:p>
          <a:p>
            <a:pPr lvl="2"/>
            <a:r>
              <a:rPr lang="zh-CN" altLang="en-US"/>
              <a:t>https://api.weixin.qq.com/sns/oauth2/access_token?appid=APPID&amp;secret=SECRET&amp;code=CODE&amp;grant_type=authorization_code</a:t>
            </a:r>
            <a:endParaRPr lang="zh-CN" altLang="en-US"/>
          </a:p>
          <a:p>
            <a:pPr lvl="0"/>
            <a:r>
              <a:rPr lang="zh-CN" altLang="en-US"/>
              <a:t>常见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同一微信号每次获取的</a:t>
            </a:r>
            <a:r>
              <a:rPr lang="en-US" altLang="zh-CN"/>
              <a:t>code</a:t>
            </a:r>
            <a:r>
              <a:rPr lang="zh-CN" altLang="en-US"/>
              <a:t>不同</a:t>
            </a:r>
            <a:endParaRPr lang="zh-CN" altLang="en-US"/>
          </a:p>
          <a:p>
            <a:pPr lvl="1"/>
            <a:r>
              <a:rPr lang="zh-CN" altLang="en-US"/>
              <a:t>同一</a:t>
            </a:r>
            <a:r>
              <a:rPr lang="en-US" altLang="zh-CN"/>
              <a:t>code</a:t>
            </a:r>
            <a:r>
              <a:rPr lang="zh-CN" altLang="en-US"/>
              <a:t>只能获取一次</a:t>
            </a:r>
            <a:r>
              <a:rPr lang="en-US" altLang="zh-CN"/>
              <a:t>openid</a:t>
            </a:r>
            <a:r>
              <a:rPr lang="zh-CN" altLang="en-US"/>
              <a:t>，第二次获取会返回</a:t>
            </a:r>
            <a:r>
              <a:rPr lang="zh-CN" altLang="en-US"/>
              <a:t>错误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110" y="914400"/>
            <a:ext cx="5723890" cy="489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第三方平台</a:t>
            </a:r>
            <a:r>
              <a:rPr lang="zh-CN" altLang="en-US"/>
              <a:t>接入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注册第三方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https://open.weixin.qq.com/</a:t>
            </a:r>
            <a:endParaRPr lang="zh-CN" altLang="en-US"/>
          </a:p>
          <a:p>
            <a:pPr lvl="1"/>
            <a:r>
              <a:rPr lang="zh-CN" altLang="en-US"/>
              <a:t>管理中心</a:t>
            </a:r>
            <a:r>
              <a:rPr lang="en-US" altLang="zh-CN"/>
              <a:t>-</a:t>
            </a:r>
            <a:r>
              <a:rPr lang="zh-CN" altLang="en-US"/>
              <a:t>》第三方平台</a:t>
            </a:r>
            <a:r>
              <a:rPr lang="en-US" altLang="zh-CN"/>
              <a:t>-</a:t>
            </a:r>
            <a:r>
              <a:rPr lang="zh-CN" altLang="en-US"/>
              <a:t>》创建第三方</a:t>
            </a:r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审核需</a:t>
            </a:r>
            <a:r>
              <a:rPr lang="en-US" altLang="zh-CN"/>
              <a:t>7</a:t>
            </a:r>
            <a:r>
              <a:rPr lang="zh-CN" altLang="en-US"/>
              <a:t>个工作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 by Scan QR Code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https://developers.weixin.qq.com/doc/oplatform/Website_App/WeChat_Login/Wechat_Login.html</a:t>
            </a:r>
            <a:endParaRPr lang="zh-CN" altLang="en-US"/>
          </a:p>
          <a:p>
            <a:r>
              <a:rPr lang="zh-CN" altLang="en-US"/>
              <a:t>https://developers.weixin.qq.com/doc/offiaccount/OA_Web_Apps/JS-SDK.html</a:t>
            </a:r>
            <a:endParaRPr lang="zh-CN" altLang="en-US"/>
          </a:p>
          <a:p>
            <a:r>
              <a:rPr lang="zh-CN" altLang="en-US"/>
              <a:t>https://blog.csdn.net/zl1zl2zl3/article/details/84261398</a:t>
            </a:r>
            <a:endParaRPr lang="zh-CN" altLang="en-US"/>
          </a:p>
          <a:p>
            <a:r>
              <a:rPr lang="zh-CN" altLang="en-US"/>
              <a:t>https://blog.csdn.net/qq_22034353/article/details/90480732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Prepare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Register website on Wechat open platform</a:t>
            </a:r>
            <a:endParaRPr lang="en-US" altLang="zh-CN"/>
          </a:p>
          <a:p>
            <a:pPr lvl="1"/>
            <a:r>
              <a:rPr lang="en-US" altLang="zh-CN"/>
              <a:t>open.weixin.qq.com</a:t>
            </a:r>
            <a:endParaRPr lang="en-US" altLang="zh-CN"/>
          </a:p>
          <a:p>
            <a:pPr lvl="0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2" name="图片 1" descr="D0wkkHSbtC6VUSHX4WsjP5ssg5mdnEmXO8NGVGF34dxS9N1WCcq6wvquR4K_Hc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83030"/>
            <a:ext cx="10058400" cy="441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1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1121410" y="1590040"/>
            <a:ext cx="5215255" cy="1355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前端</a:t>
            </a:r>
            <a:r>
              <a:rPr lang="zh-CN" altLang="en-US">
                <a:sym typeface="+mn-ea"/>
              </a:rPr>
              <a:t>拉取微信认证授权二维码</a:t>
            </a:r>
            <a:r>
              <a:rPr lang="zh-CN" altLang="en-US">
                <a:sym typeface="+mn-ea"/>
              </a:rPr>
              <a:t>https://open.weixin.qq.com/connect/qrconnect?appid=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APPID</a:t>
            </a:r>
            <a:r>
              <a:rPr lang="zh-CN" altLang="en-US">
                <a:sym typeface="+mn-ea"/>
              </a:rPr>
              <a:t>&amp;redirect_uri=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REDIRECT_URI</a:t>
            </a:r>
            <a:r>
              <a:rPr lang="zh-CN" altLang="en-US">
                <a:sym typeface="+mn-ea"/>
              </a:rPr>
              <a:t>&amp;response_type=code&amp;scope=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SCOPE</a:t>
            </a:r>
            <a:r>
              <a:rPr lang="zh-CN" altLang="en-US">
                <a:sym typeface="+mn-ea"/>
              </a:rPr>
              <a:t>&amp;state=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STATE</a:t>
            </a:r>
            <a:r>
              <a:rPr lang="zh-CN" altLang="en-US">
                <a:sym typeface="+mn-ea"/>
              </a:rPr>
              <a:t>#wechat_redirect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01865" y="1707515"/>
            <a:ext cx="3794125" cy="922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scope</a:t>
            </a:r>
            <a:r>
              <a:rPr lang="zh-CN" altLang="en-US"/>
              <a:t>：snsapi_login </a:t>
            </a:r>
            <a:r>
              <a:rPr lang="en-US" altLang="zh-CN"/>
              <a:t>for web pages</a:t>
            </a:r>
            <a:endParaRPr lang="en-US" altLang="zh-CN"/>
          </a:p>
          <a:p>
            <a:r>
              <a:rPr lang="en-US" altLang="zh-CN"/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121410" y="328485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1121410" y="4354195"/>
            <a:ext cx="5215255" cy="6908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跳转</a:t>
            </a:r>
            <a:r>
              <a:rPr lang="en-US" altLang="zh-CN"/>
              <a:t>REDIRECT_URI</a:t>
            </a:r>
            <a:r>
              <a:rPr lang="zh-CN" altLang="en-US"/>
              <a:t>，并带上</a:t>
            </a:r>
            <a:r>
              <a:rPr lang="en-US" altLang="zh-CN"/>
              <a:t>code</a:t>
            </a:r>
            <a:r>
              <a:rPr lang="zh-CN" altLang="en-US"/>
              <a:t>和</a:t>
            </a:r>
            <a:r>
              <a:rPr lang="en-US" altLang="zh-CN"/>
              <a:t>state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1: Get Code Method 2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938530" y="1173480"/>
            <a:ext cx="6399530" cy="6781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前端页面</a:t>
            </a:r>
            <a:r>
              <a:rPr lang="zh-CN" altLang="en-US"/>
              <a:t>引入http://res.wx.qq.com/connect/zh_CN/htmledition/js/wxLogin.js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938530" y="2124710"/>
            <a:ext cx="6399530" cy="5505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前端实例化</a:t>
            </a:r>
            <a:r>
              <a:rPr lang="en-US" altLang="zh-CN"/>
              <a:t>JS</a:t>
            </a:r>
            <a:r>
              <a:rPr lang="zh-CN" altLang="en-US"/>
              <a:t>对象</a:t>
            </a:r>
            <a:r>
              <a:rPr lang="en-US" altLang="zh-CN"/>
              <a:t>WxLogin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706360" y="1523365"/>
            <a:ext cx="4368165" cy="1753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id: </a:t>
            </a:r>
            <a:r>
              <a:rPr lang="zh-CN" altLang="en-US"/>
              <a:t>显示二维码的容器</a:t>
            </a:r>
            <a:r>
              <a:rPr lang="en-US" altLang="zh-CN"/>
              <a:t>id</a:t>
            </a:r>
            <a:endParaRPr lang="en-US" altLang="zh-CN"/>
          </a:p>
          <a:p>
            <a:r>
              <a:rPr lang="en-US" altLang="zh-CN"/>
              <a:t>appid:</a:t>
            </a:r>
            <a:endParaRPr lang="en-US" altLang="zh-CN"/>
          </a:p>
          <a:p>
            <a:r>
              <a:rPr lang="en-US" altLang="zh-CN"/>
              <a:t>scope: snsapi_login</a:t>
            </a:r>
            <a:r>
              <a:rPr lang="zh-CN" altLang="en-US"/>
              <a:t>网页应用</a:t>
            </a:r>
            <a:endParaRPr lang="zh-CN" altLang="en-US"/>
          </a:p>
          <a:p>
            <a:r>
              <a:rPr lang="en-US" altLang="zh-CN"/>
              <a:t>redirect_uri: </a:t>
            </a:r>
            <a:r>
              <a:rPr lang="zh-CN" altLang="en-US"/>
              <a:t>用</a:t>
            </a:r>
            <a:r>
              <a:rPr lang="en-US" altLang="zh-CN"/>
              <a:t>UrlEncode</a:t>
            </a:r>
            <a:r>
              <a:rPr lang="zh-CN" altLang="en-US"/>
              <a:t>的重定向地址</a:t>
            </a:r>
            <a:endParaRPr lang="zh-CN" altLang="en-US"/>
          </a:p>
          <a:p>
            <a:r>
              <a:rPr lang="en-US" altLang="zh-CN">
                <a:sym typeface="+mn-ea"/>
              </a:rPr>
              <a:t>state: 用于防止csrf攻击,可设置为简单的随机数加session进行校验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938530" y="3755390"/>
            <a:ext cx="6399530" cy="639445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微信触发</a:t>
            </a:r>
            <a:r>
              <a:rPr lang="zh-CN" altLang="en-US"/>
              <a:t>重定向到</a:t>
            </a:r>
            <a:r>
              <a:rPr lang="en-US" altLang="zh-CN"/>
              <a:t>redirect_uri</a:t>
            </a:r>
            <a:r>
              <a:rPr lang="zh-CN" altLang="en-US"/>
              <a:t>并带上</a:t>
            </a:r>
            <a:r>
              <a:rPr lang="en-US" altLang="zh-CN"/>
              <a:t>code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938530" y="2939415"/>
            <a:ext cx="6399530" cy="53467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用户扫码并授权</a:t>
            </a:r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938530" y="4605655"/>
            <a:ext cx="6399530" cy="10680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根据</a:t>
            </a:r>
            <a:r>
              <a:rPr lang="en-US" altLang="zh-CN"/>
              <a:t>code</a:t>
            </a:r>
            <a:r>
              <a:rPr lang="zh-CN" altLang="en-US"/>
              <a:t>获取</a:t>
            </a:r>
            <a:r>
              <a:rPr lang="en-US" altLang="zh-CN"/>
              <a:t>access token</a:t>
            </a:r>
            <a:endParaRPr lang="en-US" altLang="zh-CN"/>
          </a:p>
          <a:p>
            <a:pPr algn="ctr"/>
            <a:r>
              <a:rPr lang="en-US" altLang="zh-CN"/>
              <a:t>https://api.weixin.qq.com/sns/oauth2/access_token?appid=</a:t>
            </a:r>
            <a:r>
              <a:rPr lang="en-US" altLang="zh-CN">
                <a:solidFill>
                  <a:srgbClr val="FF0000"/>
                </a:solidFill>
              </a:rPr>
              <a:t>APPID</a:t>
            </a:r>
            <a:r>
              <a:rPr lang="en-US" altLang="zh-CN"/>
              <a:t>&amp;secret=</a:t>
            </a:r>
            <a:r>
              <a:rPr lang="en-US" altLang="zh-CN">
                <a:solidFill>
                  <a:srgbClr val="FF0000"/>
                </a:solidFill>
              </a:rPr>
              <a:t>SECRET</a:t>
            </a:r>
            <a:r>
              <a:rPr lang="en-US" altLang="zh-CN"/>
              <a:t>&amp;code=</a:t>
            </a:r>
            <a:r>
              <a:rPr lang="en-US" altLang="zh-CN">
                <a:solidFill>
                  <a:srgbClr val="FF0000"/>
                </a:solidFill>
              </a:rPr>
              <a:t>CODE</a:t>
            </a:r>
            <a:r>
              <a:rPr lang="en-US" altLang="zh-CN"/>
              <a:t>&amp;grant_type=authorization_code</a:t>
            </a:r>
            <a:endParaRPr lang="en-US" altLang="zh-CN"/>
          </a:p>
        </p:txBody>
      </p:sp>
      <p:sp>
        <p:nvSpPr>
          <p:cNvPr id="11" name="流程图: 过程 10"/>
          <p:cNvSpPr/>
          <p:nvPr/>
        </p:nvSpPr>
        <p:spPr>
          <a:xfrm>
            <a:off x="938530" y="5906135"/>
            <a:ext cx="6399530" cy="6394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https://api.weixin.qq.com/sns/userinfo?</a:t>
            </a:r>
            <a:r>
              <a:rPr lang="en-US"/>
              <a:t>access_token=</a:t>
            </a:r>
            <a:r>
              <a:rPr lang="en-US">
                <a:solidFill>
                  <a:srgbClr val="FF0000"/>
                </a:solidFill>
              </a:rPr>
              <a:t>AT</a:t>
            </a:r>
            <a:r>
              <a:rPr lang="en-US">
                <a:solidFill>
                  <a:schemeClr val="bg1"/>
                </a:solidFill>
              </a:rPr>
              <a:t>&amp;openid=</a:t>
            </a:r>
            <a:r>
              <a:rPr lang="en-US">
                <a:solidFill>
                  <a:srgbClr val="FF0000"/>
                </a:solidFill>
              </a:rPr>
              <a:t>OpenID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8" idx="2"/>
            <a:endCxn id="5" idx="0"/>
          </p:cNvCxnSpPr>
          <p:nvPr/>
        </p:nvCxnSpPr>
        <p:spPr>
          <a:xfrm>
            <a:off x="4138295" y="1851660"/>
            <a:ext cx="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9" idx="0"/>
          </p:cNvCxnSpPr>
          <p:nvPr/>
        </p:nvCxnSpPr>
        <p:spPr>
          <a:xfrm>
            <a:off x="4138295" y="2675255"/>
            <a:ext cx="0" cy="26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6" idx="0"/>
          </p:cNvCxnSpPr>
          <p:nvPr/>
        </p:nvCxnSpPr>
        <p:spPr>
          <a:xfrm>
            <a:off x="4138295" y="347408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10" idx="0"/>
          </p:cNvCxnSpPr>
          <p:nvPr/>
        </p:nvCxnSpPr>
        <p:spPr>
          <a:xfrm>
            <a:off x="4138295" y="4394835"/>
            <a:ext cx="0" cy="21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2"/>
            <a:endCxn id="11" idx="0"/>
          </p:cNvCxnSpPr>
          <p:nvPr/>
        </p:nvCxnSpPr>
        <p:spPr>
          <a:xfrm>
            <a:off x="4138295" y="5673725"/>
            <a:ext cx="0" cy="232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7" idx="1"/>
          </p:cNvCxnSpPr>
          <p:nvPr/>
        </p:nvCxnSpPr>
        <p:spPr>
          <a:xfrm>
            <a:off x="7338060" y="240030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706360" y="495554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 altLang="zh-CN"/>
              <a:t>access_token</a:t>
            </a:r>
            <a:r>
              <a:rPr lang="zh-CN" altLang="en-US"/>
              <a:t>和</a:t>
            </a:r>
            <a:r>
              <a:rPr lang="en-US" altLang="zh-CN"/>
              <a:t>openID</a:t>
            </a:r>
            <a:endParaRPr lang="en-US" altLang="zh-CN"/>
          </a:p>
        </p:txBody>
      </p:sp>
      <p:cxnSp>
        <p:nvCxnSpPr>
          <p:cNvPr id="19" name="直接连接符 18"/>
          <p:cNvCxnSpPr>
            <a:stCxn id="10" idx="3"/>
            <a:endCxn id="18" idx="1"/>
          </p:cNvCxnSpPr>
          <p:nvPr/>
        </p:nvCxnSpPr>
        <p:spPr>
          <a:xfrm>
            <a:off x="7338060" y="5139690"/>
            <a:ext cx="36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06360" y="6041390"/>
            <a:ext cx="4368165" cy="3683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en-US"/>
              <a:t>union_id</a:t>
            </a:r>
            <a:r>
              <a:rPr lang="zh-CN" altLang="en-US"/>
              <a:t>，</a:t>
            </a:r>
            <a:r>
              <a:rPr lang="en-US" altLang="zh-CN"/>
              <a:t>nickname</a:t>
            </a:r>
            <a:r>
              <a:rPr lang="zh-CN" altLang="en-US"/>
              <a:t>等</a:t>
            </a:r>
            <a:endParaRPr lang="zh-CN" altLang="en-US"/>
          </a:p>
        </p:txBody>
      </p:sp>
      <p:cxnSp>
        <p:nvCxnSpPr>
          <p:cNvPr id="21" name="直接连接符 20"/>
          <p:cNvCxnSpPr>
            <a:stCxn id="11" idx="3"/>
            <a:endCxn id="20" idx="1"/>
          </p:cNvCxnSpPr>
          <p:nvPr/>
        </p:nvCxnSpPr>
        <p:spPr>
          <a:xfrm flipV="1">
            <a:off x="7338060" y="6225540"/>
            <a:ext cx="36830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1.xml><?xml version="1.0" encoding="utf-8"?>
<p:tagLst xmlns:p="http://schemas.openxmlformats.org/presentationml/2006/main">
  <p:tag name="KSO_WM_UNIT_PLACING_PICTURE_USER_VIEWPORT" val="{&quot;height&quot;:12420,&quot;width&quot;:18045}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3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4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5.xml><?xml version="1.0" encoding="utf-8"?>
<p:tagLst xmlns:p="http://schemas.openxmlformats.org/presentationml/2006/main">
  <p:tag name="KSO_WM_TEMPLATE_CATEGORY" val="custom"/>
  <p:tag name="KSO_WM_TEMPLATE_INDEX" val="160402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2.xml><?xml version="1.0" encoding="utf-8"?>
<p:tagLst xmlns:p="http://schemas.openxmlformats.org/presentationml/2006/main">
  <p:tag name="KSO_WM_UNIT_PLACING_PICTURE_USER_VIEWPORT" val="{&quot;height&quot;:3984,&quot;width&quot;:7719}"/>
</p:tagLst>
</file>

<file path=ppt/tags/tag33.xml><?xml version="1.0" encoding="utf-8"?>
<p:tagLst xmlns:p="http://schemas.openxmlformats.org/presentationml/2006/main">
  <p:tag name="KSO_WM_UNIT_PLACING_PICTURE_USER_VIEWPORT" val="{&quot;height&quot;:4774,&quot;width&quot;:9249}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46.xml><?xml version="1.0" encoding="utf-8"?>
<p:tagLst xmlns:p="http://schemas.openxmlformats.org/presentationml/2006/main">
  <p:tag name="KSO_DOCER_TEMPLATE_OPEN_ONCE_MARK" val="1"/>
  <p:tag name="COMMONDATA" val="eyJoZGlkIjoiODcwZjc5M2RmYzUwOWE5MjVkODVjZGMyZDUwOTRjYmEifQ=="/>
</p:tagLst>
</file>

<file path=ppt/tags/tag5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  <p:tag name="KSO_WM_SPECIAL_SOURCE" val="bdnull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8429</Words>
  <Application>WPS 演示</Application>
  <PresentationFormat>宽屏</PresentationFormat>
  <Paragraphs>553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WeChat Notes</vt:lpstr>
      <vt:lpstr>Overview</vt:lpstr>
      <vt:lpstr>Overview</vt:lpstr>
      <vt:lpstr>Login by Scan QR Code</vt:lpstr>
      <vt:lpstr>References</vt:lpstr>
      <vt:lpstr>Prepare</vt:lpstr>
      <vt:lpstr>Process</vt:lpstr>
      <vt:lpstr>Step 1: Get Code Method 1</vt:lpstr>
      <vt:lpstr>Step 1: Get Code Method 2</vt:lpstr>
      <vt:lpstr>扫码关注并登陆</vt:lpstr>
      <vt:lpstr>Wechat Pay</vt:lpstr>
      <vt:lpstr>Overview</vt:lpstr>
      <vt:lpstr>扫码支付</vt:lpstr>
      <vt:lpstr>Step1：统一下单</vt:lpstr>
      <vt:lpstr>Step 2：接收支付结果通知</vt:lpstr>
      <vt:lpstr>WeChat MiniProgram</vt:lpstr>
      <vt:lpstr>Configuration</vt:lpstr>
      <vt:lpstr>Framework 1/3</vt:lpstr>
      <vt:lpstr>Framework 2/3</vt:lpstr>
      <vt:lpstr>Framework 3/3</vt:lpstr>
      <vt:lpstr>Components</vt:lpstr>
      <vt:lpstr>API</vt:lpstr>
      <vt:lpstr>Bluetooth</vt:lpstr>
      <vt:lpstr>JSSDK</vt:lpstr>
      <vt:lpstr>Reference</vt:lpstr>
      <vt:lpstr>Concept</vt:lpstr>
      <vt:lpstr>PowerPoint 演示文稿</vt:lpstr>
      <vt:lpstr>Prepare</vt:lpstr>
      <vt:lpstr>Share</vt:lpstr>
      <vt:lpstr>Pay</vt:lpstr>
      <vt:lpstr>JSSDK</vt:lpstr>
      <vt:lpstr>公众号获取openid</vt:lpstr>
      <vt:lpstr>发送模板消息</vt:lpstr>
      <vt:lpstr>公众号开发</vt:lpstr>
      <vt:lpstr>基本信息</vt:lpstr>
      <vt:lpstr>获取OpenId</vt:lpstr>
      <vt:lpstr>第三方平台接入</vt:lpstr>
      <vt:lpstr>注册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275</cp:revision>
  <dcterms:created xsi:type="dcterms:W3CDTF">2015-05-05T08:02:00Z</dcterms:created>
  <dcterms:modified xsi:type="dcterms:W3CDTF">2022-05-12T07:57:16Z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0F19988E3187420998D7996300C52B3C</vt:lpwstr>
  </property>
</Properties>
</file>