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256" r:id="rId3"/>
    <p:sldId id="508" r:id="rId4"/>
    <p:sldId id="1257" r:id="rId5"/>
    <p:sldId id="258" r:id="rId6"/>
    <p:sldId id="301" r:id="rId7"/>
    <p:sldId id="396" r:id="rId8"/>
    <p:sldId id="1065" r:id="rId9"/>
    <p:sldId id="453" r:id="rId10"/>
    <p:sldId id="1467" r:id="rId11"/>
    <p:sldId id="422" r:id="rId12"/>
    <p:sldId id="481" r:id="rId13"/>
    <p:sldId id="371" r:id="rId14"/>
    <p:sldId id="259" r:id="rId15"/>
    <p:sldId id="545" r:id="rId16"/>
    <p:sldId id="662" r:id="rId17"/>
    <p:sldId id="287" r:id="rId18"/>
    <p:sldId id="276" r:id="rId19"/>
    <p:sldId id="333" r:id="rId20"/>
    <p:sldId id="334" r:id="rId21"/>
    <p:sldId id="275" r:id="rId22"/>
    <p:sldId id="260" r:id="rId23"/>
    <p:sldId id="353" r:id="rId24"/>
    <p:sldId id="354" r:id="rId25"/>
    <p:sldId id="352" r:id="rId26"/>
    <p:sldId id="753" r:id="rId27"/>
    <p:sldId id="585" r:id="rId28"/>
    <p:sldId id="637" r:id="rId29"/>
    <p:sldId id="704" r:id="rId30"/>
    <p:sldId id="923" r:id="rId31"/>
    <p:sldId id="968" r:id="rId32"/>
    <p:sldId id="1668" r:id="rId33"/>
    <p:sldId id="613" r:id="rId34"/>
    <p:sldId id="1202" r:id="rId35"/>
    <p:sldId id="509" r:id="rId36"/>
    <p:sldId id="266" r:id="rId37"/>
    <p:sldId id="261" r:id="rId38"/>
    <p:sldId id="273" r:id="rId39"/>
    <p:sldId id="262" r:id="rId40"/>
    <p:sldId id="1778" r:id="rId41"/>
    <p:sldId id="284" r:id="rId42"/>
    <p:sldId id="263" r:id="rId43"/>
    <p:sldId id="324" r:id="rId44"/>
    <p:sldId id="285" r:id="rId45"/>
    <p:sldId id="808" r:id="rId46"/>
    <p:sldId id="1553" r:id="rId47"/>
    <p:sldId id="286" r:id="rId48"/>
    <p:sldId id="887" r:id="rId49"/>
    <p:sldId id="888" r:id="rId50"/>
    <p:sldId id="889" r:id="rId51"/>
    <p:sldId id="890" r:id="rId52"/>
    <p:sldId id="891" r:id="rId53"/>
    <p:sldId id="892" r:id="rId54"/>
    <p:sldId id="893" r:id="rId55"/>
    <p:sldId id="894" r:id="rId56"/>
    <p:sldId id="1342" r:id="rId57"/>
    <p:sldId id="1380" r:id="rId58"/>
    <p:sldId id="899" r:id="rId59"/>
    <p:sldId id="900" r:id="rId60"/>
    <p:sldId id="901" r:id="rId61"/>
    <p:sldId id="1013" r:id="rId62"/>
    <p:sldId id="1014" r:id="rId63"/>
    <p:sldId id="1039" r:id="rId64"/>
    <p:sldId id="1139" r:id="rId65"/>
    <p:sldId id="1174" r:id="rId66"/>
    <p:sldId id="1040" r:id="rId67"/>
    <p:sldId id="1739" r:id="rId68"/>
    <p:sldId id="886" r:id="rId69"/>
    <p:sldId id="902" r:id="rId70"/>
    <p:sldId id="1636" r:id="rId71"/>
    <p:sldId id="903" r:id="rId72"/>
    <p:sldId id="1606" r:id="rId73"/>
    <p:sldId id="904" r:id="rId74"/>
    <p:sldId id="347" r:id="rId75"/>
    <p:sldId id="1845" r:id="rId76"/>
    <p:sldId id="448" r:id="rId77"/>
    <p:sldId id="1418" r:id="rId78"/>
    <p:sldId id="1846" r:id="rId79"/>
    <p:sldId id="1419" r:id="rId80"/>
    <p:sldId id="1443" r:id="rId81"/>
    <p:sldId id="1738" r:id="rId82"/>
    <p:sldId id="1420" r:id="rId83"/>
    <p:sldId id="1736" r:id="rId84"/>
    <p:sldId id="1737" r:id="rId85"/>
    <p:sldId id="885" r:id="rId86"/>
    <p:sldId id="349" r:id="rId87"/>
    <p:sldId id="906" r:id="rId88"/>
    <p:sldId id="836" r:id="rId89"/>
    <p:sldId id="810" r:id="rId90"/>
    <p:sldId id="809" r:id="rId91"/>
    <p:sldId id="811" r:id="rId92"/>
    <p:sldId id="905" r:id="rId93"/>
    <p:sldId id="1036" r:id="rId94"/>
    <p:sldId id="1037" r:id="rId95"/>
    <p:sldId id="1038" r:id="rId96"/>
    <p:sldId id="1165" r:id="rId97"/>
    <p:sldId id="1166" r:id="rId98"/>
    <p:sldId id="510" r:id="rId99"/>
    <p:sldId id="351" r:id="rId100"/>
    <p:sldId id="802" r:id="rId101"/>
    <p:sldId id="1740" r:id="rId102"/>
    <p:sldId id="511" r:id="rId103"/>
    <p:sldId id="512" r:id="rId104"/>
    <p:sldId id="806" r:id="rId105"/>
    <p:sldId id="795" r:id="rId106"/>
    <p:sldId id="1779" r:id="rId107"/>
    <p:sldId id="1879" r:id="rId108"/>
    <p:sldId id="1258" r:id="rId109"/>
    <p:sldId id="1259" r:id="rId110"/>
  </p:sldIdLst>
  <p:sldSz cx="12192000" cy="6858000"/>
  <p:notesSz cx="6858000" cy="9144000"/>
  <p:custDataLst>
    <p:tags r:id="rId1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6" Type="http://schemas.openxmlformats.org/officeDocument/2006/relationships/tags" Target="tags/tag3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handoutMaster" Target="handoutMasters/handoutMaster1.xml"/><Relationship Id="rId111" Type="http://schemas.openxmlformats.org/officeDocument/2006/relationships/notesMaster" Target="notesMasters/notesMaster1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50380" cy="4549140"/>
          </a:xfrm>
        </p:spPr>
        <p:txBody>
          <a:bodyPr/>
          <a:p>
            <a:r>
              <a:rPr lang="en-US" altLang="zh-CN" sz="1400">
                <a:sym typeface="+mn-ea"/>
              </a:rPr>
              <a:t>References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https://docs.python.org/3/c-api/memory.html#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https://docs.python.org/3.9/library/tracemalloc.html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https://www.section.io/engineering-education/how-to-fix-memory-leaks-in-python/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https://www.fugue.co/blog/diagnosing-and-fixing-memory-leaks-in-python.html</a:t>
            </a:r>
            <a:endParaRPr lang="en-US" altLang="zh-CN" sz="1200">
              <a:sym typeface="+mn-ea"/>
            </a:endParaRPr>
          </a:p>
          <a:p>
            <a:r>
              <a:rPr lang="en-US" altLang="zh-CN" sz="1400">
                <a:sym typeface="+mn-ea"/>
              </a:rPr>
              <a:t>Garbage collection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gc.enable()		// time consuming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gc.isenabled()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gc.get_threshold()	// threshold for 3 generations, default (700, 10, 10)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gc.set_threshold(t1, t2, t3)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n_unreached = gc.collect()	// return unreachable objects</a:t>
            </a:r>
            <a:endParaRPr lang="en-US" altLang="zh-CN" sz="1200"/>
          </a:p>
          <a:p>
            <a:pPr lvl="1"/>
            <a:r>
              <a:rPr lang="en-US" altLang="zh-CN" sz="1200"/>
              <a:t>gc.garbage	// uncollectable garbage</a:t>
            </a:r>
            <a:endParaRPr lang="en-US" altLang="zh-CN" sz="1200"/>
          </a:p>
          <a:p>
            <a:pPr lvl="1"/>
            <a:r>
              <a:rPr lang="en-US" altLang="zh-CN" sz="1200"/>
              <a:t>gc.get_objects()</a:t>
            </a:r>
            <a:endParaRPr lang="en-US" altLang="zh-CN" sz="1200"/>
          </a:p>
          <a:p>
            <a:pPr lvl="0"/>
            <a:r>
              <a:rPr lang="en-US" altLang="zh-CN" sz="1400"/>
              <a:t>tracemalloc</a:t>
            </a:r>
            <a:endParaRPr lang="en-US" altLang="zh-CN" sz="1400"/>
          </a:p>
          <a:p>
            <a:pPr lvl="1"/>
            <a:r>
              <a:rPr lang="en-US" altLang="zh-CN" sz="1200"/>
              <a:t>PYTHONTRACEMALLOC</a:t>
            </a:r>
            <a:endParaRPr lang="en-US" altLang="zh-CN" sz="1200"/>
          </a:p>
          <a:p>
            <a:pPr lvl="1"/>
            <a:r>
              <a:rPr lang="en-US" altLang="zh-CN" sz="1200"/>
              <a:t>import tracemalloc</a:t>
            </a:r>
            <a:endParaRPr lang="en-US" altLang="zh-CN" sz="1200"/>
          </a:p>
          <a:p>
            <a:pPr lvl="1"/>
            <a:r>
              <a:rPr lang="en-US" altLang="zh-CN" sz="1200"/>
              <a:t>tracemalloc.start()</a:t>
            </a:r>
            <a:endParaRPr lang="en-US" altLang="zh-CN" sz="1200"/>
          </a:p>
          <a:p>
            <a:pPr lvl="1"/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795260" y="1634490"/>
            <a:ext cx="345948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marL="0" lvl="1" algn="l">
              <a:buClrTx/>
              <a:buSzTx/>
              <a:buNone/>
            </a:pPr>
            <a:r>
              <a:rPr lang="zh-CN" altLang="en-US" sz="1400">
                <a:sym typeface="+mn-ea"/>
              </a:rPr>
              <a:t>snapshot1 = tracemalloc.take_snapshot()</a:t>
            </a:r>
            <a:endParaRPr lang="zh-CN" altLang="en-US" sz="1400"/>
          </a:p>
          <a:p>
            <a:pPr marL="0" lvl="1" algn="l">
              <a:buClrTx/>
              <a:buSzTx/>
              <a:buNone/>
            </a:pPr>
            <a:r>
              <a:rPr lang="zh-CN" altLang="en-US" sz="1400">
                <a:sym typeface="+mn-ea"/>
              </a:rPr>
              <a:t>snapshot2 = tracemalloc.take_snapshot()</a:t>
            </a:r>
            <a:endParaRPr lang="zh-CN" altLang="en-US" sz="1400"/>
          </a:p>
          <a:p>
            <a:pPr marL="0" lvl="1" algn="l">
              <a:buClrTx/>
              <a:buSzTx/>
              <a:buNone/>
            </a:pPr>
            <a:r>
              <a:rPr lang="zh-CN" altLang="en-US" sz="1400">
                <a:sym typeface="+mn-ea"/>
              </a:rPr>
              <a:t>top_stats = snapshot2.compare_to(snapshot1, 'lineno')</a:t>
            </a:r>
            <a:endParaRPr lang="zh-CN" altLang="en-US" sz="1400"/>
          </a:p>
          <a:p>
            <a:r>
              <a:rPr lang="zh-CN" altLang="en-US" sz="1400"/>
              <a:t>for stat in top_stats[:10]:</a:t>
            </a:r>
            <a:endParaRPr lang="zh-CN" altLang="en-US" sz="1400"/>
          </a:p>
          <a:p>
            <a:r>
              <a:rPr lang="zh-CN" altLang="en-US" sz="1400"/>
              <a:t>    print(stat)</a:t>
            </a:r>
            <a:endParaRPr lang="zh-CN" altLang="en-US" sz="1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Export to Excel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150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https://www.zditect.com/guide/python/python-write-to-an-excel-spreadsheet.html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pandas</a:t>
            </a:r>
            <a:endParaRPr lang="en-US" altLang="zh-CN"/>
          </a:p>
          <a:p>
            <a:pPr lvl="1"/>
            <a:r>
              <a:rPr lang="en-US" altLang="zh-CN"/>
              <a:t>xlwt</a:t>
            </a:r>
            <a:endParaRPr lang="en-US" altLang="zh-CN"/>
          </a:p>
          <a:p>
            <a:pPr lvl="1"/>
            <a:r>
              <a:rPr lang="en-US" altLang="zh-CN"/>
              <a:t>openpyxl</a:t>
            </a:r>
            <a:endParaRPr lang="en-US" altLang="zh-CN"/>
          </a:p>
          <a:p>
            <a:pPr lvl="1"/>
            <a:r>
              <a:rPr lang="en-US" altLang="zh-CN"/>
              <a:t>xlsxwriter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63635" y="1136650"/>
            <a:ext cx="3027045" cy="2491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xlwt</a:t>
            </a:r>
            <a:endParaRPr lang="zh-CN" altLang="en-US" sz="1200"/>
          </a:p>
          <a:p>
            <a:r>
              <a:rPr lang="zh-CN" altLang="en-US" sz="1200"/>
              <a:t>from xlwt import Workbook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wb = Workbook()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sheet1 = wb.add_sheet('Sheet 1')</a:t>
            </a:r>
            <a:endParaRPr lang="zh-CN" altLang="en-US" sz="1200"/>
          </a:p>
          <a:p>
            <a:r>
              <a:rPr lang="zh-CN" altLang="en-US" sz="1200"/>
              <a:t>#sheet1.write(row,col, data, style)</a:t>
            </a:r>
            <a:endParaRPr lang="zh-CN" altLang="en-US" sz="1200"/>
          </a:p>
          <a:p>
            <a:r>
              <a:rPr lang="zh-CN" altLang="en-US" sz="1200"/>
              <a:t>sheet1.write(1, 0, '1st Data')</a:t>
            </a:r>
            <a:endParaRPr lang="zh-CN" altLang="en-US" sz="1200"/>
          </a:p>
          <a:p>
            <a:r>
              <a:rPr lang="zh-CN" altLang="en-US" sz="1200"/>
              <a:t>sheet1.write(2, 0, '2nd Data')</a:t>
            </a:r>
            <a:endParaRPr lang="zh-CN" altLang="en-US" sz="1200"/>
          </a:p>
          <a:p>
            <a:r>
              <a:rPr lang="zh-CN" altLang="en-US" sz="1200"/>
              <a:t>sheet1.write(3, 0, '3rd Data')</a:t>
            </a:r>
            <a:endParaRPr lang="zh-CN" altLang="en-US" sz="1200"/>
          </a:p>
          <a:p>
            <a:r>
              <a:rPr lang="zh-CN" altLang="en-US" sz="1200"/>
              <a:t>sheet1.write(4, 0, '4th Data')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wb.save('sample_data2.xls')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738235" y="3847465"/>
            <a:ext cx="3027045" cy="1938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xlsxwriter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workbook = xlsxwriter.Workbook('sample_data4.xlsx')</a:t>
            </a:r>
            <a:endParaRPr lang="zh-CN" altLang="en-US" sz="1200"/>
          </a:p>
          <a:p>
            <a:r>
              <a:rPr lang="zh-CN" altLang="en-US" sz="1200"/>
              <a:t>sheet = workbook.add_worksheet()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sheet.write('A1', 'Maisam')</a:t>
            </a:r>
            <a:endParaRPr lang="zh-CN" altLang="en-US" sz="1200"/>
          </a:p>
          <a:p>
            <a:r>
              <a:rPr lang="zh-CN" altLang="en-US" sz="1200"/>
              <a:t>sheet.write('A2', 'Abbas')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workbook.close()</a:t>
            </a:r>
            <a:endParaRPr lang="zh-CN" altLang="en-US" sz="1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Python Packages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https://www.geeksforgeeks.org/how-to-build-a-python-package/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Write codes</a:t>
            </a:r>
            <a:endParaRPr lang="en-US" altLang="zh-CN"/>
          </a:p>
          <a:p>
            <a:pPr lvl="1"/>
            <a:r>
              <a:rPr lang="en-US" altLang="zh-CN"/>
              <a:t>Write setup.py</a:t>
            </a:r>
            <a:endParaRPr lang="en-US" altLang="zh-CN"/>
          </a:p>
          <a:p>
            <a:pPr lvl="1"/>
            <a:r>
              <a:rPr lang="en-US" altLang="zh-CN"/>
              <a:t>python3 setup.py sdist bdist_wheel</a:t>
            </a:r>
            <a:endParaRPr lang="en-US" altLang="zh-CN"/>
          </a:p>
          <a:p>
            <a:pPr lvl="2"/>
            <a:r>
              <a:rPr lang="en-US" altLang="zh-CN"/>
              <a:t>generate folders build, dist, test_package.egg-info</a:t>
            </a:r>
            <a:endParaRPr lang="en-US" altLang="zh-CN"/>
          </a:p>
          <a:p>
            <a:pPr lvl="2"/>
            <a:r>
              <a:rPr lang="en-US" altLang="zh-CN"/>
              <a:t>in build folder, .whl file is generated (pip install .whl)</a:t>
            </a:r>
            <a:endParaRPr lang="en-US" altLang="zh-CN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Error: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 message</a:t>
            </a:r>
            <a:endParaRPr lang="en-US" altLang="zh-CN"/>
          </a:p>
          <a:p>
            <a:pPr lvl="1"/>
            <a:r>
              <a:rPr lang="en-US" altLang="zh-CN"/>
              <a:t>    from .cv2 import *</a:t>
            </a:r>
            <a:endParaRPr lang="en-US" altLang="zh-CN"/>
          </a:p>
          <a:p>
            <a:pPr lvl="1"/>
            <a:r>
              <a:rPr lang="en-US" altLang="zh-CN"/>
              <a:t>ImportError: libGL.so.1: cannot open shared object file: No such file or directory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sudo apt install python3-opencv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Built-in type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bool, bytearray, bytes, complex, dict, float, frozenset, int, list, set (unique), slice, str, tuple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repr()	// Convert into string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eval()	// Parser data from string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Pass-by-object-reference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Assignment: binding a name with an object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Sort</a:t>
            </a:r>
            <a:endParaRPr lang="en-US" altLang="zh-CN" smtClean="0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 dict by value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sorted(d.items(), key = lambda x: x[1], reverse = reverse)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enum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from enum import Enum, IntEnum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class Status(IntEnum):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S1 = 0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Status.S1 == 0 (true)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t</a:t>
            </a:r>
            <a:r>
              <a:rPr lang="en-US" altLang="zh-CN"/>
              <a:t>hread.start_new_thread(func, args)</a:t>
            </a:r>
            <a:endParaRPr lang="en-US" altLang="zh-CN"/>
          </a:p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activeCount(), currentThread(), enumerate()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threading.Thread class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t = threading.Thread(target=fn, args=(arg1, ))</a:t>
            </a:r>
            <a:endParaRPr lang="en-US" altLang="zh-CN" sz="2000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run(), start(), join(), isAlive(), getName(), setName()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threading.Lock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acquire(), release()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Queue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get(), put(), qsize(), empty(), full()</a:t>
            </a:r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else	// no exception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Built-in 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Ubuntu 18.04</a:t>
            </a:r>
            <a:endParaRPr lang="en-US" altLang="zh-CN"/>
          </a:p>
          <a:p>
            <a:pPr lvl="1"/>
            <a:r>
              <a:rPr lang="en-US" altLang="zh-CN"/>
              <a:t>sudo add-apt-repository ppa:deadsnakes/ppa 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software-properties-common</a:t>
            </a:r>
            <a:endParaRPr lang="en-US" altLang="zh-CN"/>
          </a:p>
          <a:p>
            <a:pPr lvl="1"/>
            <a:r>
              <a:rPr lang="en-US" altLang="zh-CN"/>
              <a:t>sudo apt install python3.9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sudo apt install python3.9-distutils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 sz="1800">
                <a:solidFill>
                  <a:srgbClr val="FF0000"/>
                </a:solidFill>
              </a:rPr>
              <a:t>If not do this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1800">
                <a:solidFill>
                  <a:srgbClr val="FF0000"/>
                </a:solidFill>
              </a:rPr>
              <a:t>ImportError: cannot import name 'sysconfig' from 'distutils' (/usr/lib/python3.9/distutils/__init__.py)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sudo python3.9 -m pip install --upgrade pip setuptools wheel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ModuleNotFoundError: No module named 'pkg_resources'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Itertools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itertools.count(start, step)</a:t>
            </a:r>
            <a:endParaRPr lang="en-US" altLang="zh-CN"/>
          </a:p>
          <a:p>
            <a:r>
              <a:rPr lang="en-US" altLang="zh-CN"/>
              <a:t>itertools.cycle(‘ABCD’) =&gt; ‘A’, ‘B’, ‘C’, ‘D’, ‘A’, ...</a:t>
            </a:r>
            <a:endParaRPr lang="en-US" altLang="zh-CN"/>
          </a:p>
          <a:p>
            <a:r>
              <a:rPr lang="en-US" altLang="zh-CN"/>
              <a:t>itertools.repeat(elem, [,n]) =&gt; elem, elem, ...</a:t>
            </a:r>
            <a:endParaRPr lang="en-US" altLang="zh-CN"/>
          </a:p>
          <a:p>
            <a:r>
              <a:rPr lang="en-US" altLang="zh-CN"/>
              <a:t>Permutation</a:t>
            </a:r>
            <a:endParaRPr lang="en-US" altLang="zh-CN"/>
          </a:p>
          <a:p>
            <a:pPr lvl="1"/>
            <a:r>
              <a:rPr lang="en-US" altLang="zh-CN"/>
              <a:t>perm = itertools.permutation([1, 2, 3], 2)	// P32</a:t>
            </a:r>
            <a:endParaRPr lang="en-US" altLang="zh-CN"/>
          </a:p>
          <a:p>
            <a:pPr lvl="1"/>
            <a:r>
              <a:rPr lang="en-US" altLang="zh-CN"/>
              <a:t>for p in list(perm):</a:t>
            </a:r>
            <a:endParaRPr lang="en-US" altLang="zh-CN"/>
          </a:p>
          <a:p>
            <a:pPr lvl="2"/>
            <a:r>
              <a:rPr lang="en-US" altLang="zh-CN"/>
              <a:t>print p</a:t>
            </a:r>
            <a:endParaRPr lang="en-US" altLang="zh-CN"/>
          </a:p>
          <a:p>
            <a:pPr lvl="0"/>
            <a:r>
              <a:rPr lang="en-US" altLang="zh-CN"/>
              <a:t>Combination</a:t>
            </a:r>
            <a:endParaRPr lang="en-US" altLang="zh-CN"/>
          </a:p>
          <a:p>
            <a:pPr lvl="1"/>
            <a:r>
              <a:rPr lang="en-US" altLang="zh-CN"/>
              <a:t>comb = list(</a:t>
            </a:r>
            <a:r>
              <a:rPr lang="en-US" altLang="zh-CN">
                <a:sym typeface="+mn-ea"/>
              </a:rPr>
              <a:t>itertools.</a:t>
            </a:r>
            <a:r>
              <a:rPr lang="en-US" altLang="zh-CN"/>
              <a:t>combination([1, 2, 3], 2))</a:t>
            </a:r>
            <a:endParaRPr lang="en-US" altLang="zh-CN"/>
          </a:p>
          <a:p>
            <a:pPr lvl="0"/>
            <a:r>
              <a:rPr lang="en-US" altLang="zh-CN"/>
              <a:t>Product</a:t>
            </a:r>
            <a:endParaRPr lang="en-US" altLang="zh-CN"/>
          </a:p>
          <a:p>
            <a:pPr lvl="1"/>
            <a:r>
              <a:rPr lang="en-US" altLang="zh-CN"/>
              <a:t>prod = list(itertools.product(‘AB’, [1, 2])) =&gt; [(‘A’, 1), (‘A’, 2), (‘B’, 1), (‘B’, 2)]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random</a:t>
            </a:r>
            <a:endParaRPr lang="en-US" altLang="zh-CN"/>
          </a:p>
          <a:p>
            <a:r>
              <a:rPr lang="en-US" altLang="zh-CN"/>
              <a:t>random.randint(a, b)	// [a, b]</a:t>
            </a:r>
            <a:endParaRPr lang="en-US" altLang="zh-CN"/>
          </a:p>
          <a:p>
            <a:r>
              <a:rPr lang="en-US" altLang="zh-CN"/>
              <a:t>random.shuffle(list)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2"/>
            <a:r>
              <a:rPr lang="en-US" altLang="zh-CN"/>
              <a:t>psutil.swap_memory()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 sz="2000"/>
          </a:p>
          <a:p>
            <a:pPr lvl="1"/>
            <a:r>
              <a:rPr lang="en-US" altLang="zh-CN" sz="2000"/>
              <a:t>os.environ.get()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ImportError: cannot import name 'json' from 'itsdangerous'</a:t>
            </a:r>
            <a:endParaRPr lang="zh-CN" altLang="en-US"/>
          </a:p>
          <a:p>
            <a:pPr lvl="1"/>
            <a:r>
              <a:rPr lang="zh-CN" altLang="en-US"/>
              <a:t>Upgrade the Flask to latest version &gt; 2</a:t>
            </a:r>
            <a:endParaRPr lang="zh-CN" altLang="en-US"/>
          </a:p>
          <a:p>
            <a:pPr lvl="1"/>
            <a:r>
              <a:rPr lang="en-US" altLang="zh-CN"/>
              <a:t>https://itsmycode.com/importerror-cannot-import-name-json-from-itsdangerous/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4980" cy="4549140"/>
          </a:xfrm>
        </p:spPr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df.sum(), mean(), describe(), head(n)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drop_duplicates(), apply(), applymap(), 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drop('columnName'), dropna(axis=, subset=), fillna(value), reset_index(drop=True), rename(columns={‘oldName’: ‘newName’}), sort_values([colName]), merge(df2, how)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62545" y="1057910"/>
            <a:ext cx="3837305" cy="3208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45885" cy="4549140"/>
          </a:xfrm>
        </p:spPr>
        <p:txBody>
          <a:bodyPr/>
          <a:p>
            <a:r>
              <a:rPr lang="en-US" altLang="zh-CN"/>
              <a:t>Export to Excel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45730" y="1238885"/>
            <a:ext cx="3976370" cy="2061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import pandas as pd</a:t>
            </a:r>
            <a:endParaRPr lang="zh-CN" altLang="en-US" sz="1600"/>
          </a:p>
          <a:p>
            <a:r>
              <a:rPr lang="zh-CN" altLang="en-US" sz="1600"/>
              <a:t>list1 = [10,20,30,40]</a:t>
            </a:r>
            <a:endParaRPr lang="zh-CN" altLang="en-US" sz="1600"/>
          </a:p>
          <a:p>
            <a:r>
              <a:rPr lang="zh-CN" altLang="en-US" sz="1600"/>
              <a:t>list2 = [40,30,20,10]</a:t>
            </a:r>
            <a:endParaRPr lang="zh-CN" altLang="en-US" sz="1600"/>
          </a:p>
          <a:p>
            <a:r>
              <a:rPr lang="zh-CN" altLang="en-US" sz="1600"/>
              <a:t>col1 = "X"</a:t>
            </a:r>
            <a:endParaRPr lang="zh-CN" altLang="en-US" sz="1600"/>
          </a:p>
          <a:p>
            <a:r>
              <a:rPr lang="zh-CN" altLang="en-US" sz="1600"/>
              <a:t>col2 = "Y"</a:t>
            </a:r>
            <a:endParaRPr lang="zh-CN" altLang="en-US" sz="1600"/>
          </a:p>
          <a:p>
            <a:r>
              <a:rPr lang="zh-CN" altLang="en-US" sz="1600"/>
              <a:t>data = pd.DataFrame({col1:list1,col2:list2})</a:t>
            </a:r>
            <a:endParaRPr lang="zh-CN" altLang="en-US" sz="1600"/>
          </a:p>
          <a:p>
            <a:r>
              <a:rPr lang="zh-CN" altLang="en-US" sz="1600"/>
              <a:t>data.to_excel('sample_data.xlsx', sheet_name='sheet1', index=False)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36870" cy="5135880"/>
          </a:xfrm>
        </p:spPr>
        <p:txBody>
          <a:bodyPr>
            <a:noAutofit/>
          </a:bodyPr>
          <a:p>
            <a:r>
              <a:rPr lang="en-US" altLang="zh-CN" sz="1600">
                <a:sym typeface="+mn-ea"/>
              </a:rPr>
              <a:t>Install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apt-get install python3.9-tk // python version MUST match</a:t>
            </a:r>
            <a:endParaRPr lang="en-US" altLang="zh-CN" sz="1400">
              <a:sym typeface="+mn-ea"/>
            </a:endParaRPr>
          </a:p>
          <a:p>
            <a:r>
              <a:rPr lang="en-US" altLang="zh-CN" sz="1600">
                <a:sym typeface="+mn-ea"/>
              </a:rPr>
              <a:t>Configure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matplotlib.matplotlib_fname()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 install python3-tk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matplotlib.use('TkAgg')</a:t>
            </a:r>
            <a:endParaRPr lang="en-US" altLang="zh-CN" sz="14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 algn="l">
              <a:buClrTx/>
              <a:buSzTx/>
              <a:buChar char="•"/>
            </a:pPr>
            <a:r>
              <a:rPr lang="en-US" altLang="zh-CN" sz="1400"/>
              <a:t>plt.get_backend()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6665" y="1202690"/>
            <a:ext cx="5436870" cy="5135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>
                <a:sym typeface="+mn-ea"/>
              </a:rPr>
              <a:t>Figure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fig = plt.figure(figsize=(w,h))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ax = fig.add_subplot()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ax.matshow(matrix)</a:t>
            </a:r>
            <a:endParaRPr lang="en-US" altLang="zh-CN" sz="16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>
                <a:sym typeface="+mn-ea"/>
              </a:rPr>
              <a:t>Unicode support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Copy simhei.ttf from C:\Windows\Fonts\ to Linux /usr/share/fonts/custom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sudo fc-cache -fv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rm -rf ~/.cache/matplotlib</a:t>
            </a:r>
            <a:endParaRPr lang="en-US" altLang="zh-CN" sz="1600"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fc-list :lang=zh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Bar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tqdm</a:t>
            </a:r>
            <a:endParaRPr lang="en-US" altLang="zh-CN"/>
          </a:p>
          <a:p>
            <a:pPr lvl="1"/>
            <a:r>
              <a:rPr lang="en-US" altLang="zh-CN"/>
              <a:t>from tqdm import tqdm </a:t>
            </a:r>
            <a:endParaRPr lang="en-US" altLang="zh-CN"/>
          </a:p>
          <a:p>
            <a:pPr lvl="1"/>
            <a:r>
              <a:rPr lang="en-US" altLang="zh-CN"/>
              <a:t>for i in tqdm(range(int(5000000)), desc="Progress"): </a:t>
            </a:r>
            <a:endParaRPr lang="en-US" altLang="zh-CN"/>
          </a:p>
          <a:p>
            <a:pPr lvl="1"/>
            <a:r>
              <a:rPr lang="en-US" altLang="zh-CN"/>
              <a:t>   pass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47945"/>
          </a:xfrm>
        </p:spPr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install numpy==	// list available versions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330"/>
              <a:t>pip show pip</a:t>
            </a:r>
            <a:endParaRPr lang="en-US" altLang="zh-CN" sz="1330"/>
          </a:p>
          <a:p>
            <a:pPr lvl="1" algn="l">
              <a:buClrTx/>
              <a:buSzTx/>
              <a:buFont typeface="Wingdings" panose="05000000000000000000" pitchFamily="2" charset="2"/>
              <a:buChar char=""/>
            </a:pPr>
            <a:r>
              <a:rPr lang="en-US" altLang="zh-CN" sz="1330"/>
              <a:t>python -m pip install --upgrade pip</a:t>
            </a:r>
            <a:endParaRPr lang="en-US" altLang="zh-CN" sz="1330"/>
          </a:p>
          <a:p>
            <a:pPr lvl="1" algn="l">
              <a:buClrTx/>
              <a:buSzTx/>
              <a:buFont typeface="Wingdings" panose="05000000000000000000" pitchFamily="2" charset="2"/>
              <a:buChar char=""/>
            </a:pPr>
            <a:r>
              <a:rPr lang="en-US" altLang="zh-CN" sz="1330"/>
              <a:t>pip install a.whl</a:t>
            </a:r>
            <a:endParaRPr lang="en-US" altLang="zh-CN" sz="133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 algn="l">
              <a:buClrTx/>
              <a:buSzTx/>
              <a:buFont typeface="Wingdings" panose="05000000000000000000" pitchFamily="2" charset="2"/>
              <a:buChar char=""/>
            </a:pPr>
            <a:r>
              <a:rPr lang="en-US" altLang="zh-CN" sz="1330">
                <a:sym typeface="+mn-ea"/>
              </a:rPr>
              <a:t>pip install ipython</a:t>
            </a:r>
            <a:endParaRPr lang="en-US" altLang="zh-CN" sz="1330"/>
          </a:p>
          <a:p>
            <a:pPr lvl="1" algn="l">
              <a:buClrTx/>
              <a:buSzTx/>
              <a:buFont typeface="Wingdings" panose="05000000000000000000" pitchFamily="2" charset="2"/>
              <a:buChar char=""/>
            </a:pPr>
            <a:r>
              <a:rPr lang="en-US" altLang="zh-CN" sz="1330">
                <a:sym typeface="+mn-ea"/>
              </a:rPr>
              <a:t>history, %hist, %logstart</a:t>
            </a:r>
            <a:endParaRPr lang="en-US" altLang="zh-CN" sz="1330"/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index-url=https://mirrors.aliyun.com/pypi/simple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  <p:sp>
        <p:nvSpPr>
          <p:cNvPr id="5" name="Text Box 3"/>
          <p:cNvSpPr txBox="1"/>
          <p:nvPr/>
        </p:nvSpPr>
        <p:spPr>
          <a:xfrm>
            <a:off x="6319520" y="330898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index-url=https://mirrors.tencentyun.com/pypi/simple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trusted-host=mirrors.tencentyun.com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4815" cy="5248910"/>
          </a:xfrm>
        </p:spPr>
        <p:txBody>
          <a:bodyPr>
            <a:normAutofit fontScale="90000" lnSpcReduction="10000"/>
          </a:bodyPr>
          <a:p>
            <a:r>
              <a:rPr lang="en-US" altLang="zh-CN" sz="1400"/>
              <a:t>AES</a:t>
            </a:r>
            <a:endParaRPr lang="en-US" altLang="zh-CN" sz="1400"/>
          </a:p>
          <a:p>
            <a:pPr lvl="1"/>
            <a:r>
              <a:rPr lang="en-US" altLang="zh-CN" sz="1200"/>
              <a:t>对称加密算法，只有一个密钥，这个密钥既用来加密，也用于解密</a:t>
            </a:r>
            <a:endParaRPr lang="en-US" altLang="zh-CN" sz="1200"/>
          </a:p>
          <a:p>
            <a:pPr lvl="1"/>
            <a:r>
              <a:rPr lang="en-US" altLang="zh-CN" sz="1200"/>
              <a:t>AES is a block cipher.</a:t>
            </a:r>
            <a:endParaRPr lang="en-US" altLang="zh-CN" sz="1200"/>
          </a:p>
          <a:p>
            <a:pPr lvl="1"/>
            <a:r>
              <a:rPr lang="en-US" altLang="zh-CN" sz="1200"/>
              <a:t>The key size can be 128/192/256 bits.</a:t>
            </a:r>
            <a:endParaRPr lang="en-US" altLang="zh-CN" sz="1200"/>
          </a:p>
          <a:p>
            <a:pPr lvl="1"/>
            <a:r>
              <a:rPr lang="en-US" altLang="zh-CN" sz="1200"/>
              <a:t>Encrypts data in blocks of 128 bits each.</a:t>
            </a:r>
            <a:endParaRPr lang="en-US" altLang="zh-CN" sz="1200"/>
          </a:p>
          <a:p>
            <a:pPr lvl="1"/>
            <a:r>
              <a:rPr lang="en-US" altLang="zh-CN" sz="1200"/>
              <a:t>加密方式有五种：ECB, CBC, CTR, CFB, OFB</a:t>
            </a:r>
            <a:endParaRPr lang="en-US" altLang="zh-CN" sz="1200"/>
          </a:p>
          <a:p>
            <a:pPr lvl="1"/>
            <a:r>
              <a:rPr lang="en-US" altLang="zh-CN" sz="1200"/>
              <a:t>CBC加密需要一个十六位的key(密钥)和一个十六位iv(偏移量)</a:t>
            </a:r>
            <a:endParaRPr lang="en-US" altLang="zh-CN" sz="1200"/>
          </a:p>
          <a:p>
            <a:pPr lvl="1"/>
            <a:r>
              <a:rPr lang="en-US" altLang="zh-CN" sz="1200"/>
              <a:t>ECB加密不需要iv</a:t>
            </a:r>
            <a:endParaRPr lang="en-US" altLang="zh-CN" sz="1200"/>
          </a:p>
          <a:p>
            <a:r>
              <a:rPr lang="en-US" altLang="zh-CN" sz="1400"/>
              <a:t>pycrypto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https://www.quickprogrammingtips.com/python/aes-256-encryption-and-decryption-in-python.html</a:t>
            </a:r>
            <a:endParaRPr lang="en-US" altLang="zh-CN" sz="1000"/>
          </a:p>
          <a:p>
            <a:pPr lvl="1"/>
            <a:r>
              <a:rPr lang="en-US" altLang="zh-CN" sz="1200"/>
              <a:t>pip install pycrypto</a:t>
            </a:r>
            <a:endParaRPr lang="en-US" altLang="zh-CN" sz="1200"/>
          </a:p>
          <a:p>
            <a:pPr lvl="0"/>
            <a:r>
              <a:rPr lang="en-US" altLang="zh-CN" sz="1400"/>
              <a:t>pycryptodomex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https://devrescue.com/simple-python-aes-encryption-example/</a:t>
            </a:r>
            <a:endParaRPr lang="en-US" altLang="zh-CN" sz="1000"/>
          </a:p>
          <a:p>
            <a:pPr lvl="1"/>
            <a:r>
              <a:rPr lang="en-US" altLang="zh-CN" sz="1200"/>
              <a:t>pip install pycryptodomex</a:t>
            </a:r>
            <a:endParaRPr lang="en-US" altLang="zh-CN" sz="1200"/>
          </a:p>
          <a:p>
            <a:pPr lvl="1"/>
            <a:r>
              <a:rPr lang="en-US" altLang="zh-CN" sz="1200"/>
              <a:t>encryption</a:t>
            </a:r>
            <a:endParaRPr lang="en-US" altLang="zh-CN" sz="1200"/>
          </a:p>
          <a:p>
            <a:pPr lvl="2"/>
            <a:r>
              <a:rPr lang="en-US" altLang="zh-CN" sz="1000"/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/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/>
              <a:t>use the cipher to encrypt the data</a:t>
            </a:r>
            <a:endParaRPr lang="en-US" altLang="zh-CN" sz="1000"/>
          </a:p>
          <a:p>
            <a:pPr lvl="1"/>
            <a:r>
              <a:rPr lang="en-US" altLang="zh-CN" sz="1200"/>
              <a:t>decryption</a:t>
            </a:r>
            <a:endParaRPr lang="en-US" altLang="zh-CN" sz="1200"/>
          </a:p>
          <a:p>
            <a:pPr lvl="2"/>
            <a:r>
              <a:rPr lang="en-US" altLang="zh-CN" sz="1000">
                <a:sym typeface="+mn-ea"/>
              </a:rPr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cipher to decrypt the data</a:t>
            </a:r>
            <a:endParaRPr lang="en-US" altLang="zh-CN" sz="1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3255" y="5309235"/>
            <a:ext cx="453199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key = get_random_bytes(16) #must be 16, 24 or 32 bytes long</a:t>
            </a:r>
            <a:endParaRPr lang="zh-CN" altLang="en-US" sz="1200"/>
          </a:p>
          <a:p>
            <a:r>
              <a:rPr lang="zh-CN" altLang="en-US" sz="1200"/>
              <a:t>cipher = AES.new(key, AES.MODE_EAX)</a:t>
            </a:r>
            <a:endParaRPr lang="zh-CN" altLang="en-US" sz="1200"/>
          </a:p>
          <a:p>
            <a:r>
              <a:rPr lang="zh-CN" altLang="en-US" sz="1200"/>
              <a:t>ciphertext, tag = cipher.encrypt_and_digest(data)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93255" y="986790"/>
            <a:ext cx="4531995" cy="378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BLOCK_SIZE = 16</a:t>
            </a:r>
            <a:endParaRPr lang="zh-CN" altLang="en-US" sz="1200"/>
          </a:p>
          <a:p>
            <a:r>
              <a:rPr lang="zh-CN" altLang="en-US" sz="1200"/>
              <a:t>S&gt;pad = lambda s: s + (BLOCK_SIZE - len(s) % BLOCK_SIZE) * chr(BLOCK_SIZE - len(s) % BLOCK_SIZE)</a:t>
            </a:r>
            <a:endParaRPr lang="zh-CN" altLang="en-US" sz="1200"/>
          </a:p>
          <a:p>
            <a:r>
              <a:rPr lang="zh-CN" altLang="en-US" sz="1200"/>
              <a:t>S&gt;unpad = lambda s: s[:-ord(s[len(s) - 1:])]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encrypt(raw,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raw = pad(raw)</a:t>
            </a:r>
            <a:endParaRPr lang="zh-CN" altLang="en-US" sz="1200"/>
          </a:p>
          <a:p>
            <a:r>
              <a:rPr lang="zh-CN" altLang="en-US" sz="1200"/>
              <a:t>      iv = Random.new().read(AES.block_size)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base64.b64encode(iv + cipher.encrypt(raw))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decrypt(enc,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enc = base64.b64decode(enc)</a:t>
            </a:r>
            <a:endParaRPr lang="zh-CN" altLang="en-US" sz="1200"/>
          </a:p>
          <a:p>
            <a:r>
              <a:rPr lang="zh-CN" altLang="en-US" sz="1200"/>
              <a:t>      iv = enc[:16]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unpad(cipher.decrypt(enc[16:]))</a:t>
            </a:r>
            <a:endParaRPr lang="zh-CN" altLang="en-US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77430" cy="4549140"/>
          </a:xfrm>
        </p:spPr>
        <p:txBody>
          <a:bodyPr/>
          <a:p>
            <a:r>
              <a:rPr lang="zh-CN" altLang="en-US"/>
              <a:t>RSA（Rivest-Shamir-Adleman）</a:t>
            </a:r>
            <a:endParaRPr lang="zh-CN" altLang="en-US"/>
          </a:p>
          <a:p>
            <a:pPr lvl="1"/>
            <a:r>
              <a:rPr lang="zh-CN" altLang="en-US"/>
              <a:t>包含两个密钥的公共密钥加密，一个是公开密钥</a:t>
            </a:r>
            <a:r>
              <a:rPr lang="en-US" altLang="zh-CN"/>
              <a:t>,</a:t>
            </a:r>
            <a:r>
              <a:rPr lang="zh-CN" altLang="en-US"/>
              <a:t>另一个是私有密钥</a:t>
            </a:r>
            <a:endParaRPr lang="zh-CN" altLang="en-US"/>
          </a:p>
          <a:p>
            <a:pPr lvl="0"/>
            <a:r>
              <a:rPr lang="en-US" altLang="zh-CN"/>
              <a:t>Pycryptodome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pip install pycryptodomex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223510" cy="4575175"/>
          </a:xfrm>
        </p:spPr>
        <p:txBody>
          <a:bodyPr>
            <a:noAutofit/>
          </a:bodyPr>
          <a:p>
            <a:r>
              <a:rPr lang="en-US" altLang="en-US" sz="1800"/>
              <a:t>Linux Install</a:t>
            </a:r>
            <a:endParaRPr lang="en-US" altLang="en-US" sz="1800"/>
          </a:p>
          <a:p>
            <a:pPr lvl="1"/>
            <a:r>
              <a:rPr lang="en-US" altLang="en-US" sz="1600"/>
              <a:t>sudo apt install virtualenv virtualenvwrapper</a:t>
            </a:r>
            <a:endParaRPr lang="en-US" altLang="en-US" sz="1600"/>
          </a:p>
          <a:p>
            <a:pPr lvl="1"/>
            <a:r>
              <a:rPr lang="en-US" altLang="en-US" sz="1600"/>
              <a:t>sudo python3 -m pip install setuptools</a:t>
            </a:r>
            <a:endParaRPr lang="en-US" altLang="en-US" sz="1600"/>
          </a:p>
          <a:p>
            <a:pPr lvl="1"/>
            <a:r>
              <a:rPr lang="en-US" altLang="en-US" sz="1600"/>
              <a:t>sudo python3 -m pip install virtualenvwrapper --trusted-host mirrors.aliyun.com</a:t>
            </a:r>
            <a:endParaRPr lang="en-US" altLang="en-US" sz="1600"/>
          </a:p>
          <a:p>
            <a:pPr lvl="1"/>
            <a:r>
              <a:rPr lang="en-US" altLang="en-US" sz="1600"/>
              <a:t>Modify ~/.bashrc</a:t>
            </a:r>
            <a:endParaRPr lang="en-US" altLang="en-US" sz="1600"/>
          </a:p>
          <a:p>
            <a:pPr lvl="2"/>
            <a:r>
              <a:rPr lang="en-US" altLang="en-US" sz="1400"/>
              <a:t>export WORKON_HOME=~/.virtualenvs</a:t>
            </a:r>
            <a:endParaRPr lang="en-US" altLang="en-US" sz="1400"/>
          </a:p>
          <a:p>
            <a:pPr lvl="2"/>
            <a:r>
              <a:rPr lang="en-US" altLang="en-US" sz="1400"/>
              <a:t>export PROJECT_HOME=~/workspace</a:t>
            </a:r>
            <a:endParaRPr lang="en-US" altLang="en-US" sz="1400"/>
          </a:p>
          <a:p>
            <a:pPr lvl="2"/>
            <a:r>
              <a:rPr lang="en-US" altLang="en-US" sz="1400"/>
              <a:t>export VIRTUALENVWRAPPER_PYTHON=/usr/bin/python3</a:t>
            </a:r>
            <a:endParaRPr lang="en-US" altLang="en-US" sz="1400"/>
          </a:p>
          <a:p>
            <a:pPr lvl="2"/>
            <a:r>
              <a:rPr lang="en-US" altLang="en-US" sz="1400"/>
              <a:t>source /usr/local/bin/virtualenvwrapper.sh</a:t>
            </a:r>
            <a:endParaRPr lang="en-US" altLang="en-US" sz="1400"/>
          </a:p>
          <a:p>
            <a:pPr lvl="1"/>
            <a:r>
              <a:rPr lang="en-US" altLang="en-US" sz="1775"/>
              <a:t>source ~/.bashrc</a:t>
            </a:r>
            <a:endParaRPr lang="en-US" altLang="en-US" sz="1775"/>
          </a:p>
          <a:p>
            <a:pPr lvl="0"/>
            <a:r>
              <a:rPr lang="en-US" altLang="en-US" sz="1800"/>
              <a:t>Windows Install</a:t>
            </a:r>
            <a:endParaRPr lang="en-US" altLang="en-US" sz="1800"/>
          </a:p>
          <a:p>
            <a:pPr lvl="1"/>
            <a:r>
              <a:rPr lang="en-US" altLang="en-US" sz="1600"/>
              <a:t>pip install virtualenvwrapper-win</a:t>
            </a:r>
            <a:endParaRPr lang="en-US" altLang="en-US" sz="1600"/>
          </a:p>
          <a:p>
            <a:pPr lvl="1"/>
            <a:r>
              <a:rPr lang="en-US" altLang="en-US" sz="1600"/>
              <a:t>https://github.com/davidmarble/virtualenvwrapper-win</a:t>
            </a:r>
            <a:endParaRPr lang="en-US" altLang="en-US" sz="1600"/>
          </a:p>
          <a:p>
            <a:pPr lvl="1"/>
            <a:r>
              <a:rPr lang="en-US" altLang="en-US" sz="1600"/>
              <a:t>scripts\activate.bat</a:t>
            </a:r>
            <a:endParaRPr lang="en-US" altLang="en-US" sz="16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0645" y="1141730"/>
            <a:ext cx="5223510" cy="4575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1800">
                <a:sym typeface="+mn-ea"/>
              </a:rPr>
              <a:t>Usage</a:t>
            </a:r>
            <a:endParaRPr lang="en-US" altLang="en-US" sz="1800"/>
          </a:p>
          <a:p>
            <a:pPr lvl="1"/>
            <a:r>
              <a:rPr lang="en-US" altLang="en-US" sz="1600">
                <a:sym typeface="+mn-ea"/>
              </a:rPr>
              <a:t>Use original pip source instead of aliyun source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mkvirtualenv py3 --python=/usr/bin/python3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mkvirtualenv py3.9 --python=/usr/bin/python3.9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lsvirtualenv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workon {virtualenv}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deactivate</a:t>
            </a:r>
            <a:endParaRPr lang="en-US" altLang="en-US" sz="1600"/>
          </a:p>
          <a:p>
            <a:pPr lvl="1"/>
            <a:r>
              <a:rPr lang="en-US" altLang="en-US" sz="1600">
                <a:sym typeface="+mn-ea"/>
              </a:rPr>
              <a:t>rmvirtualenv</a:t>
            </a:r>
            <a:endParaRPr lang="en-US" altLang="en-US" sz="1600">
              <a:sym typeface="+mn-ea"/>
            </a:endParaRPr>
          </a:p>
          <a:p>
            <a:pPr lvl="0"/>
            <a:r>
              <a:rPr lang="en-US" altLang="en-US" sz="1920">
                <a:sym typeface="+mn-ea"/>
              </a:rPr>
              <a:t>Error handling</a:t>
            </a:r>
            <a:endParaRPr lang="en-US" altLang="en-US" sz="192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python3 -m pip install --upgrade pip setuptools wheel</a:t>
            </a:r>
            <a:endParaRPr lang="en-US" altLang="en-US" sz="1600">
              <a:sym typeface="+mn-ea"/>
            </a:endParaRPr>
          </a:p>
          <a:p>
            <a:pPr lvl="3"/>
            <a:r>
              <a:rPr lang="en-US" altLang="en-US" sz="1440">
                <a:sym typeface="+mn-ea"/>
              </a:rPr>
              <a:t>ModuleNotFoundError: No module named 'pkg_resources'</a:t>
            </a:r>
            <a:endParaRPr lang="en-US" altLang="en-US" sz="1440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tqdm (console progress bar)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tqdm import tqdm</a:t>
            </a:r>
            <a:endParaRPr lang="en-US" altLang="zh-CN"/>
          </a:p>
          <a:p>
            <a:pPr lvl="1"/>
            <a:r>
              <a:rPr lang="en-US" altLang="zh-CN"/>
              <a:t>for i in tqdm(range(1000)):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filetype</a:t>
            </a:r>
            <a:endParaRPr lang="en-US" altLang="zh-CN"/>
          </a:p>
          <a:p>
            <a:pPr lvl="1"/>
            <a:r>
              <a:rPr lang="en-US" altLang="zh-CN"/>
              <a:t>f_type = filetype.guess(fn)</a:t>
            </a:r>
            <a:endParaRPr lang="en-US" altLang="zh-CN"/>
          </a:p>
          <a:p>
            <a:pPr lvl="1"/>
            <a:r>
              <a:rPr lang="en-US" altLang="zh-CN"/>
              <a:t>f_type.mime.find(‘image’)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pygeoip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13550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https://medium.com/analytics-vidhya/how-to-use-connect-bluetooth-in-python-from-scartch-to-bosch-glm-50-c-in-window-e75d8206fab4</a:t>
            </a:r>
            <a:endParaRPr lang="en-US" altLang="zh-CN"/>
          </a:p>
          <a:p>
            <a:pPr lvl="1"/>
            <a:r>
              <a:rPr lang="en-US" altLang="zh-CN"/>
              <a:t>https://pybluez.readthedocs.io/en/latest/index.html</a:t>
            </a:r>
            <a:endParaRPr lang="en-US" altLang="zh-CN"/>
          </a:p>
          <a:p>
            <a:r>
              <a:rPr lang="en-US" altLang="zh-CN"/>
              <a:t>PyBluez</a:t>
            </a:r>
            <a:endParaRPr lang="en-US" altLang="zh-CN"/>
          </a:p>
          <a:p>
            <a:pPr lvl="1"/>
            <a:r>
              <a:rPr lang="en-US" altLang="zh-CN"/>
              <a:t>pip install PyBluez</a:t>
            </a:r>
            <a:endParaRPr lang="en-US" altLang="zh-CN"/>
          </a:p>
          <a:p>
            <a:pPr lvl="1"/>
            <a:r>
              <a:rPr lang="en-US" altLang="zh-CN"/>
              <a:t>classes: BluetoothSocket, DeviceDiscoverer</a:t>
            </a:r>
            <a:endParaRPr lang="en-US" altLang="zh-CN"/>
          </a:p>
          <a:p>
            <a:pPr lvl="1"/>
            <a:r>
              <a:rPr lang="en-US" altLang="zh-CN"/>
              <a:t>functions: advertise_service</a:t>
            </a:r>
            <a:endParaRPr lang="en-US" altLang="zh-CN"/>
          </a:p>
          <a:p>
            <a:pPr lvl="2"/>
            <a:r>
              <a:rPr lang="en-US" altLang="zh-CN"/>
              <a:t>discover_services(lookup_names=True, lookup_class=True)</a:t>
            </a:r>
            <a:endParaRPr lang="en-US" altLang="zh-CN"/>
          </a:p>
          <a:p>
            <a:pPr lvl="3"/>
            <a:r>
              <a:rPr lang="en-US" altLang="zh-CN"/>
              <a:t>return: list of (address, name, class) tuples</a:t>
            </a:r>
            <a:endParaRPr lang="en-US" altLang="zh-CN"/>
          </a:p>
          <a:p>
            <a:pPr lvl="2"/>
            <a:r>
              <a:rPr lang="en-US" altLang="zh-CN"/>
              <a:t>find_service(name, uuid, address)</a:t>
            </a:r>
            <a:endParaRPr lang="en-US" altLang="zh-CN"/>
          </a:p>
          <a:p>
            <a:pPr lvl="2"/>
            <a:r>
              <a:rPr lang="en-US" altLang="zh-CN"/>
              <a:t>lookup_name, stop_advertising</a:t>
            </a:r>
            <a:endParaRPr lang="en-US" altLang="zh-CN"/>
          </a:p>
          <a:p>
            <a:r>
              <a:rPr lang="en-US" altLang="zh-CN"/>
              <a:t>Native python sockets</a:t>
            </a:r>
            <a:endParaRPr lang="en-US" altLang="zh-CN"/>
          </a:p>
          <a:p>
            <a:r>
              <a:rPr lang="en-US" altLang="zh-CN"/>
              <a:t>hciconfig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14945" y="1334135"/>
            <a:ext cx="3769360" cy="2584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pip install PyBluez</a:t>
            </a:r>
            <a:endParaRPr lang="zh-CN" altLang="en-US"/>
          </a:p>
          <a:p>
            <a:r>
              <a:rPr lang="zh-CN" altLang="en-US"/>
              <a:t>import bluetooth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nearby_devices = bluetooth.discover_devices(lookup_names=True, lookup_class=True)</a:t>
            </a:r>
            <a:endParaRPr lang="zh-CN" altLang="en-US"/>
          </a:p>
          <a:p>
            <a:r>
              <a:rPr lang="zh-CN" altLang="en-US"/>
              <a:t>print('Found BT devices:')</a:t>
            </a:r>
            <a:endParaRPr lang="zh-CN" altLang="en-US"/>
          </a:p>
          <a:p>
            <a:r>
              <a:rPr lang="zh-CN" altLang="en-US"/>
              <a:t>for device in nearby_devices:</a:t>
            </a:r>
            <a:endParaRPr lang="zh-CN" altLang="en-US"/>
          </a:p>
          <a:p>
            <a:r>
              <a:rPr lang="zh-CN" altLang="en-US"/>
              <a:t>    print("\t{}".format(device))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2735" cy="4549140"/>
          </a:xfrm>
        </p:spPr>
        <p:txBody>
          <a:bodyPr/>
          <a:p>
            <a:r>
              <a:rPr lang="en-US" altLang="zh-CN"/>
              <a:t>IMAP (Internet Mail Access Protocol)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https://www.tutorialspoint.com/python_network_programming/python_imap.htm</a:t>
            </a:r>
            <a:endParaRPr lang="en-US" altLang="zh-CN"/>
          </a:p>
          <a:p>
            <a:pPr lvl="2"/>
            <a:r>
              <a:rPr lang="en-US" altLang="zh-CN"/>
              <a:t>https://docs.python.org/3/library/imaplib.html</a:t>
            </a:r>
            <a:endParaRPr lang="en-US" altLang="zh-CN"/>
          </a:p>
          <a:p>
            <a:pPr lvl="1"/>
            <a:r>
              <a:rPr lang="en-US" altLang="zh-CN"/>
              <a:t>from imaplib import IMAP4</a:t>
            </a:r>
            <a:endParaRPr lang="en-US" altLang="zh-CN"/>
          </a:p>
          <a:p>
            <a:pPr lvl="0"/>
            <a:r>
              <a:rPr lang="en-US" altLang="zh-CN"/>
              <a:t>SMTP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https://docs.python.org/3/library/smtplib.html#smtp-example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92060" y="914400"/>
            <a:ext cx="3582670" cy="1783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getpass, imaplib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M = imaplib.IMAP4()</a:t>
            </a:r>
            <a:endParaRPr lang="zh-CN" altLang="en-US" sz="1000"/>
          </a:p>
          <a:p>
            <a:r>
              <a:rPr lang="zh-CN" altLang="en-US" sz="1000"/>
              <a:t>M.login(getpass.getuser(), getpass.getpass())</a:t>
            </a:r>
            <a:endParaRPr lang="zh-CN" altLang="en-US" sz="1000"/>
          </a:p>
          <a:p>
            <a:r>
              <a:rPr lang="zh-CN" altLang="en-US" sz="1000"/>
              <a:t>M.select()</a:t>
            </a:r>
            <a:endParaRPr lang="zh-CN" altLang="en-US" sz="1000"/>
          </a:p>
          <a:p>
            <a:r>
              <a:rPr lang="zh-CN" altLang="en-US" sz="1000"/>
              <a:t>typ, data = M.search(None, 'ALL')</a:t>
            </a:r>
            <a:endParaRPr lang="zh-CN" altLang="en-US" sz="1000"/>
          </a:p>
          <a:p>
            <a:r>
              <a:rPr lang="zh-CN" altLang="en-US" sz="1000"/>
              <a:t>for num in data[0].split():</a:t>
            </a:r>
            <a:endParaRPr lang="zh-CN" altLang="en-US" sz="1000"/>
          </a:p>
          <a:p>
            <a:r>
              <a:rPr lang="zh-CN" altLang="en-US" sz="1000"/>
              <a:t>    typ, data = M.fetch(num, '(RFC822)')</a:t>
            </a:r>
            <a:endParaRPr lang="zh-CN" altLang="en-US" sz="1000"/>
          </a:p>
          <a:p>
            <a:r>
              <a:rPr lang="zh-CN" altLang="en-US" sz="1000"/>
              <a:t>    print('Message %s\n%s\n' % (num, data[0][1]))</a:t>
            </a:r>
            <a:endParaRPr lang="zh-CN" altLang="en-US" sz="1000"/>
          </a:p>
          <a:p>
            <a:r>
              <a:rPr lang="zh-CN" altLang="en-US" sz="1000"/>
              <a:t>M.close()</a:t>
            </a:r>
            <a:endParaRPr lang="zh-CN" altLang="en-US" sz="1000"/>
          </a:p>
          <a:p>
            <a:r>
              <a:rPr lang="zh-CN" altLang="en-US" sz="1000"/>
              <a:t>M.logout()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592060" y="2785110"/>
            <a:ext cx="4262120" cy="378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smtplib</a:t>
            </a:r>
            <a:endParaRPr lang="zh-CN" altLang="en-US" sz="1000"/>
          </a:p>
          <a:p>
            <a:r>
              <a:rPr lang="zh-CN" altLang="en-US" sz="1000"/>
              <a:t>from email.mime.text import MIMEText</a:t>
            </a:r>
            <a:endParaRPr lang="zh-CN" altLang="en-US" sz="1000"/>
          </a:p>
          <a:p>
            <a:r>
              <a:rPr lang="zh-CN" altLang="en-US" sz="1000"/>
              <a:t>from email.header import Header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send_mail(self, message, receiver, url):</a:t>
            </a:r>
            <a:endParaRPr lang="zh-CN" altLang="en-US" sz="1000"/>
          </a:p>
          <a:p>
            <a:r>
              <a:rPr lang="zh-CN" altLang="en-US" sz="1000"/>
              <a:t>        body = 'From WebsiteMonitor'</a:t>
            </a:r>
            <a:endParaRPr lang="zh-CN" altLang="en-US" sz="1000"/>
          </a:p>
          <a:p>
            <a:r>
              <a:rPr lang="zh-CN" altLang="en-US" sz="1000"/>
              <a:t>        msg = MIMEText(body, 'plain', 'utf-8')</a:t>
            </a:r>
            <a:endParaRPr lang="zh-CN" altLang="en-US" sz="1000"/>
          </a:p>
          <a:p>
            <a:r>
              <a:rPr lang="zh-CN" altLang="en-US" sz="1000"/>
              <a:t>        msg['Subject'] = Header('[{}] {}\r\n'.format(url, message),</a:t>
            </a:r>
            <a:endParaRPr lang="zh-CN" altLang="en-US" sz="1000"/>
          </a:p>
          <a:p>
            <a:r>
              <a:rPr lang="zh-CN" altLang="en-US" sz="1000"/>
              <a:t>                                'utf-8')</a:t>
            </a:r>
            <a:endParaRPr lang="zh-CN" altLang="en-US" sz="1000"/>
          </a:p>
          <a:p>
            <a:r>
              <a:rPr lang="zh-CN" altLang="en-US" sz="1000"/>
              <a:t>        msg['From'] = Header(self._mail_sender, 'utf-8')</a:t>
            </a:r>
            <a:endParaRPr lang="zh-CN" altLang="en-US" sz="1000"/>
          </a:p>
          <a:p>
            <a:r>
              <a:rPr lang="zh-CN" altLang="en-US" sz="1000"/>
              <a:t>        msg['To'] = Header(receiver, 'utf-8')</a:t>
            </a:r>
            <a:endParaRPr lang="zh-CN" altLang="en-US" sz="1000"/>
          </a:p>
          <a:p>
            <a:r>
              <a:rPr lang="zh-CN" altLang="en-US" sz="1000"/>
              <a:t>        # Send the message via our own SMTP server.</a:t>
            </a:r>
            <a:endParaRPr lang="zh-CN" altLang="en-US" sz="1000"/>
          </a:p>
          <a:p>
            <a:r>
              <a:rPr lang="zh-CN" altLang="en-US" sz="1000"/>
              <a:t>        try:</a:t>
            </a:r>
            <a:endParaRPr lang="zh-CN" altLang="en-US" sz="1000"/>
          </a:p>
          <a:p>
            <a:r>
              <a:rPr lang="zh-CN" altLang="en-US" sz="1000"/>
              <a:t>            print('Connecting to mail server {}...'.format(self._smtp_server))</a:t>
            </a:r>
            <a:endParaRPr lang="zh-CN" altLang="en-US" sz="1000"/>
          </a:p>
          <a:p>
            <a:r>
              <a:rPr lang="zh-CN" altLang="en-US" sz="1000"/>
              <a:t>            self._mail_server = smtplib.SMTP_SSL(self._smtp_server, 465)</a:t>
            </a:r>
            <a:endParaRPr lang="zh-CN" altLang="en-US" sz="1000"/>
          </a:p>
          <a:p>
            <a:r>
              <a:rPr lang="zh-CN" altLang="en-US" sz="1000"/>
              <a:t>            print('Logging into mail server...')</a:t>
            </a:r>
            <a:endParaRPr lang="zh-CN" altLang="en-US" sz="1000"/>
          </a:p>
          <a:p>
            <a:r>
              <a:rPr lang="zh-CN" altLang="en-US" sz="1000"/>
              <a:t>            self._mail_server.login(self._smtp_user, self._smtp_password)</a:t>
            </a:r>
            <a:endParaRPr lang="zh-CN" altLang="en-US" sz="1000"/>
          </a:p>
          <a:p>
            <a:r>
              <a:rPr lang="zh-CN" altLang="en-US" sz="1000"/>
              <a:t>            print('Sending mail...')</a:t>
            </a:r>
            <a:endParaRPr lang="zh-CN" altLang="en-US" sz="1000"/>
          </a:p>
          <a:p>
            <a:r>
              <a:rPr lang="zh-CN" altLang="en-US" sz="1000"/>
              <a:t>            self._mail_server.sendmail(self._mail_sender, receiver,</a:t>
            </a:r>
            <a:endParaRPr lang="zh-CN" altLang="en-US" sz="1000"/>
          </a:p>
          <a:p>
            <a:r>
              <a:rPr lang="zh-CN" altLang="en-US" sz="1000"/>
              <a:t>                                       msg.as_string())</a:t>
            </a:r>
            <a:endParaRPr lang="zh-CN" altLang="en-US" sz="1000"/>
          </a:p>
          <a:p>
            <a:r>
              <a:rPr lang="zh-CN" altLang="en-US" sz="1000"/>
              <a:t>            print('Finished')</a:t>
            </a:r>
            <a:endParaRPr lang="zh-CN" altLang="en-US" sz="1000"/>
          </a:p>
          <a:p>
            <a:r>
              <a:rPr lang="zh-CN" altLang="en-US" sz="1000"/>
              <a:t>            self._mail_server.quit()</a:t>
            </a:r>
            <a:endParaRPr lang="zh-CN" altLang="en-US" sz="1000"/>
          </a:p>
          <a:p>
            <a:r>
              <a:rPr lang="zh-CN" altLang="en-US" sz="1000"/>
              <a:t>        except Exception as e:</a:t>
            </a:r>
            <a:endParaRPr lang="zh-CN" altLang="en-US" sz="1000"/>
          </a:p>
          <a:p>
            <a:r>
              <a:rPr lang="zh-CN" altLang="en-US" sz="1000"/>
              <a:t>            print('Error: unable to send mail. {}'.format(e))</a:t>
            </a:r>
            <a:endParaRPr lang="zh-CN" altLang="en-US"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Aliyun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https://github.com/aliyun/aliyun-openapi-python-sdk</a:t>
            </a:r>
            <a:endParaRPr lang="en-US" altLang="zh-CN"/>
          </a:p>
          <a:p>
            <a:pPr lvl="1"/>
            <a:r>
              <a:rPr lang="en-US" altLang="zh-CN"/>
              <a:t>https://python-aliyun.readthedocs.io/en/latest/aliyun.html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aliyun-python-sdk-core</a:t>
            </a:r>
            <a:endParaRPr lang="en-US" altLang="zh-CN"/>
          </a:p>
          <a:p>
            <a:pPr lvl="1"/>
            <a:r>
              <a:rPr lang="en-US" altLang="zh-CN"/>
              <a:t>pip install aliyun-python-sdk-ecs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Bar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tqdm</a:t>
            </a:r>
            <a:endParaRPr lang="en-US" altLang="zh-CN"/>
          </a:p>
          <a:p>
            <a:pPr lvl="1"/>
            <a:r>
              <a:rPr lang="en-US" altLang="zh-CN"/>
              <a:t>https://tqdm.github.io/docs/tqdm/</a:t>
            </a:r>
            <a:endParaRPr lang="en-US" altLang="zh-CN"/>
          </a:p>
          <a:p>
            <a:pPr lvl="1"/>
            <a:r>
              <a:rPr lang="en-US" altLang="zh-CN"/>
              <a:t>pip install tqdm</a:t>
            </a:r>
            <a:endParaRPr lang="en-US" altLang="zh-CN"/>
          </a:p>
          <a:p>
            <a:pPr lvl="1"/>
            <a:r>
              <a:rPr lang="en-US" altLang="zh-CN"/>
              <a:t>from tqdm import tqdm</a:t>
            </a:r>
            <a:endParaRPr lang="en-US" altLang="zh-CN"/>
          </a:p>
          <a:p>
            <a:pPr lvl="2"/>
            <a:r>
              <a:rPr lang="en-US" altLang="zh-CN"/>
              <a:t>disable=None: turn off on non-TTY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1"/>
            <a:r>
              <a:rPr lang="en-US" altLang="zh-CN"/>
              <a:t>https://holypython.com/python-pil-tutorial/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1"/>
            <a:r>
              <a:rPr lang="en-US" altLang="zh-CN"/>
              <a:t>from PIL import ImageOps</a:t>
            </a:r>
            <a:endParaRPr lang="en-US" altLang="zh-CN"/>
          </a:p>
          <a:p>
            <a:pPr lvl="2"/>
            <a:r>
              <a:rPr lang="en-US" altLang="zh-CN" sz="1800"/>
              <a:t>ImageOps.invert()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89710" y="1135380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ImageFilter</a:t>
            </a:r>
            <a:endParaRPr lang="en-US" altLang="zh-CN" sz="1600"/>
          </a:p>
          <a:p>
            <a:pPr algn="l"/>
            <a:r>
              <a:rPr lang="en-US" altLang="zh-CN" sz="1600"/>
              <a:t>BLUR</a:t>
            </a:r>
            <a:endParaRPr lang="en-US" altLang="zh-CN" sz="1600"/>
          </a:p>
          <a:p>
            <a:pPr algn="l"/>
            <a:r>
              <a:rPr lang="en-US" altLang="zh-CN" sz="1600"/>
              <a:t>CONTOUR</a:t>
            </a:r>
            <a:endParaRPr lang="en-US" altLang="zh-CN" sz="1600"/>
          </a:p>
          <a:p>
            <a:pPr algn="l"/>
            <a:r>
              <a:rPr lang="en-US" altLang="zh-CN" sz="1600"/>
              <a:t>DETAIL</a:t>
            </a:r>
            <a:endParaRPr lang="en-US" altLang="zh-CN" sz="1600"/>
          </a:p>
          <a:p>
            <a:pPr algn="l"/>
            <a:r>
              <a:rPr lang="en-US" altLang="zh-CN" sz="1600"/>
              <a:t>EDGE_ENHANCE</a:t>
            </a:r>
            <a:endParaRPr lang="en-US" altLang="zh-CN" sz="1600"/>
          </a:p>
          <a:p>
            <a:pPr algn="l"/>
            <a:r>
              <a:rPr lang="en-US" altLang="zh-CN" sz="1600"/>
              <a:t>EDGE_ENHANCE_MORE</a:t>
            </a:r>
            <a:endParaRPr lang="en-US" altLang="zh-CN" sz="1600"/>
          </a:p>
          <a:p>
            <a:pPr algn="l"/>
            <a:r>
              <a:rPr lang="en-US" altLang="zh-CN" sz="1600"/>
              <a:t>EMBOSS</a:t>
            </a:r>
            <a:endParaRPr lang="en-US" altLang="zh-CN" sz="1600"/>
          </a:p>
          <a:p>
            <a:pPr algn="l"/>
            <a:r>
              <a:rPr lang="en-US" altLang="zh-CN" sz="1600"/>
              <a:t>FIND_EDGES</a:t>
            </a:r>
            <a:endParaRPr lang="en-US" altLang="zh-CN" sz="1600"/>
          </a:p>
          <a:p>
            <a:pPr algn="l"/>
            <a:r>
              <a:rPr lang="en-US" altLang="zh-CN" sz="1600"/>
              <a:t>Kernel</a:t>
            </a:r>
            <a:endParaRPr lang="en-US" altLang="zh-CN" sz="1600"/>
          </a:p>
          <a:p>
            <a:pPr algn="l"/>
            <a:r>
              <a:rPr lang="en-US" altLang="zh-CN" sz="1600"/>
              <a:t>SHARPEN</a:t>
            </a:r>
            <a:endParaRPr lang="en-US" altLang="zh-CN" sz="1600"/>
          </a:p>
          <a:p>
            <a:pPr algn="l"/>
            <a:r>
              <a:rPr lang="en-US" altLang="zh-CN" sz="1600"/>
              <a:t>SMOOTH</a:t>
            </a:r>
            <a:endParaRPr lang="en-US" altLang="zh-CN" sz="1600"/>
          </a:p>
          <a:p>
            <a:pPr algn="l"/>
            <a:r>
              <a:rPr lang="en-US" altLang="zh-CN" sz="1600"/>
              <a:t>SMOOTH_MORE</a:t>
            </a:r>
            <a:endParaRPr lang="en-US" altLang="zh-CN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Jupyter Notebook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Intro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web-based environment that enables interactive computing in notebook documents.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pip install --upgrade --force-reinstall --no-cache-dir jupyter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jupyter notebook</a:t>
            </a:r>
            <a:endParaRPr lang="en-US" altLang="en-US" sz="20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start a web server which can be accessed via http://localhost:8888</a:t>
            </a:r>
            <a:endParaRPr lang="en-US" altLang="en-US" sz="18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jupyter notebook list</a:t>
            </a:r>
            <a:endParaRPr lang="en-US" altLang="en-US" sz="1800"/>
          </a:p>
          <a:p>
            <a:pPr lvl="3" algn="l">
              <a:buClrTx/>
              <a:buSzTx/>
              <a:buChar char="•"/>
            </a:pPr>
            <a:r>
              <a:rPr lang="en-US" altLang="en-US" sz="1600"/>
              <a:t>list running notebook</a:t>
            </a:r>
            <a:endParaRPr lang="en-US" altLang="en-US" sz="1600"/>
          </a:p>
          <a:p>
            <a:pPr lvl="1" algn="l">
              <a:buClrTx/>
              <a:buSzTx/>
              <a:buChar char="•"/>
            </a:pPr>
            <a:r>
              <a:rPr lang="en-US" altLang="en-US"/>
              <a:t>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pip install jupyter_contrib_nbextensions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jupyter contrib nbextension install --user	# install js and css files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endParaRPr lang="en-US" altLang="en-US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Conovert .ipynb to .py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pip install ipynb-py-convert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examples/plot.py examples/plot.ipynb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examples/plot.ipynb examples/plot.py</a:t>
            </a:r>
            <a:endParaRPr lang="en-US" altLang="en-US" sz="2000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ipython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run fn.ipynb</a:t>
            </a:r>
            <a:endParaRPr lang="en-US" altLang="en-US" sz="2000"/>
          </a:p>
          <a:p>
            <a:pPr marL="0" indent="0">
              <a:buNone/>
            </a:pP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https://github.com/anibali/pywebp</a:t>
            </a:r>
            <a:endParaRPr lang="en-US" altLang="zh-CN"/>
          </a:p>
          <a:p>
            <a:pPr lvl="0"/>
            <a:r>
              <a:rPr lang="en-US" altLang="zh-CN"/>
              <a:t>pip install webp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# Save an image</a:t>
            </a:r>
            <a:endParaRPr lang="en-US" altLang="zh-CN"/>
          </a:p>
          <a:p>
            <a:pPr lvl="1"/>
            <a:r>
              <a:rPr lang="en-US" altLang="zh-CN"/>
              <a:t>webp.save_image(img, 'image.webp', quality=80)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# Load an image</a:t>
            </a:r>
            <a:endParaRPr lang="en-US" altLang="zh-CN"/>
          </a:p>
          <a:p>
            <a:pPr lvl="1"/>
            <a:r>
              <a:rPr lang="en-US" altLang="zh-CN"/>
              <a:t>img = webp.load_image('image.webp', 'RGBA')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# Save an animation</a:t>
            </a:r>
            <a:endParaRPr lang="en-US" altLang="zh-CN"/>
          </a:p>
          <a:p>
            <a:pPr lvl="1"/>
            <a:r>
              <a:rPr lang="en-US" altLang="zh-CN"/>
              <a:t>webp.save_images(imgs, 'anim.webp', fps=10, lossless=True)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# Load an animation</a:t>
            </a:r>
            <a:endParaRPr lang="en-US" altLang="zh-CN"/>
          </a:p>
          <a:p>
            <a:pPr lvl="1"/>
            <a:r>
              <a:rPr lang="en-US" altLang="zh-CN"/>
              <a:t>imgs = webp.load_images('anim.webp', 'RGB', fps=10)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 - librosa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5770880" cy="4549140"/>
          </a:xfrm>
        </p:spPr>
        <p:txBody>
          <a:bodyPr>
            <a:normAutofit lnSpcReduction="10000"/>
          </a:bodyPr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665">
                <a:sym typeface="+mn-ea"/>
              </a:rPr>
              <a:t>https://librosa.org/doc/latest/tutorial.html</a:t>
            </a:r>
            <a:endParaRPr lang="en-US" altLang="zh-CN" sz="1665">
              <a:sym typeface="+mn-ea"/>
            </a:endParaRPr>
          </a:p>
          <a:p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librosa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Usage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librosa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data, sample_rate = librosa.load(fn_audio)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import librosa.display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plt.figure()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librosa.dipslay.waveshow(data, sample_rate)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plt.show()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160">
                <a:sym typeface="+mn-ea"/>
              </a:rPr>
              <a:t>Modules</a:t>
            </a:r>
            <a:endParaRPr lang="en-US" altLang="zh-CN" sz="216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effects: time-domain processing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filters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圆角矩形 3"/>
          <p:cNvSpPr/>
          <p:nvPr/>
        </p:nvSpPr>
        <p:spPr>
          <a:xfrm>
            <a:off x="7155815" y="1444625"/>
            <a:ext cx="12141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beat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959725" y="3487420"/>
            <a:ext cx="12141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549640" y="1444625"/>
            <a:ext cx="14808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208895" y="1444625"/>
            <a:ext cx="14808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display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55815" y="2153920"/>
            <a:ext cx="12141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effects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8549640" y="2170430"/>
            <a:ext cx="1478915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filters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549640" y="2828925"/>
            <a:ext cx="1483995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10208895" y="2846070"/>
            <a:ext cx="1481455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onset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155815" y="2846070"/>
            <a:ext cx="12141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segment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644380" y="3487420"/>
            <a:ext cx="1214120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util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0208895" y="2153920"/>
            <a:ext cx="1481455" cy="572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sequencce</a:t>
            </a:r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pPr lvl="1"/>
            <a:r>
              <a:rPr lang="en-US" altLang="zh-CN" sz="1600"/>
              <a:t>https://phrasenmaeher-audio-transformat-visualize-transformation-5s1n4t.streamlitapp.com/</a:t>
            </a:r>
            <a:endParaRPr lang="en-US" altLang="zh-CN" sz="16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/>
              <a:t>scipy.io.wavfile</a:t>
            </a:r>
            <a:endParaRPr lang="en-US" altLang="zh-CN" sz="1800"/>
          </a:p>
          <a:p>
            <a:pPr lvl="1"/>
            <a:r>
              <a:rPr lang="en-US" altLang="zh-CN" sz="1600"/>
              <a:t>fs, data = wavfile.read(fn)</a:t>
            </a:r>
            <a:endParaRPr lang="en-US" altLang="zh-CN" sz="1600"/>
          </a:p>
          <a:p>
            <a:pPr lvl="1"/>
            <a:r>
              <a:rPr lang="en-US" altLang="zh-CN" sz="1600"/>
              <a:t>wavfile.write(fn, fs, data)</a:t>
            </a:r>
            <a:endParaRPr lang="en-US" altLang="zh-CN" sz="1600"/>
          </a:p>
          <a:p>
            <a:pPr lvl="0"/>
            <a:r>
              <a:rPr lang="en-US" altLang="zh-CN" sz="1920"/>
              <a:t>sndfile</a:t>
            </a:r>
            <a:endParaRPr lang="en-US" altLang="zh-CN" sz="1920"/>
          </a:p>
          <a:p>
            <a:pPr lvl="1"/>
            <a:r>
              <a:rPr lang="en-US" altLang="zh-CN" sz="1600"/>
              <a:t>import soundfile as sf</a:t>
            </a:r>
            <a:endParaRPr lang="en-US" altLang="zh-CN" sz="1600"/>
          </a:p>
          <a:p>
            <a:pPr lvl="1"/>
            <a:r>
              <a:rPr lang="en-US" altLang="zh-CN" sz="1600"/>
              <a:t>rate = 44100</a:t>
            </a:r>
            <a:endParaRPr lang="en-US" altLang="zh-CN" sz="1600"/>
          </a:p>
          <a:p>
            <a:pPr lvl="1"/>
            <a:r>
              <a:rPr lang="en-US" altLang="zh-CN" sz="1600"/>
              <a:t>data = np.random.uniform(-1, 1, size=(rate * 10, 2))</a:t>
            </a:r>
            <a:endParaRPr lang="en-US" altLang="zh-CN" sz="1600"/>
          </a:p>
          <a:p>
            <a:pPr lvl="1"/>
            <a:r>
              <a:rPr lang="en-US" altLang="zh-CN" sz="1600"/>
              <a:t>sf.write('stereo_file.wav', data, samplerate, subtype='PCM_24')</a:t>
            </a:r>
            <a:endParaRPr lang="en-US" altLang="zh-CN" sz="1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0175" cy="4549140"/>
          </a:xfrm>
        </p:spPr>
        <p:txBody>
          <a:bodyPr>
            <a:noAutofit/>
          </a:bodyPr>
          <a:p>
            <a:r>
              <a:rPr lang="en-US" altLang="zh-CN" sz="1400"/>
              <a:t>Audio analysis</a:t>
            </a:r>
            <a:endParaRPr lang="en-US" altLang="zh-CN" sz="1400"/>
          </a:p>
          <a:p>
            <a:pPr lvl="1"/>
            <a:r>
              <a:rPr lang="en-US" altLang="zh-CN" sz="1200"/>
              <a:t>amplitude</a:t>
            </a:r>
            <a:endParaRPr lang="en-US" altLang="zh-CN" sz="1200"/>
          </a:p>
          <a:p>
            <a:pPr lvl="1"/>
            <a:r>
              <a:rPr lang="en-US" altLang="zh-CN" sz="1200"/>
              <a:t>wavelength/frequency</a:t>
            </a:r>
            <a:endParaRPr lang="en-US" altLang="zh-CN" sz="1200"/>
          </a:p>
          <a:p>
            <a:pPr lvl="2"/>
            <a:r>
              <a:rPr lang="en-US" altLang="zh-CN" sz="1000"/>
              <a:t>human can hear 20Hz~20KHz</a:t>
            </a:r>
            <a:endParaRPr lang="en-US" altLang="zh-CN" sz="1000"/>
          </a:p>
          <a:p>
            <a:pPr lvl="1"/>
            <a:r>
              <a:rPr lang="en-US" altLang="zh-CN" sz="1200"/>
              <a:t>phase</a:t>
            </a:r>
            <a:endParaRPr lang="en-US" altLang="zh-CN" sz="1200"/>
          </a:p>
          <a:p>
            <a:pPr lvl="1"/>
            <a:r>
              <a:rPr lang="en-US" altLang="zh-CN" sz="1200"/>
              <a:t>power=2*pie*F/T</a:t>
            </a:r>
            <a:endParaRPr lang="en-US" altLang="zh-CN" sz="1200"/>
          </a:p>
          <a:p>
            <a:pPr lvl="1"/>
            <a:r>
              <a:rPr lang="en-US" altLang="zh-CN" sz="1200"/>
              <a:t>db(T)=10*log10(I1/I2)</a:t>
            </a:r>
            <a:endParaRPr lang="en-US" altLang="zh-CN" sz="1200"/>
          </a:p>
          <a:p>
            <a:pPr lvl="0"/>
            <a:r>
              <a:rPr lang="en-US" altLang="zh-CN" sz="1400">
                <a:sym typeface="+mn-ea"/>
              </a:rPr>
              <a:t>pysndfx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from pysndfx import AudioEffectsChain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fx = (AudioEffectsChain().highshelf())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from librosa import load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y, sr = load(infile, sr=None)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y = fx(y)</a:t>
            </a:r>
            <a:endParaRPr lang="en-US" altLang="zh-CN" sz="1200">
              <a:sym typeface="+mn-ea"/>
            </a:endParaRPr>
          </a:p>
          <a:p>
            <a:pPr lvl="0"/>
            <a:r>
              <a:rPr lang="en-US" altLang="zh-CN" sz="1400">
                <a:sym typeface="+mn-ea"/>
              </a:rPr>
              <a:t>srt subtitle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https://srt.readthedocs.io/en/latest/index.html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pip install srt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subtitle_generator = srt.parse(srt_conents)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subtitle_generator[0].start/end/content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srt_content = srt.compose(subtitles)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srt.Subtitle(index, start, end, content)</a:t>
            </a:r>
            <a:endParaRPr lang="en-US" altLang="zh-CN" sz="1400"/>
          </a:p>
          <a:p>
            <a:pPr lvl="0"/>
            <a:endParaRPr lang="en-US" altLang="zh-CN" sz="14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26960" y="1328420"/>
            <a:ext cx="3926840" cy="2150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7214870" y="3892550"/>
            <a:ext cx="4652010" cy="248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 Augumentation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https://github.com/iver56/audiomentations</a:t>
            </a:r>
            <a:endParaRPr lang="en-US" altLang="zh-CN"/>
          </a:p>
          <a:p>
            <a:pPr lvl="1"/>
            <a:r>
              <a:rPr lang="en-US" altLang="zh-CN"/>
              <a:t>https://iver56.github.io/audiomentations/</a:t>
            </a:r>
            <a:endParaRPr lang="en-US" altLang="zh-CN"/>
          </a:p>
          <a:p>
            <a:pPr lvl="0"/>
            <a:r>
              <a:rPr lang="en-US" altLang="zh-CN"/>
              <a:t>Categories</a:t>
            </a:r>
            <a:endParaRPr lang="en-US" altLang="zh-CN"/>
          </a:p>
          <a:p>
            <a:pPr lvl="1"/>
            <a:r>
              <a:rPr lang="en-US" altLang="zh-CN"/>
              <a:t>waveform transforms</a:t>
            </a:r>
            <a:endParaRPr lang="en-US" altLang="zh-CN"/>
          </a:p>
          <a:p>
            <a:pPr lvl="1"/>
            <a:r>
              <a:rPr lang="en-US" altLang="zh-CN"/>
              <a:t>spectrogram transforms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Noise Removal in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noisereduce</a:t>
            </a:r>
            <a:endParaRPr lang="en-US" altLang="zh-CN"/>
          </a:p>
          <a:p>
            <a:pPr lvl="1"/>
            <a:r>
              <a:rPr lang="en-US" altLang="zh-CN"/>
              <a:t>https://pypi.org/project/noisereduce/</a:t>
            </a:r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Moviepy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917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https://moviepy.readthedocs.io/en/latest/index.html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9935" y="320040"/>
            <a:ext cx="5747385" cy="2464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1336675" y="400431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VideoClip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927475" y="280797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VideoFileClip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927475" y="340614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ImageClip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27475" y="400431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ColorClip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927475" y="460248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TextClip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927475" y="520065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CompositeVideoClip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10560" y="3107055"/>
            <a:ext cx="716915" cy="119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10560" y="3705225"/>
            <a:ext cx="716915" cy="59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10560" y="4303395"/>
            <a:ext cx="716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10560" y="4303395"/>
            <a:ext cx="716915" cy="59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9" idx="1"/>
          </p:cNvCxnSpPr>
          <p:nvPr/>
        </p:nvCxnSpPr>
        <p:spPr>
          <a:xfrm>
            <a:off x="3210560" y="4295140"/>
            <a:ext cx="716915" cy="119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336675" y="5491480"/>
            <a:ext cx="187388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AduioClip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336675" y="2809240"/>
            <a:ext cx="187388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SubtitlesClip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update --all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conda install --file 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Moviepy - VideoClip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write_images_sequence(name_format, fps=None, with_mask=True, logger='bar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Moviepy - AudioClip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5535" cy="4549140"/>
          </a:xfrm>
        </p:spPr>
        <p:txBody>
          <a:bodyPr/>
          <a:p>
            <a:r>
              <a:rPr lang="en-US" altLang="zh-CN"/>
              <a:t>AuidoClip</a:t>
            </a:r>
            <a:endParaRPr lang="en-US" altLang="zh-CN"/>
          </a:p>
          <a:p>
            <a:pPr lvl="1"/>
            <a:r>
              <a:rPr lang="en-US" altLang="zh-CN"/>
              <a:t>https://moviepy.readthedocs.io/en/latest/ref/AudioClip.html</a:t>
            </a:r>
            <a:endParaRPr lang="en-US" altLang="zh-CN"/>
          </a:p>
          <a:p>
            <a:pPr lvl="1"/>
            <a:r>
              <a:rPr lang="en-US" altLang="zh-CN"/>
              <a:t>to_soundarray(tt=None, fps=None, quantize=False, nbytes=2, buffersize=50000)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71285" y="1272540"/>
            <a:ext cx="4882515" cy="1383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# adjust aduio speed</a:t>
            </a:r>
            <a:endParaRPr lang="en-US" altLang="zh-CN" sz="1200"/>
          </a:p>
          <a:p>
            <a:r>
              <a:rPr lang="en-US" altLang="zh-CN" sz="1200"/>
              <a:t>au = AudioFileClip(name)</a:t>
            </a:r>
            <a:endParaRPr lang="en-US" altLang="zh-CN" sz="1200"/>
          </a:p>
          <a:p>
            <a:r>
              <a:rPr lang="en-US" altLang="zh-CN" sz="1200"/>
              <a:t>new_au = au.fl_time(lambda t:  1.1*t, apply_to=['mask', 'audio'])   # represents 1.1 to adjust the speed</a:t>
            </a:r>
            <a:endParaRPr lang="en-US" altLang="zh-CN" sz="1200"/>
          </a:p>
          <a:p>
            <a:r>
              <a:rPr lang="en-US" altLang="zh-CN" sz="1200"/>
              <a:t>new_au = new_au.set_duration(au.duration/1.1)   # 1.1 means adjusting the speed</a:t>
            </a:r>
            <a:endParaRPr lang="en-US" altLang="zh-CN" sz="1200"/>
          </a:p>
          <a:p>
            <a:r>
              <a:rPr lang="en-US" altLang="zh-CN" sz="1200"/>
              <a:t>new_au.write_audiofile(name2)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1161415" y="3322320"/>
            <a:ext cx="4882515" cy="28613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# add subtitles</a:t>
            </a:r>
            <a:endParaRPr lang="zh-CN" altLang="en-US" sz="1200"/>
          </a:p>
          <a:p>
            <a:r>
              <a:rPr lang="zh-CN" altLang="en-US" sz="1200"/>
              <a:t>from moviepy.editor import *</a:t>
            </a:r>
            <a:endParaRPr lang="zh-CN" altLang="en-US" sz="1200"/>
          </a:p>
          <a:p>
            <a:r>
              <a:rPr lang="zh-CN" altLang="en-US" sz="1200"/>
              <a:t>from moviepy.video.tools.subtitles import SubtitlesClip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generator = lambda txt: TextClip(txt, font='Arial', fontsize=16, color='white')</a:t>
            </a:r>
            <a:endParaRPr lang="zh-CN" altLang="en-US" sz="1200"/>
          </a:p>
          <a:p>
            <a:r>
              <a:rPr lang="zh-CN" altLang="en-US" sz="1200"/>
              <a:t>subtitles = SubtitlesClip("somet.srt", generator)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video = VideoFileClip("some.mp4")</a:t>
            </a:r>
            <a:endParaRPr lang="zh-CN" altLang="en-US" sz="1200"/>
          </a:p>
          <a:p>
            <a:r>
              <a:rPr lang="zh-CN" altLang="en-US" sz="1200"/>
              <a:t>result = CompositeVideoClip([video, subtitles.set_pos(('center','bottom'))])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result.write_videofile("out.mp4", fps=video.fps, temp_audiofile="temp-audio.m4a", remove_temp=True, codec="libx264", audio_codec="aac")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6471285" y="2864485"/>
            <a:ext cx="488251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# logo appears at t=5s for a duration of 3s</a:t>
            </a:r>
            <a:endParaRPr lang="en-US" altLang="zh-CN" sz="1200"/>
          </a:p>
          <a:p>
            <a:r>
              <a:rPr lang="en-US" altLang="zh-CN" sz="1200"/>
              <a:t>final = mp.CompositeVideoClip([video, logo.set_start(5).set_duration(3)])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6471285" y="3671570"/>
            <a:ext cx="488251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# creating a Image sequence clip with fps = 1</a:t>
            </a:r>
            <a:endParaRPr lang="en-US" altLang="zh-CN" sz="1200"/>
          </a:p>
          <a:p>
            <a:r>
              <a:rPr lang="en-US" altLang="zh-CN" sz="1200"/>
              <a:t>clip = ImageSequenceClip(['frame1.png', 'frame2.png', 'frame1.png', 'frame2.png'], fps = 1)</a:t>
            </a:r>
            <a:endParaRPr lang="en-US" altLang="zh-CN" sz="12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Moviepy - Mixing clips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5402580" cy="4549140"/>
          </a:xfrm>
        </p:spPr>
        <p:txBody>
          <a:bodyPr/>
          <a:p>
            <a:r>
              <a:rPr lang="en-US" altLang="zh-CN" sz="2000"/>
              <a:t>Mixing clips</a:t>
            </a:r>
            <a:endParaRPr lang="en-US" altLang="zh-CN" sz="2000"/>
          </a:p>
          <a:p>
            <a:pPr lvl="1"/>
            <a:r>
              <a:rPr lang="en-US" altLang="zh-CN" sz="1800"/>
              <a:t>concatenate_videoclips // play one after the other</a:t>
            </a:r>
            <a:endParaRPr lang="en-US" altLang="zh-CN" sz="1800"/>
          </a:p>
          <a:p>
            <a:pPr lvl="1"/>
            <a:r>
              <a:rPr lang="en-US" altLang="zh-CN" sz="1800"/>
              <a:t>clip_array	// tile clips</a:t>
            </a:r>
            <a:endParaRPr lang="en-US" altLang="zh-CN" sz="1800"/>
          </a:p>
          <a:p>
            <a:pPr lvl="1"/>
            <a:r>
              <a:rPr lang="en-US" altLang="zh-CN" sz="1800"/>
              <a:t>CompositeVideoClip</a:t>
            </a:r>
            <a:endParaRPr lang="en-US" altLang="zh-CN" sz="1800"/>
          </a:p>
          <a:p>
            <a:pPr lvl="1"/>
            <a:r>
              <a:rPr lang="en-US" altLang="zh-CN" sz="1800"/>
              <a:t>concatenate_audioclips</a:t>
            </a:r>
            <a:endParaRPr lang="en-US" altLang="zh-CN" sz="1800"/>
          </a:p>
          <a:p>
            <a:pPr lvl="1"/>
            <a:r>
              <a:rPr lang="en-US" altLang="zh-CN" sz="1800"/>
              <a:t>CompositeAudioClip</a:t>
            </a: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6471285" y="1293495"/>
            <a:ext cx="4882515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from moviepy.editor import VideoFileClip</a:t>
            </a:r>
            <a:endParaRPr lang="en-US" altLang="zh-CN" sz="1200"/>
          </a:p>
          <a:p>
            <a:r>
              <a:rPr lang="en-US" altLang="zh-CN" sz="1200"/>
              <a:t>def flip(image):</a:t>
            </a:r>
            <a:endParaRPr lang="en-US" altLang="zh-CN" sz="1200"/>
          </a:p>
          <a:p>
            <a:r>
              <a:rPr lang="en-US" altLang="zh-CN" sz="1200"/>
              <a:t>    """Flips an image vertically """</a:t>
            </a:r>
            <a:endParaRPr lang="en-US" altLang="zh-CN" sz="1200"/>
          </a:p>
          <a:p>
            <a:r>
              <a:rPr lang="en-US" altLang="zh-CN" sz="1200"/>
              <a:t>    return image[::-1] # remember that image is a numpy array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clip = VideoFileClip("my_original_video.mp4")</a:t>
            </a:r>
            <a:endParaRPr lang="en-US" altLang="zh-CN" sz="1200"/>
          </a:p>
          <a:p>
            <a:r>
              <a:rPr lang="en-US" altLang="zh-CN" sz="1200"/>
              <a:t>new_clip = clip.fl_image( flip )</a:t>
            </a:r>
            <a:endParaRPr lang="en-US" altLang="zh-CN" sz="1200"/>
          </a:p>
          <a:p>
            <a:r>
              <a:rPr lang="en-US" altLang="zh-CN" sz="1200"/>
              <a:t>new_clip.write_videofile("my_new_clip", some other parameters)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471285" y="3036570"/>
            <a:ext cx="4882515" cy="829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from moviepy.editor import *</a:t>
            </a:r>
            <a:endParaRPr lang="en-US" altLang="zh-CN" sz="1200"/>
          </a:p>
          <a:p>
            <a:r>
              <a:rPr lang="en-US" altLang="zh-CN" sz="1200"/>
              <a:t>clip = VideoFileClip("my_original_video.mp4")</a:t>
            </a:r>
            <a:endParaRPr lang="en-US" altLang="zh-CN" sz="1200"/>
          </a:p>
          <a:p>
            <a:r>
              <a:rPr lang="en-US" altLang="zh-CN" sz="1200"/>
              <a:t>new_clip = clip.fx(vfx.mirror_y)</a:t>
            </a:r>
            <a:endParaRPr lang="en-US" altLang="zh-CN" sz="1200"/>
          </a:p>
          <a:p>
            <a:r>
              <a:rPr lang="en-US" altLang="zh-CN" sz="1200"/>
              <a:t>new_clip.write_videofile("my_new_clip", some other parameters)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471285" y="4002405"/>
            <a:ext cx="4882515" cy="460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# concatenating both the clips</a:t>
            </a:r>
            <a:endParaRPr lang="en-US" altLang="zh-CN" sz="1200"/>
          </a:p>
          <a:p>
            <a:r>
              <a:rPr lang="en-US" altLang="zh-CN" sz="1200"/>
              <a:t>final = concatenate_videoclips([clip1, clip2])</a:t>
            </a:r>
            <a:endParaRPr lang="en-US" altLang="zh-CN" sz="1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Moviepy - Effects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7460" cy="5198110"/>
          </a:xfrm>
        </p:spPr>
        <p:txBody>
          <a:bodyPr>
            <a:noAutofit/>
          </a:bodyPr>
          <a:p>
            <a:r>
              <a:rPr lang="zh-CN" altLang="en-US" sz="1400"/>
              <a:t>moviepy.video.fx</a:t>
            </a:r>
            <a:endParaRPr lang="zh-CN" altLang="en-US" sz="1400"/>
          </a:p>
          <a:p>
            <a:pPr lvl="1"/>
            <a:r>
              <a:rPr lang="en-US" altLang="zh-CN" sz="1200"/>
              <a:t>blackwhite</a:t>
            </a:r>
            <a:endParaRPr lang="en-US" altLang="zh-CN" sz="1200"/>
          </a:p>
          <a:p>
            <a:pPr lvl="1"/>
            <a:r>
              <a:rPr lang="en-US" altLang="zh-CN" sz="1200"/>
              <a:t>blink</a:t>
            </a:r>
            <a:endParaRPr lang="en-US" altLang="zh-CN" sz="1200"/>
          </a:p>
          <a:p>
            <a:pPr lvl="1"/>
            <a:r>
              <a:rPr lang="en-US" altLang="zh-CN" sz="1200"/>
              <a:t>crop</a:t>
            </a:r>
            <a:endParaRPr lang="en-US" altLang="zh-CN" sz="1200"/>
          </a:p>
          <a:p>
            <a:pPr lvl="1"/>
            <a:r>
              <a:rPr lang="en-US" altLang="zh-CN" sz="1200"/>
              <a:t>even_size</a:t>
            </a:r>
            <a:endParaRPr lang="en-US" altLang="zh-CN" sz="1200"/>
          </a:p>
          <a:p>
            <a:pPr lvl="1"/>
            <a:r>
              <a:rPr lang="en-US" altLang="zh-CN" sz="1200"/>
              <a:t>fadein, fadeout</a:t>
            </a:r>
            <a:endParaRPr lang="en-US" altLang="zh-CN" sz="1200"/>
          </a:p>
          <a:p>
            <a:pPr lvl="1"/>
            <a:r>
              <a:rPr lang="en-US" altLang="zh-CN" sz="1200"/>
              <a:t>freeze, freeze_region</a:t>
            </a:r>
            <a:endParaRPr lang="en-US" altLang="zh-CN" sz="1200"/>
          </a:p>
          <a:p>
            <a:pPr lvl="1"/>
            <a:r>
              <a:rPr lang="en-US" altLang="zh-CN" sz="1200"/>
              <a:t>gamma_corr</a:t>
            </a:r>
            <a:endParaRPr lang="en-US" altLang="zh-CN" sz="1200"/>
          </a:p>
          <a:p>
            <a:pPr lvl="1"/>
            <a:r>
              <a:rPr lang="en-US" altLang="zh-CN" sz="1200"/>
              <a:t>headblur</a:t>
            </a:r>
            <a:endParaRPr lang="en-US" altLang="zh-CN" sz="1200"/>
          </a:p>
          <a:p>
            <a:pPr lvl="1"/>
            <a:r>
              <a:rPr lang="en-US" altLang="zh-CN" sz="1200"/>
              <a:t>invert_colors</a:t>
            </a:r>
            <a:endParaRPr lang="en-US" altLang="zh-CN" sz="1200"/>
          </a:p>
          <a:p>
            <a:pPr lvl="1"/>
            <a:r>
              <a:rPr lang="en-US" altLang="zh-CN" sz="1200"/>
              <a:t>loop</a:t>
            </a:r>
            <a:endParaRPr lang="en-US" altLang="zh-CN" sz="1200"/>
          </a:p>
          <a:p>
            <a:pPr lvl="1"/>
            <a:r>
              <a:rPr lang="en-US" altLang="zh-CN" sz="1200"/>
              <a:t>lum_contrast</a:t>
            </a:r>
            <a:endParaRPr lang="en-US" altLang="zh-CN" sz="1200"/>
          </a:p>
          <a:p>
            <a:pPr lvl="1"/>
            <a:r>
              <a:rPr lang="en-US" altLang="zh-CN" sz="1200"/>
              <a:t>make_loopable</a:t>
            </a:r>
            <a:endParaRPr lang="en-US" altLang="zh-CN" sz="1200"/>
          </a:p>
          <a:p>
            <a:pPr lvl="1"/>
            <a:r>
              <a:rPr lang="en-US" altLang="zh-CN" sz="1200"/>
              <a:t>margin</a:t>
            </a:r>
            <a:endParaRPr lang="en-US" altLang="zh-CN" sz="1200"/>
          </a:p>
          <a:p>
            <a:pPr lvl="1"/>
            <a:r>
              <a:rPr lang="en-US" altLang="zh-CN" sz="1200"/>
              <a:t>mask_end, mask_color, mask_or</a:t>
            </a:r>
            <a:endParaRPr lang="en-US" altLang="zh-CN" sz="1200"/>
          </a:p>
          <a:p>
            <a:pPr lvl="1"/>
            <a:r>
              <a:rPr lang="en-US" altLang="zh-CN" sz="1200"/>
              <a:t>mirror_x, mirror_y</a:t>
            </a:r>
            <a:endParaRPr lang="en-US" altLang="zh-CN" sz="1200"/>
          </a:p>
          <a:p>
            <a:pPr lvl="1"/>
            <a:r>
              <a:rPr lang="en-US" altLang="zh-CN" sz="1200"/>
              <a:t>multiply_color, multiply_speed</a:t>
            </a:r>
            <a:endParaRPr lang="en-US" altLang="zh-CN" sz="1200"/>
          </a:p>
          <a:p>
            <a:pPr lvl="1"/>
            <a:r>
              <a:rPr lang="en-US" altLang="zh-CN" sz="1200"/>
              <a:t>painting</a:t>
            </a:r>
            <a:endParaRPr lang="en-US" altLang="zh-CN" sz="1200"/>
          </a:p>
          <a:p>
            <a:pPr lvl="1"/>
            <a:r>
              <a:rPr lang="en-US" altLang="zh-CN" sz="1200"/>
              <a:t>resize</a:t>
            </a:r>
            <a:endParaRPr lang="en-US" altLang="zh-CN" sz="1200"/>
          </a:p>
          <a:p>
            <a:pPr lvl="1"/>
            <a:r>
              <a:rPr lang="en-US" altLang="zh-CN" sz="1200"/>
              <a:t>rotate</a:t>
            </a:r>
            <a:endParaRPr lang="en-US" altLang="zh-CN" sz="1200"/>
          </a:p>
          <a:p>
            <a:pPr lvl="1"/>
            <a:r>
              <a:rPr lang="en-US" altLang="zh-CN" sz="1200"/>
              <a:t>scroll</a:t>
            </a:r>
            <a:endParaRPr lang="en-US" altLang="zh-CN" sz="1200"/>
          </a:p>
          <a:p>
            <a:pPr lvl="1"/>
            <a:r>
              <a:rPr lang="en-US" altLang="zh-CN" sz="1200"/>
              <a:t>supersample</a:t>
            </a:r>
            <a:endParaRPr lang="en-US" altLang="zh-CN" sz="1200"/>
          </a:p>
          <a:p>
            <a:pPr lvl="1"/>
            <a:r>
              <a:rPr lang="en-US" altLang="zh-CN" sz="1200"/>
              <a:t>time_mirror</a:t>
            </a:r>
            <a:endParaRPr lang="en-US" altLang="zh-CN" sz="1200"/>
          </a:p>
          <a:p>
            <a:pPr lvl="1"/>
            <a:r>
              <a:rPr lang="en-US" altLang="zh-CN" sz="1200"/>
              <a:t>time_symmetrize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39815" y="1236980"/>
            <a:ext cx="5077460" cy="5198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Custom effects (latest)</a:t>
            </a:r>
            <a:endParaRPr lang="en-US" altLang="zh-CN" sz="1600"/>
          </a:p>
          <a:p>
            <a:pPr lvl="1"/>
            <a:r>
              <a:rPr lang="en-US" altLang="zh-CN" sz="1400"/>
              <a:t>time_transform</a:t>
            </a:r>
            <a:endParaRPr lang="en-US" altLang="zh-CN" sz="1400"/>
          </a:p>
          <a:p>
            <a:pPr lvl="2"/>
            <a:r>
              <a:rPr lang="en-US" altLang="zh-CN" sz="1260"/>
              <a:t>my_clip.time_transform(lambda t: 3*t)</a:t>
            </a:r>
            <a:endParaRPr lang="en-US" altLang="zh-CN" sz="1260"/>
          </a:p>
          <a:p>
            <a:pPr lvl="1"/>
            <a:r>
              <a:rPr lang="en-US" altLang="zh-CN" sz="1400"/>
              <a:t>image_transform</a:t>
            </a:r>
            <a:endParaRPr lang="en-US" altLang="zh-CN" sz="1400"/>
          </a:p>
          <a:p>
            <a:pPr lvl="2"/>
            <a:r>
              <a:rPr lang="en-US" altLang="zh-CN" sz="1260"/>
              <a:t>def invert_green_blue(image):</a:t>
            </a:r>
            <a:endParaRPr lang="en-US" altLang="zh-CN" sz="1260"/>
          </a:p>
          <a:p>
            <a:pPr lvl="2"/>
            <a:r>
              <a:rPr lang="en-US" altLang="zh-CN" sz="1260"/>
              <a:t>    return image[:,:,[0,2,1]]</a:t>
            </a:r>
            <a:endParaRPr lang="en-US" altLang="zh-CN" sz="1260"/>
          </a:p>
          <a:p>
            <a:pPr lvl="2"/>
            <a:r>
              <a:rPr lang="en-US" altLang="zh-CN" sz="1260"/>
              <a:t>modifiedClip = my_clip.image_transform( invert_green_blue )</a:t>
            </a:r>
            <a:endParaRPr lang="en-US" altLang="zh-CN" sz="1260"/>
          </a:p>
          <a:p>
            <a:pPr lvl="0"/>
            <a:r>
              <a:rPr lang="en-US" altLang="zh-CN" sz="1680"/>
              <a:t>Custom effects (v1.0.x)</a:t>
            </a:r>
            <a:endParaRPr lang="en-US" altLang="zh-CN" sz="1680"/>
          </a:p>
          <a:p>
            <a:pPr lvl="1"/>
            <a:r>
              <a:rPr lang="en-US" altLang="zh-CN" sz="1400"/>
              <a:t>fl_time</a:t>
            </a:r>
            <a:endParaRPr lang="en-US" altLang="zh-CN" sz="1400"/>
          </a:p>
          <a:p>
            <a:pPr lvl="1"/>
            <a:r>
              <a:rPr lang="en-US" altLang="zh-CN" sz="1400"/>
              <a:t>fl_image</a:t>
            </a:r>
            <a:endParaRPr lang="en-US" altLang="zh-CN" sz="1400"/>
          </a:p>
          <a:p>
            <a:pPr lvl="2"/>
            <a:r>
              <a:rPr lang="en-US" altLang="zh-CN" sz="1260"/>
              <a:t>def invert_green_blue(image):</a:t>
            </a:r>
            <a:endParaRPr lang="en-US" altLang="zh-CN" sz="1260"/>
          </a:p>
          <a:p>
            <a:pPr lvl="2"/>
            <a:r>
              <a:rPr lang="en-US" altLang="zh-CN" sz="1260"/>
              <a:t>    return image[:,:,[0,2,1]]</a:t>
            </a:r>
            <a:endParaRPr lang="en-US" altLang="zh-CN" sz="1260"/>
          </a:p>
          <a:p>
            <a:pPr lvl="2"/>
            <a:r>
              <a:rPr lang="en-US" altLang="zh-CN" sz="1260"/>
              <a:t>modifiedClip = my_clip.fl_image( invert_green_blue )</a:t>
            </a:r>
            <a:endParaRPr lang="en-US" altLang="zh-CN" sz="126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Channels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conda config --show channels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conda remove --channnel https://conda.anaconda.org/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conda config --add channels conda-forge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conda config --add channels https://mirrors.ustc.edu.cn/anaconda/pkgs/free/</a:t>
            </a:r>
            <a:endParaRPr lang="zh-CN" altLang="en-US"/>
          </a:p>
          <a:p>
            <a:pPr lvl="1"/>
            <a:r>
              <a:rPr lang="zh-CN" altLang="en-US"/>
              <a:t>conda config --add channels http://mirrors.tuna.tsinghua.edu.cn/anaconda/cloud/msys2/free/</a:t>
            </a:r>
            <a:endParaRPr lang="zh-CN" altLang="en-US"/>
          </a:p>
          <a:p>
            <a:pPr lvl="1"/>
            <a:r>
              <a:rPr lang="zh-CN" altLang="en-US"/>
              <a:t>conda config --add channels http://mirrors.tuna.tsinghua.edu.cn/anaconda/cloud/conda-forge/</a:t>
            </a:r>
            <a:endParaRPr lang="zh-CN" altLang="en-US"/>
          </a:p>
          <a:p>
            <a:pPr lvl="1"/>
            <a:r>
              <a:rPr lang="zh-CN" altLang="en-US"/>
              <a:t>conda config --add channels http://mirrors.tuna.tsinghua.edu.cn/anaconda/pkgs/free/</a:t>
            </a:r>
            <a:endParaRPr lang="zh-CN" altLang="en-US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categories</a:t>
            </a:r>
            <a:endParaRPr lang="en-US" altLang="zh-CN"/>
          </a:p>
          <a:p>
            <a:pPr lvl="2"/>
            <a:r>
              <a:rPr lang="en-US" altLang="zh-CN"/>
              <a:t>Time-Series, Statistical Distributions, Maps, Hierarchies, and Networks</a:t>
            </a:r>
            <a:endParaRPr lang="en-US" altLang="zh-CN"/>
          </a:p>
          <a:p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pandas</a:t>
            </a:r>
            <a:endParaRPr lang="en-US" altLang="zh-C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pandas as pd</a:t>
            </a:r>
            <a:endParaRPr lang="en-US" altLang="zh-CN"/>
          </a:p>
          <a:p>
            <a:r>
              <a:rPr lang="en-US" altLang="zh-CN"/>
              <a:t>Iterate rows</a:t>
            </a:r>
            <a:endParaRPr lang="en-US" altLang="zh-CN"/>
          </a:p>
          <a:p>
            <a:pPr lvl="1"/>
            <a:r>
              <a:rPr lang="en-US" altLang="zh-CN"/>
              <a:t>for index, row in df.iterrows():</a:t>
            </a:r>
            <a:endParaRPr lang="en-US" altLang="zh-CN"/>
          </a:p>
          <a:p>
            <a:pPr lvl="1"/>
            <a:r>
              <a:rPr lang="en-US" altLang="zh-CN"/>
              <a:t>    print(row['c1'], row['c2'])</a:t>
            </a:r>
            <a:endParaRPr lang="en-US" altLang="zh-CN"/>
          </a:p>
          <a:p>
            <a:pPr lvl="0"/>
            <a:r>
              <a:rPr lang="en-US" altLang="zh-CN"/>
              <a:t>check column exist</a:t>
            </a:r>
            <a:endParaRPr lang="en-US" altLang="zh-CN"/>
          </a:p>
          <a:p>
            <a:pPr lvl="1"/>
            <a:r>
              <a:rPr lang="en-US" altLang="zh-CN"/>
              <a:t>if ‘A’ in df.columns:</a:t>
            </a:r>
            <a:endParaRPr lang="en-US" altLang="zh-CN"/>
          </a:p>
          <a:p>
            <a:pPr lvl="0"/>
            <a:r>
              <a:rPr lang="en-US" altLang="zh-CN"/>
              <a:t>Get a cell</a:t>
            </a:r>
            <a:endParaRPr lang="en-US" altLang="zh-CN"/>
          </a:p>
          <a:p>
            <a:pPr lvl="1"/>
            <a:r>
              <a:rPr lang="en-US" altLang="zh-CN"/>
              <a:t>df.loc[row][column_name]</a:t>
            </a:r>
            <a:endParaRPr lang="en-US" altLang="zh-CN"/>
          </a:p>
          <a:p>
            <a:pPr lvl="0"/>
            <a:r>
              <a:rPr lang="en-US" altLang="zh-CN" sz="2400"/>
              <a:t>Update a cell</a:t>
            </a:r>
            <a:endParaRPr lang="en-US" altLang="zh-CN" sz="2400"/>
          </a:p>
          <a:p>
            <a:pPr lvl="1"/>
            <a:r>
              <a:rPr lang="en-US" altLang="zh-CN" sz="2000"/>
              <a:t>df.iloc[idx_row, idx_col] = ‘A’</a:t>
            </a:r>
            <a:endParaRPr lang="en-US" altLang="zh-CN"/>
          </a:p>
          <a:p>
            <a:pPr lvl="0"/>
            <a:r>
              <a:rPr lang="en-US" altLang="zh-CN"/>
              <a:t>Get column index</a:t>
            </a:r>
            <a:endParaRPr lang="en-US" altLang="zh-CN"/>
          </a:p>
          <a:p>
            <a:pPr lvl="1"/>
            <a:r>
              <a:rPr lang="en-US" altLang="zh-CN"/>
              <a:t>index_no = df.columns.get_loc(col_name)</a:t>
            </a:r>
            <a:endParaRPr lang="en-US" altLang="zh-CN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pyecharts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https://github.com/pyecharts/pyecharts</a:t>
            </a:r>
            <a:endParaRPr lang="en-US" altLang="zh-CN"/>
          </a:p>
          <a:p>
            <a:pPr lvl="1"/>
            <a:r>
              <a:rPr lang="en-US" altLang="zh-CN"/>
              <a:t>https://jishuin.proginn.com/p/763bfbd56b1a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pip install pyecharts</a:t>
            </a:r>
            <a:endParaRPr lang="en-US" altLang="zh-CN"/>
          </a:p>
          <a:p>
            <a:pPr lvl="1"/>
            <a:r>
              <a:rPr lang="en-US" altLang="zh-CN"/>
              <a:t>use_theme(‘dark’)</a:t>
            </a:r>
            <a:endParaRPr lang="en-US" altLang="zh-CN"/>
          </a:p>
          <a:p>
            <a:pPr lvl="1"/>
            <a:r>
              <a:rPr lang="en-US" altLang="zh-CN"/>
              <a:t>add(): add data and config</a:t>
            </a:r>
            <a:endParaRPr lang="en-US" altLang="zh-CN"/>
          </a:p>
          <a:p>
            <a:pPr lvl="1"/>
            <a:r>
              <a:rPr lang="en-US" altLang="zh-CN"/>
              <a:t>render()</a:t>
            </a:r>
            <a:r>
              <a:rPr lang="en-US" altLang="zh-CN" sz="2000"/>
              <a:t>: output render.html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folium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https://zhuanlan.zhihu.com/p/242268152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folium</a:t>
            </a:r>
            <a:endParaRPr lang="en-US" altLang="zh-CN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60,&quot;width&quot;:15300}"/>
</p:tagLst>
</file>

<file path=ppt/tags/tag2.xml><?xml version="1.0" encoding="utf-8"?>
<p:tagLst xmlns:p="http://schemas.openxmlformats.org/presentationml/2006/main">
  <p:tag name="KSO_WM_UNIT_PLACING_PICTURE_USER_VIEWPORT" val="{&quot;height&quot;:6600,&quot;width&quot;:7515}"/>
</p:tagLst>
</file>

<file path=ppt/tags/tag3.xml><?xml version="1.0" encoding="utf-8"?>
<p:tagLst xmlns:p="http://schemas.openxmlformats.org/presentationml/2006/main">
  <p:tag name="COMMONDATA" val="eyJoZGlkIjoiODcwZjc5M2RmYzUwOWE5MjVkODVjZGMyZDUwOTRjYmEifQ==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41461</Words>
  <Application>WPS 演示</Application>
  <PresentationFormat>宽屏</PresentationFormat>
  <Paragraphs>1932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Install</vt:lpstr>
      <vt:lpstr>Basic 1/2</vt:lpstr>
      <vt:lpstr>Basic 2/2</vt:lpstr>
      <vt:lpstr>Virtualenv, VirtualenvWrapper</vt:lpstr>
      <vt:lpstr>Jupyter Notebook</vt:lpstr>
      <vt:lpstr>Anaconda</vt:lpstr>
      <vt:lpstr>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Itertools</vt:lpstr>
      <vt:lpstr>Random</vt:lpstr>
      <vt:lpstr>Misc</vt:lpstr>
      <vt:lpstr>FAQ</vt:lpstr>
      <vt:lpstr>Packages</vt:lpstr>
      <vt:lpstr>Web</vt:lpstr>
      <vt:lpstr>NumPy 1/2</vt:lpstr>
      <vt:lpstr>NumPy 2/2</vt:lpstr>
      <vt:lpstr>Pandas 1</vt:lpstr>
      <vt:lpstr>Pandas 2</vt:lpstr>
      <vt:lpstr>SciPy</vt:lpstr>
      <vt:lpstr>Matplotlib</vt:lpstr>
      <vt:lpstr>Seaborn</vt:lpstr>
      <vt:lpstr>xml</vt:lpstr>
      <vt:lpstr>HTML</vt:lpstr>
      <vt:lpstr>Progress Bar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 1/3</vt:lpstr>
      <vt:lpstr>Cryptography 2/3</vt:lpstr>
      <vt:lpstr>Cryptography 3/3</vt:lpstr>
      <vt:lpstr>Mechanize</vt:lpstr>
      <vt:lpstr>Baidu AI</vt:lpstr>
      <vt:lpstr>Zip, Unzip</vt:lpstr>
      <vt:lpstr>tqdm (console progress bar)</vt:lpstr>
      <vt:lpstr>filetype</vt:lpstr>
      <vt:lpstr>GeoIP</vt:lpstr>
      <vt:lpstr>Bluetooth</vt:lpstr>
      <vt:lpstr>Mail</vt:lpstr>
      <vt:lpstr>Aliyun</vt:lpstr>
      <vt:lpstr>Progress Bar</vt:lpstr>
      <vt:lpstr>Multimedia</vt:lpstr>
      <vt:lpstr>Pillow</vt:lpstr>
      <vt:lpstr>Pillow 2</vt:lpstr>
      <vt:lpstr>Pillow (2)</vt:lpstr>
      <vt:lpstr>webp</vt:lpstr>
      <vt:lpstr>Piexif</vt:lpstr>
      <vt:lpstr>Video</vt:lpstr>
      <vt:lpstr>Audio - librosa</vt:lpstr>
      <vt:lpstr>Audio</vt:lpstr>
      <vt:lpstr>Audio 2</vt:lpstr>
      <vt:lpstr>Audio Augumentation</vt:lpstr>
      <vt:lpstr>Noise Removal in Audio</vt:lpstr>
      <vt:lpstr>Moviepy - Intro</vt:lpstr>
      <vt:lpstr>Moviepy - VideoClip</vt:lpstr>
      <vt:lpstr>Moviepy - AudioClip</vt:lpstr>
      <vt:lpstr>Moviepy - Mixing clips</vt:lpstr>
      <vt:lpstr>Moviepy - Effects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Data Visualization</vt:lpstr>
      <vt:lpstr>General</vt:lpstr>
      <vt:lpstr>pandas</vt:lpstr>
      <vt:lpstr>pyecharts</vt:lpstr>
      <vt:lpstr>folium</vt:lpstr>
      <vt:lpstr>Advanced</vt:lpstr>
      <vt:lpstr>Wrap As Exe or Dll</vt:lpstr>
      <vt:lpstr>Performance</vt:lpstr>
      <vt:lpstr>Memory</vt:lpstr>
      <vt:lpstr>Cython</vt:lpstr>
      <vt:lpstr>Cython (2)</vt:lpstr>
      <vt:lpstr>Numba</vt:lpstr>
      <vt:lpstr>Interface with C/C++ Library</vt:lpstr>
      <vt:lpstr>Export to Excel</vt:lpstr>
      <vt:lpstr>PowerPoint 演示文稿</vt:lpstr>
      <vt:lpstr>FAQ</vt:lpstr>
      <vt:lpstr>Error: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1459</cp:revision>
  <dcterms:created xsi:type="dcterms:W3CDTF">2019-07-31T06:11:00Z</dcterms:created>
  <dcterms:modified xsi:type="dcterms:W3CDTF">2022-10-19T10:37:15Z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6A61885D7C5B44519987E29B6372D783</vt:lpwstr>
  </property>
</Properties>
</file>