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09" r:id="rId3"/>
    <p:sldId id="410" r:id="rId4"/>
    <p:sldId id="411" r:id="rId5"/>
    <p:sldId id="439" r:id="rId6"/>
    <p:sldId id="413" r:id="rId7"/>
    <p:sldId id="415" r:id="rId8"/>
    <p:sldId id="438" r:id="rId9"/>
    <p:sldId id="428" r:id="rId10"/>
    <p:sldId id="427" r:id="rId11"/>
    <p:sldId id="426" r:id="rId12"/>
    <p:sldId id="418" r:id="rId13"/>
    <p:sldId id="412" r:id="rId14"/>
    <p:sldId id="417" r:id="rId15"/>
    <p:sldId id="419" r:id="rId16"/>
    <p:sldId id="423" r:id="rId17"/>
    <p:sldId id="422" r:id="rId18"/>
    <p:sldId id="425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6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DB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68620"/>
            <a:ext cx="9144000" cy="78613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3/15/2022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- Recover Data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72835" cy="5318760"/>
          </a:xfrm>
        </p:spPr>
        <p:txBody>
          <a:bodyPr>
            <a:normAutofit fontScale="6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https://www.postgresql.org/message-id/20050117195609.GA93502@winnie.fuhr.org</a:t>
            </a:r>
            <a:endParaRPr lang="en-US" altLang="zh-CN"/>
          </a:p>
          <a:p>
            <a:pPr lvl="0"/>
            <a:r>
              <a:rPr lang="en-US" altLang="zh-CN"/>
              <a:t>WAL (Write-Ahead-Logging)</a:t>
            </a:r>
            <a:endParaRPr lang="en-US" altLang="zh-CN"/>
          </a:p>
          <a:p>
            <a:pPr lvl="1"/>
            <a:r>
              <a:rPr lang="en-US" altLang="zh-CN" sz="2000"/>
              <a:t>_data/pg_wal/</a:t>
            </a:r>
            <a:endParaRPr lang="en-US" altLang="zh-CN"/>
          </a:p>
          <a:p>
            <a:pPr lvl="0"/>
            <a:r>
              <a:rPr lang="en-US" altLang="zh-CN"/>
              <a:t>PITR (Point In Time Recovery)	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Back up all the files related in db</a:t>
            </a:r>
            <a:endParaRPr lang="en-US" altLang="zh-CN"/>
          </a:p>
          <a:p>
            <a:pPr lvl="1"/>
            <a:r>
              <a:rPr lang="en-US" altLang="zh-CN"/>
              <a:t>pg_basebackup</a:t>
            </a:r>
            <a:endParaRPr lang="en-US" altLang="zh-CN"/>
          </a:p>
          <a:p>
            <a:pPr lvl="2"/>
            <a:r>
              <a:rPr lang="en-US" altLang="zh-CN"/>
              <a:t>sudo docker exec -u root -it model3d_db_1 pg_basebackup -h 127.0.0.1 -U model3d -p 5432 -Ft -Pv -Xf -z -Z5 -D ../backup/</a:t>
            </a:r>
            <a:endParaRPr lang="en-US" altLang="zh-CN"/>
          </a:p>
          <a:p>
            <a:pPr lvl="1"/>
            <a:r>
              <a:rPr lang="en-US" altLang="zh-CN"/>
              <a:t>SELECT oid FROM pg_database WHERE datname = current_database();</a:t>
            </a:r>
            <a:endParaRPr lang="en-US" altLang="zh-CN"/>
          </a:p>
          <a:p>
            <a:pPr lvl="2"/>
            <a:r>
              <a:rPr lang="en-US" altLang="zh-CN" sz="1800"/>
              <a:t>oid</a:t>
            </a:r>
            <a:endParaRPr lang="en-US" altLang="zh-CN" sz="1800"/>
          </a:p>
          <a:p>
            <a:pPr lvl="1"/>
            <a:r>
              <a:rPr lang="en-US" altLang="zh-CN"/>
              <a:t>SELECT relfilenode, reltoastrelid FROM pg_class WHERE relname = 'table_name';</a:t>
            </a:r>
            <a:endParaRPr lang="en-US" altLang="zh-CN"/>
          </a:p>
          <a:p>
            <a:pPr lvl="2"/>
            <a:r>
              <a:rPr lang="en-US" altLang="zh-CN" sz="1800"/>
              <a:t>relfilenode | reltoastrelid</a:t>
            </a:r>
            <a:endParaRPr lang="en-US" altLang="zh-CN" sz="1800"/>
          </a:p>
          <a:p>
            <a:pPr lvl="2"/>
            <a:r>
              <a:rPr lang="en-US" altLang="zh-CN"/>
              <a:t>The table's main file is $PGDATA/base/26492/36008 (also 36008.1, 36008.2, etc. if they exist).</a:t>
            </a:r>
            <a:endParaRPr lang="en-US" altLang="zh-CN"/>
          </a:p>
          <a:p>
            <a:pPr lvl="1"/>
            <a:r>
              <a:rPr lang="en-US" altLang="zh-CN"/>
              <a:t>SELECT relname, relfilenode FROM pg_class WHERE oid = {reltoastrelid};</a:t>
            </a:r>
            <a:endParaRPr lang="en-US" altLang="zh-CN"/>
          </a:p>
          <a:p>
            <a:pPr lvl="2"/>
            <a:r>
              <a:rPr lang="en-US" altLang="zh-CN"/>
              <a:t> relname     | relfilenode</a:t>
            </a:r>
            <a:endParaRPr lang="en-US" altLang="zh-CN"/>
          </a:p>
          <a:p>
            <a:pPr lvl="2"/>
            <a:r>
              <a:rPr lang="en-US" altLang="zh-CN"/>
              <a:t>The table's TOAST data is in $PGDATA/base/26492/36011*.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8675" y="1271905"/>
            <a:ext cx="4722495" cy="2380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Sqlite-&gt;Postgresql - Sequel Gem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apt install ruby ruby2.5-dev libsqlite3-dev </a:t>
            </a:r>
            <a:endParaRPr lang="en-US" altLang="zh-CN"/>
          </a:p>
          <a:p>
            <a:pPr lvl="1"/>
            <a:r>
              <a:rPr lang="en-US" altLang="zh-CN"/>
              <a:t>gem install sequel sqlite3 pg</a:t>
            </a:r>
            <a:endParaRPr lang="en-US" altLang="zh-CN"/>
          </a:p>
          <a:p>
            <a:pPr lvl="0"/>
            <a:r>
              <a:rPr lang="en-US" altLang="zh-CN"/>
              <a:t>Use</a:t>
            </a:r>
            <a:endParaRPr lang="en-US" altLang="zh-CN"/>
          </a:p>
          <a:p>
            <a:pPr lvl="1"/>
            <a:r>
              <a:rPr lang="en-US" altLang="zh-CN"/>
              <a:t>sequel -C sqlite:/www/input.sqlite3 postgres://user@localhost/db</a:t>
            </a:r>
            <a:endParaRPr lang="en-US" altLang="zh-CN"/>
          </a:p>
          <a:p>
            <a:pPr lvl="2"/>
            <a:r>
              <a:rPr lang="en-US" altLang="zh-CN"/>
              <a:t># /www/input.sqlite3 is full path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Sqlite-&gt;Postgresql - Dump/Load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4965" cy="5316220"/>
          </a:xfrm>
        </p:spPr>
        <p:txBody>
          <a:bodyPr>
            <a:normAutofit/>
          </a:bodyPr>
          <a:p>
            <a:pPr lvl="0"/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https://stackoverflow.com/questions/4581727/convert-sqlite-sql-dump-file-to-postgresql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Steps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dump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.dump &gt; ./sqlite-dumpfile.sql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Modify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id: change type from “int” to “serial”, remove “autoincrement”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change “datetime” column to “timestamp”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boolean “1”-&gt;”1::boolean”, “0”-&gt;”0::boolean”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“blob” type -&gt; “bytea”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foreign key: “set constraints all deferred” in begin/commit pair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Load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psql -d dbname -U username -W &lt; ./sqlite-dumpfile.sql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Issues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Too many manual steps</a:t>
            </a:r>
            <a:endParaRPr lang="en-US" altLang="zh-CN" sz="1800">
              <a:sym typeface="+mn-ea"/>
            </a:endParaRPr>
          </a:p>
          <a:p>
            <a:pPr lvl="0"/>
            <a:endParaRPr lang="en-US" altLang="zh-CN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Sqlite-&gt;Postgresql - PGLoader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832725" cy="4549140"/>
          </a:xfrm>
        </p:spPr>
        <p:txBody>
          <a:bodyPr/>
          <a:p>
            <a:pPr lvl="0"/>
            <a:r>
              <a:rPr lang="en-US" altLang="zh-CN" sz="2400">
                <a:sym typeface="+mn-ea"/>
              </a:rPr>
              <a:t>pgloader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reference: https://pgloader.readthedocs.io/en/latest/ref/sqlite.html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apt install pgloader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create a file migrate.pgloader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pgloader --debug migrate.pgloader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Issues: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id cannot be created automatically</a:t>
            </a:r>
            <a:endParaRPr lang="en-US" altLang="zh-CN" sz="24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96020" y="1474470"/>
            <a:ext cx="3054985" cy="28917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migrate.pgloader</a:t>
            </a:r>
            <a:endParaRPr lang="en-US" altLang="zh-CN" sz="1400"/>
          </a:p>
          <a:p>
            <a:pPr algn="ctr"/>
            <a:endParaRPr lang="zh-CN" altLang="en-US" sz="1400"/>
          </a:p>
          <a:p>
            <a:r>
              <a:rPr lang="zh-CN" altLang="en-US" sz="1400"/>
              <a:t>load database</a:t>
            </a:r>
            <a:endParaRPr lang="zh-CN" altLang="en-US" sz="1400"/>
          </a:p>
          <a:p>
            <a:r>
              <a:rPr lang="zh-CN" altLang="en-US" sz="1400"/>
              <a:t>    from 'latest-sqlite-file.db'</a:t>
            </a:r>
            <a:endParaRPr lang="zh-CN" altLang="en-US" sz="1400"/>
          </a:p>
          <a:p>
            <a:r>
              <a:rPr lang="zh-CN" altLang="en-US" sz="1400"/>
              <a:t>    into postgresql:///new_db_name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with include drop, quote identifiers, create tables, create indexes, reset sequences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set work_mem to '16MB', maintenance_work_mem to '512 MB';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 -&gt; Postgresql - Issues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Issues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table name (“user”, “order”, ...) is reserved keyword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rename table first before migration (change in DBeaver because of foreign key handling)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 strike="sngStrike">
                <a:solidFill>
                  <a:schemeClr val="tx1"/>
                </a:solidFill>
                <a:uFillTx/>
                <a:sym typeface="+mn-ea"/>
              </a:rPr>
              <a:t>alter table “user” rename to “registered_user”</a:t>
            </a:r>
            <a:endParaRPr lang="en-US" altLang="zh-CN" strike="sngStrike">
              <a:solidFill>
                <a:schemeClr val="tx1"/>
              </a:solidFill>
              <a:uFillTx/>
              <a:sym typeface="+mn-ea"/>
            </a:endParaRPr>
          </a:p>
          <a:p>
            <a:pPr lvl="3"/>
            <a:r>
              <a:rPr lang="en-US" altLang="zh-CN" strike="sngStrike">
                <a:solidFill>
                  <a:schemeClr val="tx1"/>
                </a:solidFill>
                <a:uFillTx/>
                <a:sym typeface="+mn-ea"/>
              </a:rPr>
              <a:t>alter table “order” rename to “customer_order”</a:t>
            </a:r>
            <a:endParaRPr lang="en-US" altLang="zh-CN" strike="sngStrike">
              <a:solidFill>
                <a:schemeClr val="tx1"/>
              </a:solidFill>
              <a:uFillTx/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user_id=-1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It’s not allowed as it’s used as foreign key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Update sqlite db first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(psycopg2.OperationalError) lost synchronization with server: got message type "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caused by “gunicorn --preload”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solution: remove “--preload”</a:t>
            </a:r>
            <a:endParaRPr lang="en-US" altLang="zh-CN">
              <a:sym typeface="+mn-ea"/>
            </a:endParaRPr>
          </a:p>
          <a:p>
            <a:pPr lvl="1"/>
            <a:endParaRPr lang="en-US" altLang="zh-CN" sz="2665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6382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http://statmap.co.uk/?page_id=9207</a:t>
            </a:r>
            <a:endParaRPr lang="en-US" altLang="zh-CN"/>
          </a:p>
          <a:p>
            <a:pPr lvl="0"/>
            <a:r>
              <a:rPr lang="en-US" altLang="zh-CN" sz="2400"/>
              <a:t>Export</a:t>
            </a:r>
            <a:endParaRPr lang="en-US" altLang="zh-CN" sz="2400"/>
          </a:p>
          <a:p>
            <a:pPr lvl="1"/>
            <a:endParaRPr lang="en-US" altLang="zh-CN"/>
          </a:p>
          <a:p>
            <a:pPr lvl="0"/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537460" y="2960370"/>
            <a:ext cx="3464560" cy="3388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691630" y="2960370"/>
            <a:ext cx="3660775" cy="33883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Visualization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Grafana</a:t>
            </a:r>
            <a:endParaRPr lang="en-US" altLang="zh-CN"/>
          </a:p>
          <a:p>
            <a:pPr lvl="1"/>
            <a:r>
              <a:rPr lang="en-US" altLang="zh-CN"/>
              <a:t>https://medium.com/analytics-vidhya/grafana-with-postgresql-data-visualization-with-open-source-tool-36f5150fa290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DBeaver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1470" cy="4549140"/>
          </a:xfrm>
        </p:spPr>
        <p:txBody>
          <a:bodyPr/>
          <a:p>
            <a:r>
              <a:rPr lang="en-US" altLang="zh-CN"/>
              <a:t>Export table structures</a:t>
            </a:r>
            <a:endParaRPr lang="en-US" altLang="zh-CN"/>
          </a:p>
          <a:p>
            <a:pPr lvl="1"/>
            <a:r>
              <a:rPr lang="en-US" altLang="zh-CN"/>
              <a:t>select tables</a:t>
            </a:r>
            <a:endParaRPr lang="en-US" altLang="zh-CN"/>
          </a:p>
          <a:p>
            <a:pPr lvl="1"/>
            <a:r>
              <a:rPr lang="en-US" altLang="zh-CN"/>
              <a:t>right click, “Generate SQL” -&gt;”DDL”</a:t>
            </a:r>
            <a:endParaRPr lang="en-US" altLang="zh-CN"/>
          </a:p>
          <a:p>
            <a:pPr lvl="1"/>
            <a:r>
              <a:rPr lang="en-US" altLang="zh-CN"/>
              <a:t>copy in the popup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78575" y="616585"/>
            <a:ext cx="2850515" cy="3323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795" y="616585"/>
            <a:ext cx="2605405" cy="26701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1035050"/>
          </a:xfrm>
        </p:spPr>
        <p:txBody>
          <a:bodyPr/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06755" y="1007110"/>
          <a:ext cx="10744200" cy="590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145"/>
                <a:gridCol w="5335905"/>
                <a:gridCol w="33591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Purpose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Select records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select distinct {column-name} from {table-name} order by id desc limit 10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select </a:t>
                      </a:r>
                      <a:r>
                        <a:rPr lang="en-US" altLang="zh-CN" sz="1200"/>
                        <a:t>id,</a:t>
                      </a:r>
                      <a:r>
                        <a:rPr lang="zh-CN" altLang="en-US" sz="1200"/>
                        <a:t>phone,jd_amount from registered_user where phone like '%18657141696%';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Rename a table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alter table {old_table_name} rename to {new_table_name}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Deleta a table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drop table “{table_name}”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Delete table, data, and table structure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truncate table {table_name}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Delete all data, keep table structure</a:t>
                      </a:r>
                      <a:endParaRPr lang="en-US" altLang="zh-CN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Add a column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alter table {table_name} add {column_name} varchar NULL</a:t>
                      </a:r>
                      <a:endParaRPr lang="en-US" altLang="zh-CN" sz="1200"/>
                    </a:p>
                    <a:p>
                      <a:pPr algn="l">
                        <a:buNone/>
                      </a:pPr>
                      <a:r>
                        <a:rPr lang="en-US" altLang="zh-CN" sz="1200"/>
                        <a:t>alter table capture add time_called timestamp without time zone;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Remove a column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alter table {table_name} drop column {column_name}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Rename a column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alter table </a:t>
                      </a:r>
                      <a:r>
                        <a:rPr lang="en-US" altLang="zh-CN" sz="1200">
                          <a:sym typeface="+mn-ea"/>
                        </a:rPr>
                        <a:t>{table_name} </a:t>
                      </a:r>
                      <a:r>
                        <a:rPr lang="en-US" altLang="zh-CN" sz="1200"/>
                        <a:t>rename column {A} to {B}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2702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Modify a column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alter table {table_name} modify column {column_name} {data_type}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Modify a column (postgresql)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alter table {table_name} alter column {column_name} type {data_type}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Modify a column to remove unique constraint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ALTER TABLE tbl_name DROP CONSTRAINT {constraint_name};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\d {table} to get constraint_name</a:t>
                      </a:r>
                      <a:endParaRPr lang="en-US" altLang="zh-CN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Update record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update {table_name} set {col1}={value1} where {condition};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update registered_user set jd_amount=11 where id=5298;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Remove a DB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drop database {db_name}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Add record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INSERT INTO {table_name}</a:t>
                      </a:r>
                      <a:endParaRPr lang="en-US" altLang="zh-CN" sz="1200"/>
                    </a:p>
                    <a:p>
                      <a:pPr algn="l">
                        <a:buNone/>
                      </a:pPr>
                      <a:r>
                        <a:rPr lang="en-US" altLang="zh-CN" sz="1200"/>
                        <a:t>VALUES (value1, value2, value3...);</a:t>
                      </a:r>
                      <a:endParaRPr lang="en-US" altLang="zh-CN" sz="1200"/>
                    </a:p>
                    <a:p>
                      <a:pPr algn="l">
                        <a:buNone/>
                      </a:pPr>
                      <a:r>
                        <a:rPr lang="en-US" altLang="zh-CN" sz="1200"/>
                        <a:t>INSERT INTO table_name(column1, column2...)</a:t>
                      </a:r>
                      <a:endParaRPr lang="en-US" altLang="zh-CN" sz="1200"/>
                    </a:p>
                    <a:p>
                      <a:pPr algn="l">
                        <a:buNone/>
                      </a:pPr>
                      <a:r>
                        <a:rPr lang="en-US" altLang="zh-CN" sz="1200"/>
                        <a:t>VALUES (value1, value2...);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insert into product (name, full_name, unit_price) values ('tour_video_dewatermark', '漫游视频去</a:t>
                      </a:r>
                      <a:endParaRPr lang="zh-CN" altLang="en-US" sz="1200"/>
                    </a:p>
                    <a:p>
                      <a:pPr algn="l">
                        <a:buNone/>
                      </a:pPr>
                      <a:r>
                        <a:rPr lang="zh-CN" altLang="en-US" sz="1200"/>
                        <a:t>水印', '500');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Delete record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delete from {table_name} where id=1;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https://sqlite.org/index.html</a:t>
            </a:r>
            <a:endParaRPr lang="en-US" altLang="zh-CN"/>
          </a:p>
          <a:p>
            <a:pPr lvl="1"/>
            <a:r>
              <a:rPr lang="en-US" altLang="zh-CN"/>
              <a:t>https://www.sqlite.org/lang_altertable.html</a:t>
            </a:r>
            <a:endParaRPr lang="en-US" altLang="zh-CN"/>
          </a:p>
          <a:p>
            <a:pPr lvl="0"/>
            <a:r>
              <a:rPr lang="en-US" altLang="zh-CN"/>
              <a:t>Command line tools</a:t>
            </a:r>
            <a:endParaRPr lang="en-US" altLang="zh-CN"/>
          </a:p>
          <a:p>
            <a:pPr lvl="1"/>
            <a:r>
              <a:rPr lang="en-US" altLang="zh-CN"/>
              <a:t>download </a:t>
            </a:r>
            <a:r>
              <a:rPr lang="en-US" altLang="zh-CN" b="1"/>
              <a:t>sqlite3 </a:t>
            </a:r>
            <a:r>
              <a:rPr lang="en-US" altLang="zh-CN"/>
              <a:t>from https://sqlite.org/download.html</a:t>
            </a:r>
            <a:endParaRPr lang="en-US" altLang="zh-CN"/>
          </a:p>
          <a:p>
            <a:pPr lvl="1"/>
            <a:r>
              <a:rPr lang="en-US" altLang="zh-CN"/>
              <a:t>.quit	// exit</a:t>
            </a:r>
            <a:endParaRPr lang="en-US" altLang="zh-CN"/>
          </a:p>
          <a:p>
            <a:pPr lvl="1"/>
            <a:r>
              <a:rPr lang="en-US" altLang="zh-CN"/>
              <a:t>.open {db_name}</a:t>
            </a:r>
            <a:endParaRPr lang="en-US" altLang="zh-CN"/>
          </a:p>
          <a:p>
            <a:pPr lvl="1"/>
            <a:r>
              <a:rPr lang="en-US" altLang="zh-CN"/>
              <a:t>.tables</a:t>
            </a:r>
            <a:endParaRPr lang="en-US" altLang="zh-CN"/>
          </a:p>
          <a:p>
            <a:pPr lvl="1"/>
            <a:r>
              <a:rPr lang="en-US" altLang="zh-CN"/>
              <a:t>.schema {table_name}</a:t>
            </a:r>
            <a:endParaRPr lang="en-US" altLang="zh-CN"/>
          </a:p>
          <a:p>
            <a:pPr lvl="1"/>
            <a:r>
              <a:rPr lang="en-US" altLang="zh-CN"/>
              <a:t>Dump db to sql</a:t>
            </a:r>
            <a:endParaRPr lang="en-US" altLang="zh-CN"/>
          </a:p>
          <a:p>
            <a:pPr lvl="2"/>
            <a:r>
              <a:rPr lang="en-US" altLang="zh-CN" sz="1800"/>
              <a:t>.once db.sql</a:t>
            </a:r>
            <a:endParaRPr lang="en-US" altLang="zh-CN" sz="1800"/>
          </a:p>
          <a:p>
            <a:pPr lvl="2"/>
            <a:r>
              <a:rPr lang="en-US" altLang="zh-CN" sz="1800"/>
              <a:t>.dump</a:t>
            </a:r>
            <a:endParaRPr lang="en-US" altLang="zh-CN"/>
          </a:p>
          <a:p>
            <a:pPr lvl="1"/>
            <a:r>
              <a:rPr lang="en-US" altLang="zh-CN"/>
              <a:t>Dump table data to csv</a:t>
            </a:r>
            <a:endParaRPr lang="en-US" altLang="zh-CN"/>
          </a:p>
          <a:p>
            <a:pPr lvl="2"/>
            <a:r>
              <a:rPr lang="en-US" altLang="zh-CN"/>
              <a:t>.headers on</a:t>
            </a:r>
            <a:endParaRPr lang="en-US" altLang="zh-CN"/>
          </a:p>
          <a:p>
            <a:pPr lvl="2"/>
            <a:r>
              <a:rPr lang="en-US" altLang="zh-CN"/>
              <a:t>.mode csv</a:t>
            </a:r>
            <a:endParaRPr lang="en-US" altLang="zh-CN"/>
          </a:p>
          <a:p>
            <a:pPr lvl="2"/>
            <a:r>
              <a:rPr lang="en-US" altLang="zh-CN"/>
              <a:t>.once ‘user.csv’</a:t>
            </a:r>
            <a:endParaRPr lang="en-US" altLang="zh-CN"/>
          </a:p>
          <a:p>
            <a:pPr lvl="2"/>
            <a:r>
              <a:rPr lang="en-US" altLang="zh-CN"/>
              <a:t>select * from user;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269480" y="1154430"/>
            <a:ext cx="46697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/>
              <a:t>Create table from csv</a:t>
            </a:r>
            <a:endParaRPr lang="en-US" altLang="zh-CN"/>
          </a:p>
          <a:p>
            <a:pPr lvl="2"/>
            <a:r>
              <a:rPr lang="en-US" altLang="zh-CN"/>
              <a:t>.mode csv</a:t>
            </a:r>
            <a:endParaRPr lang="en-US" altLang="zh-CN"/>
          </a:p>
          <a:p>
            <a:pPr lvl="2"/>
            <a:r>
              <a:rPr lang="en-US" altLang="zh-CN"/>
              <a:t>.import product.csv product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79260" cy="4549140"/>
          </a:xfrm>
        </p:spPr>
        <p:txBody>
          <a:bodyPr>
            <a:normAutofit fontScale="90000" lnSpcReduction="20000"/>
          </a:bodyPr>
          <a:p>
            <a:pPr lvl="0"/>
            <a:r>
              <a:rPr lang="en-US" altLang="zh-CN" sz="2400">
                <a:sym typeface="+mn-ea"/>
              </a:rPr>
              <a:t>References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https://www.postgresql.org/docs/current/admin.html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FAQ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BLOB -&gt; LargeBinary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This result object does not return rows. It has been closed automatically.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docker-compose.yml</a:t>
            </a:r>
            <a:endParaRPr lang="en-US" altLang="zh-CN" sz="2000"/>
          </a:p>
          <a:p>
            <a:pPr lvl="3"/>
            <a:r>
              <a:rPr lang="en-US" altLang="zh-CN" sz="2000">
                <a:sym typeface="+mn-ea"/>
              </a:rPr>
              <a:t>gunicorn remove “--preload” option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psql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Docker</a:t>
            </a:r>
            <a:endParaRPr lang="en-US" altLang="zh-CN"/>
          </a:p>
          <a:p>
            <a:pPr lvl="1"/>
            <a:r>
              <a:rPr lang="en-US" altLang="zh-CN"/>
              <a:t>sudo docker exec -it fishpano_db_1 /bin/bash</a:t>
            </a:r>
            <a:endParaRPr lang="en-US" altLang="zh-CN"/>
          </a:p>
          <a:p>
            <a:pPr lvl="1"/>
            <a:r>
              <a:rPr lang="en-US" altLang="zh-CN"/>
              <a:t>run psql -U {username} {dbname}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dropdb -U fishpano fishpano_db</a:t>
            </a:r>
            <a:endParaRPr lang="en-US" altLang="zh-CN"/>
          </a:p>
          <a:p>
            <a:pPr lvl="1"/>
            <a:r>
              <a:rPr lang="en-US" altLang="zh-CN"/>
              <a:t>createdb -U fishpano fishpano_db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61300" y="1424940"/>
            <a:ext cx="3907790" cy="45231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sudo service postgresql restart</a:t>
            </a:r>
            <a:endParaRPr lang="en-US" altLang="zh-CN"/>
          </a:p>
          <a:p>
            <a:r>
              <a:rPr lang="en-US" altLang="zh-CN"/>
              <a:t>sudo -u postgres psql</a:t>
            </a:r>
            <a:endParaRPr lang="en-US" altLang="zh-CN"/>
          </a:p>
          <a:p>
            <a:r>
              <a:rPr lang="en-US" altLang="zh-CN"/>
              <a:t>psql -U {username} {dbname}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postgresql Commands:</a:t>
            </a:r>
            <a:endParaRPr lang="en-US" altLang="zh-CN"/>
          </a:p>
          <a:p>
            <a:r>
              <a:rPr lang="en-US" altLang="zh-CN"/>
              <a:t># \q	// quit interactive terminal</a:t>
            </a:r>
            <a:endParaRPr lang="en-US" altLang="zh-CN"/>
          </a:p>
          <a:p>
            <a:r>
              <a:rPr lang="en-US" altLang="zh-CN"/>
              <a:t># create database {dbname};</a:t>
            </a:r>
            <a:endParaRPr lang="en-US" altLang="zh-CN"/>
          </a:p>
          <a:p>
            <a:r>
              <a:rPr lang="en-US" altLang="zh-CN"/>
              <a:t># \l	// list databases</a:t>
            </a:r>
            <a:endParaRPr lang="en-US" altLang="zh-CN"/>
          </a:p>
          <a:p>
            <a:r>
              <a:rPr lang="en-US" altLang="zh-CN">
                <a:sym typeface="+mn-ea"/>
              </a:rPr>
              <a:t># \c {dbname}	// connect db</a:t>
            </a:r>
            <a:endParaRPr lang="en-US" altLang="zh-CN"/>
          </a:p>
          <a:p>
            <a:r>
              <a:rPr lang="en-US" altLang="zh-CN"/>
              <a:t># \dt	// display tables</a:t>
            </a:r>
            <a:endParaRPr lang="en-US" altLang="zh-CN"/>
          </a:p>
          <a:p>
            <a:r>
              <a:rPr lang="en-US" altLang="zh-CN"/>
              <a:t># \d {tablename}	// display columes in table</a:t>
            </a:r>
            <a:endParaRPr lang="en-US" altLang="zh-CN"/>
          </a:p>
          <a:p>
            <a:r>
              <a:rPr lang="en-US" altLang="zh-CN"/>
              <a:t># table {tablename}</a:t>
            </a:r>
            <a:endParaRPr lang="en-US" altLang="zh-CN"/>
          </a:p>
          <a:p>
            <a:r>
              <a:rPr lang="en-US" altLang="zh-CN"/>
              <a:t># select * from “{tablename}”;</a:t>
            </a:r>
            <a:endParaRPr lang="en-US" altLang="zh-CN"/>
          </a:p>
          <a:p>
            <a:r>
              <a:rPr lang="en-US" altLang="zh-CN"/>
              <a:t># drop database {dbname}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 up and Recover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739755" cy="3694430"/>
          </a:xfrm>
        </p:spPr>
        <p:txBody>
          <a:bodyPr>
            <a:normAutofit fontScale="70000"/>
          </a:bodyPr>
          <a:p>
            <a:pPr lvl="0"/>
            <a:r>
              <a:rPr lang="en-US" altLang="zh-CN" sz="2400">
                <a:sym typeface="+mn-ea"/>
              </a:rPr>
              <a:t>Backup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Dump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apt install postgresql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pg_dump dbname &gt; dbname-backup.sql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pg_dump -U fishpano fishpano_db &gt;/tmp/20211221.pgdump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b="1">
                <a:sym typeface="+mn-ea"/>
              </a:rPr>
              <a:t>sudo docker compose exec db pg_dump -U fishpano fishpano_db | gzip &gt;/tmp/20211221.pgdump.gz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Reload</a:t>
            </a:r>
            <a:endParaRPr lang="en-US" altLang="zh-CN"/>
          </a:p>
          <a:p>
            <a:pPr lvl="2"/>
            <a:r>
              <a:rPr lang="en-US" altLang="zh-CN"/>
              <a:t>psql -d newdb -f db.sql</a:t>
            </a:r>
            <a:endParaRPr lang="en-US" altLang="zh-CN"/>
          </a:p>
          <a:p>
            <a:pPr lvl="2"/>
            <a:r>
              <a:rPr lang="en-US" altLang="zh-CN"/>
              <a:t>sudo docker compose exec db psql --username=fishai --dbname=fishai_db</a:t>
            </a:r>
            <a:endParaRPr lang="en-US" altLang="zh-CN"/>
          </a:p>
          <a:p>
            <a:pPr lvl="2"/>
            <a:r>
              <a:rPr lang="en-US" altLang="zh-CN"/>
              <a:t>psql -U fishpano fishpano_db &lt; {dumpfile}	</a:t>
            </a:r>
            <a:endParaRPr lang="en-US" altLang="zh-CN"/>
          </a:p>
          <a:p>
            <a:pPr lvl="2"/>
            <a:r>
              <a:rPr lang="en-US" altLang="zh-CN" b="1">
                <a:sym typeface="+mn-ea"/>
              </a:rPr>
              <a:t>sudo docker compose up -d db</a:t>
            </a:r>
            <a:endParaRPr lang="en-US" altLang="zh-CN" b="1">
              <a:sym typeface="+mn-ea"/>
            </a:endParaRPr>
          </a:p>
          <a:p>
            <a:pPr lvl="2"/>
            <a:r>
              <a:rPr lang="en-US" altLang="zh-CN" b="1">
                <a:sym typeface="+mn-ea"/>
              </a:rPr>
              <a:t>cat pgdump | sudo docker compose exec -T db psql -U fishpano fishpano_db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Create table from CSV</a:t>
            </a:r>
            <a:endParaRPr lang="en-US" altLang="zh-CN"/>
          </a:p>
          <a:p>
            <a:pPr lvl="1"/>
            <a:r>
              <a:rPr lang="en-US" altLang="zh-CN"/>
              <a:t>COPY table_name FROM 'path/to/data.csv' DELIMITER ',' CSV HEADER;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903605" y="4906010"/>
          <a:ext cx="10744200" cy="126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145"/>
                <a:gridCol w="5113655"/>
                <a:gridCol w="35814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Purpose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514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Remove not null for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alter table model3d alter column time_uploaded drop not null;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514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Add not null for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alter table model3d alter column time_uploaded set not null;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Execute a sql file</a:t>
            </a:r>
            <a:endParaRPr lang="en-US" altLang="zh-CN"/>
          </a:p>
          <a:p>
            <a:pPr lvl="1"/>
            <a:r>
              <a:rPr lang="en-US" altLang="zh-CN"/>
              <a:t>psql -h hostname -d database_name -U user_name -p 5432 -a -q -f filepath</a:t>
            </a:r>
            <a:endParaRPr lang="en-US" altLang="zh-CN"/>
          </a:p>
          <a:p>
            <a:pPr lvl="0"/>
            <a:r>
              <a:rPr lang="en-US" altLang="zh-CN"/>
              <a:t>Dump a table as sql inserts</a:t>
            </a:r>
            <a:endParaRPr lang="en-US" altLang="zh-CN"/>
          </a:p>
          <a:p>
            <a:pPr lvl="1"/>
            <a:r>
              <a:rPr lang="en-US" altLang="zh-CN"/>
              <a:t>pg_dump  -h localhost -p 5432 -U user -W --table="table-name" --data-only --column-inserts database-name &gt; table.sql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- pgAdmin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https://www.pgadmin.org/</a:t>
            </a:r>
            <a:endParaRPr lang="en-US" altLang="zh-CN"/>
          </a:p>
          <a:p>
            <a:pPr lvl="1"/>
            <a:r>
              <a:rPr lang="en-US" altLang="zh-CN"/>
              <a:t>https://www.pgadmin.org/download/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- Internal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All data is located in base/</a:t>
            </a:r>
            <a:endParaRPr lang="en-US" altLang="zh-CN"/>
          </a:p>
          <a:p>
            <a:pPr lvl="1"/>
            <a:r>
              <a:rPr lang="en-US" altLang="zh-CN"/>
              <a:t>Every relation has a relfilenode</a:t>
            </a:r>
            <a:endParaRPr lang="en-US" altLang="zh-CN"/>
          </a:p>
          <a:p>
            <a:pPr lvl="1"/>
            <a:r>
              <a:rPr lang="en-US" altLang="zh-CN"/>
              <a:t>base/&lt;db oid&gt;/&lt;relfilenode&gt;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explain analyze select * from model3d;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UNIT_TABLE_BEAUTIFY" val="smartTable{66b7b698-fbae-41fb-bc40-e680ffeaffa4}"/>
  <p:tag name="TABLE_ENDDRAG_ORIGIN_RECT" val="846*88"/>
  <p:tag name="TABLE_ENDDRAG_RECT" val="78*402*846*8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UNIT_PLACING_PICTURE_USER_VIEWPORT" val="{&quot;height&quot;:10632,&quot;width&quot;:9120}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COMMONDATA" val="eyJoZGlkIjoiYjRhZjQ5NWVmZmQxNmM3NmNkNDYxNWRmNzNmMjA1ZDAifQ=="/>
  <p:tag name="KSO_WPP_MARK_KEY" val="e2f632b4-0a6a-40c4-bafa-21f0d0b1ac36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TABLE_BEAUTIFY" val="smartTable{835e0e89-7ef4-461d-bfd9-37fecb30a1e6}"/>
  <p:tag name="TABLE_ENDDRAG_ORIGIN_RECT" val="846*394"/>
  <p:tag name="TABLE_ENDDRAG_RECT" val="55*79*846*394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6503</Words>
  <Application>WPS 演示</Application>
  <PresentationFormat>宽屏</PresentationFormat>
  <Paragraphs>307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DB Notes</vt:lpstr>
      <vt:lpstr>SQL</vt:lpstr>
      <vt:lpstr>SQLite</vt:lpstr>
      <vt:lpstr>PostgreSql</vt:lpstr>
      <vt:lpstr>Intro</vt:lpstr>
      <vt:lpstr>Back up and Recover</vt:lpstr>
      <vt:lpstr>Misc</vt:lpstr>
      <vt:lpstr>Postgresql - pgAdmin</vt:lpstr>
      <vt:lpstr>Postgresql - Internal</vt:lpstr>
      <vt:lpstr>Postgresql - Recover Data</vt:lpstr>
      <vt:lpstr>Sqlite-&gt;Postgresql - Sequel Gem</vt:lpstr>
      <vt:lpstr>Sqlite-&gt;Postgresql - Dump/Load</vt:lpstr>
      <vt:lpstr>Sqlite-&gt;Postgresql - PGLoader</vt:lpstr>
      <vt:lpstr>SQLite -&gt; Postgresql - Issues</vt:lpstr>
      <vt:lpstr>SQL Server</vt:lpstr>
      <vt:lpstr>Visualization</vt:lpstr>
      <vt:lpstr>DBeaver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VhuanTech</cp:lastModifiedBy>
  <cp:revision>341</cp:revision>
  <dcterms:created xsi:type="dcterms:W3CDTF">2019-06-19T02:08:00Z</dcterms:created>
  <dcterms:modified xsi:type="dcterms:W3CDTF">2023-12-21T12:12:16Z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2CB7174FB10244C9BEFA839C15503D33</vt:lpwstr>
  </property>
</Properties>
</file>